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60" r:id="rId4"/>
    <p:sldId id="267" r:id="rId5"/>
    <p:sldId id="266" r:id="rId6"/>
    <p:sldId id="265" r:id="rId7"/>
    <p:sldId id="268" r:id="rId8"/>
    <p:sldId id="26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46" y="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FB5CF-4214-4856-BA87-402437C671D3}" type="doc">
      <dgm:prSet loTypeId="urn:diagrams.loki3.com/VaryingWidthList" loCatId="officeonline" qsTypeId="urn:microsoft.com/office/officeart/2005/8/quickstyle/simple1" qsCatId="simple" csTypeId="urn:microsoft.com/office/officeart/2005/8/colors/accent1_2" csCatId="accent1" phldr="1"/>
      <dgm:spPr/>
    </dgm:pt>
    <dgm:pt modelId="{C1FB700B-E285-468F-9311-4EC40F173F61}" type="pres">
      <dgm:prSet presAssocID="{C09FB5CF-4214-4856-BA87-402437C671D3}" presName="Name0" presStyleCnt="0">
        <dgm:presLayoutVars>
          <dgm:resizeHandles/>
        </dgm:presLayoutVars>
      </dgm:prSet>
      <dgm:spPr/>
    </dgm:pt>
  </dgm:ptLst>
  <dgm:cxnLst>
    <dgm:cxn modelId="{204444CE-518C-4A99-ACE1-F3D77218785E}" type="presOf" srcId="{C09FB5CF-4214-4856-BA87-402437C671D3}" destId="{C1FB700B-E285-468F-9311-4EC40F173F61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1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872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8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067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9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3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6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5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5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0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0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2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795" y="1630515"/>
            <a:ext cx="5486400" cy="1477703"/>
          </a:xfrm>
        </p:spPr>
        <p:txBody>
          <a:bodyPr>
            <a:normAutofit fontScale="90000"/>
          </a:bodyPr>
          <a:lstStyle/>
          <a:p>
            <a:pPr>
              <a:defRPr sz="4000" b="1">
                <a:solidFill>
                  <a:srgbClr val="2980B9"/>
                </a:solidFill>
              </a:defRPr>
            </a:pPr>
            <a:r>
              <a:rPr dirty="0"/>
              <a:t>Financial Transactions Fraud </a:t>
            </a:r>
            <a:r>
              <a:rPr dirty="0" smtClean="0"/>
              <a:t>Detection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35" y="3042725"/>
            <a:ext cx="4247110" cy="3244415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6832564" y="1518318"/>
            <a:ext cx="1747649" cy="14169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3" y="196145"/>
            <a:ext cx="2430161" cy="243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analysis explores customer financial transaction data with the objective of:</a:t>
            </a:r>
          </a:p>
          <a:p>
            <a:r>
              <a:rPr dirty="0"/>
              <a:t>- Understanding customer profiles and behaviors</a:t>
            </a:r>
          </a:p>
          <a:p>
            <a:r>
              <a:rPr dirty="0"/>
              <a:t>- Detecting potential fraud indicators</a:t>
            </a:r>
          </a:p>
          <a:p>
            <a:r>
              <a:rPr dirty="0" smtClean="0"/>
              <a:t>- </a:t>
            </a:r>
            <a:r>
              <a:rPr dirty="0"/>
              <a:t>Providing actionable insights for risk reduction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28685887"/>
              </p:ext>
            </p:extLst>
          </p:nvPr>
        </p:nvGraphicFramePr>
        <p:xfrm>
          <a:off x="1524000" y="172720"/>
          <a:ext cx="7325360" cy="528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79" y="1188720"/>
            <a:ext cx="7607689" cy="54051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12792" y="617507"/>
            <a:ext cx="4486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system-ui"/>
              </a:rPr>
              <a:t> the highest income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Risk Levels 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61" y="1808480"/>
            <a:ext cx="5848570" cy="3856497"/>
          </a:xfrm>
        </p:spPr>
      </p:pic>
    </p:spTree>
    <p:extLst>
      <p:ext uri="{BB962C8B-B14F-4D97-AF65-F5344CB8AC3E}">
        <p14:creationId xmlns:p14="http://schemas.microsoft.com/office/powerpoint/2010/main" val="456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624109"/>
            <a:ext cx="6786880" cy="1234227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</a:t>
            </a:r>
            <a:r>
              <a:rPr lang="en-US" dirty="0"/>
              <a:t>Transaction Amounts for Top 10 Descriptions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880" y="5864218"/>
            <a:ext cx="6421120" cy="993782"/>
          </a:xfrm>
        </p:spPr>
        <p:txBody>
          <a:bodyPr/>
          <a:lstStyle/>
          <a:p>
            <a:r>
              <a:rPr dirty="0" smtClean="0"/>
              <a:t>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1905000"/>
            <a:ext cx="7325360" cy="3912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426639" cy="920210"/>
          </a:xfrm>
        </p:spPr>
        <p:txBody>
          <a:bodyPr>
            <a:normAutofit fontScale="90000"/>
          </a:bodyPr>
          <a:lstStyle/>
          <a:p>
            <a:r>
              <a:rPr dirty="0"/>
              <a:t>Executive </a:t>
            </a:r>
            <a:r>
              <a:rPr lang="en-US" dirty="0"/>
              <a:t>Top 4 </a:t>
            </a:r>
            <a:r>
              <a:rPr lang="en-US" dirty="0"/>
              <a:t>Merchant</a:t>
            </a:r>
            <a:r>
              <a:rPr lang="en-US" dirty="0"/>
              <a:t> Cities by Fraud Count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336800" y="5100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Recommendations focus on stronger monitoring, proactive alerts, and fraud prevention strategies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73" y="1905000"/>
            <a:ext cx="5995128" cy="3093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51" y="3123408"/>
            <a:ext cx="4698549" cy="26881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1" y="3123408"/>
            <a:ext cx="4104836" cy="2681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270000"/>
            <a:ext cx="4204544" cy="1397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20" y="1314215"/>
            <a:ext cx="4418619" cy="13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Credit Limit by Card Type"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133600"/>
            <a:ext cx="4932284" cy="3778250"/>
          </a:xfrm>
        </p:spPr>
      </p:pic>
    </p:spTree>
    <p:extLst>
      <p:ext uri="{BB962C8B-B14F-4D97-AF65-F5344CB8AC3E}">
        <p14:creationId xmlns:p14="http://schemas.microsoft.com/office/powerpoint/2010/main" val="7406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Key Insights:</a:t>
            </a:r>
          </a:p>
          <a:p>
            <a:r>
              <a:rPr dirty="0"/>
              <a:t>- Certain customer groups show higher fraud risk.</a:t>
            </a:r>
          </a:p>
          <a:p>
            <a:r>
              <a:rPr dirty="0"/>
              <a:t>- Credit scores are correlated with higher debt exposure.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Recommendations:</a:t>
            </a:r>
          </a:p>
          <a:p>
            <a:r>
              <a:rPr dirty="0"/>
              <a:t>- Strengthen monitoring for high-risk credit profiles.</a:t>
            </a:r>
          </a:p>
          <a:p>
            <a:r>
              <a:rPr dirty="0"/>
              <a:t>- Enhance verification processes for exposed customers.</a:t>
            </a:r>
          </a:p>
          <a:p>
            <a:r>
              <a:rPr dirty="0"/>
              <a:t>- Introduce proactive alerts for unusual card activity.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129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system-ui</vt:lpstr>
      <vt:lpstr>Wingdings 3</vt:lpstr>
      <vt:lpstr>Wisp</vt:lpstr>
      <vt:lpstr>Financial Transactions Fraud Detection</vt:lpstr>
      <vt:lpstr>Overview</vt:lpstr>
      <vt:lpstr>PowerPoint Presentation</vt:lpstr>
      <vt:lpstr>Customer Risk Levels Count</vt:lpstr>
      <vt:lpstr>Distribution of Transaction Amounts for Top 10 Descriptions</vt:lpstr>
      <vt:lpstr>Executive Top 4 Merchant Cities by Fraud Count</vt:lpstr>
      <vt:lpstr>PowerPoint Presentation</vt:lpstr>
      <vt:lpstr>Average Credit Limit by Card Type"</vt:lpstr>
      <vt:lpstr>Key Insights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Transactions Fraud Detection AI-Powered Banking Solution</dc:title>
  <dc:subject/>
  <dc:creator>E_Magic</dc:creator>
  <cp:keywords/>
  <dc:description>generated using python-pptx</dc:description>
  <cp:lastModifiedBy>MARIAM OMAR FATHY ELDESOUKY KHALAF</cp:lastModifiedBy>
  <cp:revision>10</cp:revision>
  <dcterms:created xsi:type="dcterms:W3CDTF">2013-01-27T09:14:16Z</dcterms:created>
  <dcterms:modified xsi:type="dcterms:W3CDTF">2025-09-23T22:21:31Z</dcterms:modified>
  <cp:category/>
</cp:coreProperties>
</file>