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6FAC"/>
    <a:srgbClr val="BD3019"/>
    <a:srgbClr val="86473A"/>
    <a:srgbClr val="7A4A46"/>
    <a:srgbClr val="863F3A"/>
    <a:srgbClr val="906046"/>
    <a:srgbClr val="825C54"/>
    <a:srgbClr val="83533D"/>
    <a:srgbClr val="586858"/>
    <a:srgbClr val="616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maa\Downloads\Pie%20Dataset\pie%20dataset%20excel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Pie%20Dataset\pie%20dataset%20exce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maa\Downloads\Pie%20Dataset\pie%20dataset%20excel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Pie%20Dataset\pie%20dataset%20exce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Pie%20Dataset\pie%20dataset%20exce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Pie%20Dataset\pie%20dataset%20exce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Pie%20Dataset\pie%20dataset%20exce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Pie%20Dataset\pie%20dataset%20exce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Pie%20Dataset\pie%20datase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Pie%20Dataset\pie%20datase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Pie%20Dataset\pie%20dataset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Pie%20Dataset\pie%20dataset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Pie%20Dataset\pie%20dataset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Pie%20Dataset\pie%20dataset%20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Pie%20Dataset\pie%20dataset%20exc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maa\Downloads\Pie%20Dataset\pie%20dataset%20exc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[pie dataset excel.xlsx]Flavor analysis!PivotTable2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Revenue earned per Flavor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rgbClr val="9B392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B392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B392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B392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B392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9B392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9B392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9B392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9B392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'Flavor analysis'!$B$1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6473A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'Flavor analysis'!$A$2:$A$9</c:f>
              <c:strCache>
                <c:ptCount val="7"/>
                <c:pt idx="0">
                  <c:v>Other</c:v>
                </c:pt>
                <c:pt idx="1">
                  <c:v>Blueberry</c:v>
                </c:pt>
                <c:pt idx="2">
                  <c:v>Cherry</c:v>
                </c:pt>
                <c:pt idx="3">
                  <c:v>Fudge</c:v>
                </c:pt>
                <c:pt idx="4">
                  <c:v>Pumpkin</c:v>
                </c:pt>
                <c:pt idx="5">
                  <c:v>Strawberry Rhubarb</c:v>
                </c:pt>
                <c:pt idx="6">
                  <c:v>Apple</c:v>
                </c:pt>
              </c:strCache>
            </c:strRef>
          </c:cat>
          <c:val>
            <c:numRef>
              <c:f>'Flavor analysis'!$B$2:$B$9</c:f>
              <c:numCache>
                <c:formatCode>#,##0</c:formatCode>
                <c:ptCount val="7"/>
                <c:pt idx="0">
                  <c:v>13205</c:v>
                </c:pt>
                <c:pt idx="1">
                  <c:v>23750</c:v>
                </c:pt>
                <c:pt idx="2">
                  <c:v>39010</c:v>
                </c:pt>
                <c:pt idx="3">
                  <c:v>42667.5</c:v>
                </c:pt>
                <c:pt idx="4">
                  <c:v>64982.5</c:v>
                </c:pt>
                <c:pt idx="5">
                  <c:v>74712.5</c:v>
                </c:pt>
                <c:pt idx="6">
                  <c:v>95120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93-46B2-BCA5-391E038E49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"/>
        <c:axId val="1666729359"/>
        <c:axId val="1666729775"/>
      </c:barChart>
      <c:catAx>
        <c:axId val="16667293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6729775"/>
        <c:crosses val="autoZero"/>
        <c:auto val="1"/>
        <c:lblAlgn val="ctr"/>
        <c:lblOffset val="100"/>
        <c:noMultiLvlLbl val="0"/>
      </c:catAx>
      <c:valAx>
        <c:axId val="1666729775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6729359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  <c:extLst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Quantity</a:t>
            </a:r>
            <a:r>
              <a:rPr lang="en-US" baseline="0"/>
              <a:t> of Flavor Pies based on the mode of purchase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'Purchasing system'!$B$24</c:f>
              <c:strCache>
                <c:ptCount val="1"/>
                <c:pt idx="0">
                  <c:v>In-Store</c:v>
                </c:pt>
              </c:strCache>
            </c:strRef>
          </c:tx>
          <c:spPr>
            <a:solidFill>
              <a:srgbClr val="58685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'Purchasing system'!$A$25:$A$31</c:f>
              <c:strCache>
                <c:ptCount val="7"/>
                <c:pt idx="0">
                  <c:v>Other</c:v>
                </c:pt>
                <c:pt idx="1">
                  <c:v>Blueberry</c:v>
                </c:pt>
                <c:pt idx="2">
                  <c:v>Fudge</c:v>
                </c:pt>
                <c:pt idx="3">
                  <c:v>Cherry</c:v>
                </c:pt>
                <c:pt idx="4">
                  <c:v>Pumpkin</c:v>
                </c:pt>
                <c:pt idx="5">
                  <c:v>Strawberry Rhubarb</c:v>
                </c:pt>
                <c:pt idx="6">
                  <c:v>Apple</c:v>
                </c:pt>
              </c:strCache>
            </c:strRef>
          </c:cat>
          <c:val>
            <c:numRef>
              <c:f>'Purchasing system'!$B$25:$B$31</c:f>
              <c:numCache>
                <c:formatCode>General</c:formatCode>
                <c:ptCount val="7"/>
                <c:pt idx="0">
                  <c:v>113</c:v>
                </c:pt>
                <c:pt idx="1">
                  <c:v>299</c:v>
                </c:pt>
                <c:pt idx="2">
                  <c:v>440</c:v>
                </c:pt>
                <c:pt idx="3">
                  <c:v>460</c:v>
                </c:pt>
                <c:pt idx="4">
                  <c:v>715</c:v>
                </c:pt>
                <c:pt idx="5">
                  <c:v>879</c:v>
                </c:pt>
                <c:pt idx="6">
                  <c:v>1122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4-409D-AED8-BE63625EEC8F}"/>
            </c:ext>
          </c:extLst>
        </c:ser>
        <c:ser>
          <c:idx val="1"/>
          <c:order val="1"/>
          <c:tx>
            <c:strRef>
              <c:f>'Purchasing system'!$C$24</c:f>
              <c:strCache>
                <c:ptCount val="1"/>
                <c:pt idx="0">
                  <c:v>Pre-Order</c:v>
                </c:pt>
              </c:strCache>
            </c:strRef>
          </c:tx>
          <c:spPr>
            <a:solidFill>
              <a:srgbClr val="9060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'Purchasing system'!$A$25:$A$31</c:f>
              <c:strCache>
                <c:ptCount val="7"/>
                <c:pt idx="0">
                  <c:v>Other</c:v>
                </c:pt>
                <c:pt idx="1">
                  <c:v>Blueberry</c:v>
                </c:pt>
                <c:pt idx="2">
                  <c:v>Fudge</c:v>
                </c:pt>
                <c:pt idx="3">
                  <c:v>Cherry</c:v>
                </c:pt>
                <c:pt idx="4">
                  <c:v>Pumpkin</c:v>
                </c:pt>
                <c:pt idx="5">
                  <c:v>Strawberry Rhubarb</c:v>
                </c:pt>
                <c:pt idx="6">
                  <c:v>Apple</c:v>
                </c:pt>
              </c:strCache>
            </c:strRef>
          </c:cat>
          <c:val>
            <c:numRef>
              <c:f>'Purchasing system'!$C$25:$C$31</c:f>
              <c:numCache>
                <c:formatCode>General</c:formatCode>
                <c:ptCount val="7"/>
                <c:pt idx="0">
                  <c:v>166</c:v>
                </c:pt>
                <c:pt idx="1">
                  <c:v>305</c:v>
                </c:pt>
                <c:pt idx="2">
                  <c:v>528</c:v>
                </c:pt>
                <c:pt idx="3">
                  <c:v>497</c:v>
                </c:pt>
                <c:pt idx="4">
                  <c:v>792</c:v>
                </c:pt>
                <c:pt idx="5">
                  <c:v>991</c:v>
                </c:pt>
                <c:pt idx="6">
                  <c:v>1026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54-409D-AED8-BE63625EEC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"/>
        <c:axId val="423538048"/>
        <c:axId val="423536384"/>
      </c:barChart>
      <c:catAx>
        <c:axId val="423538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536384"/>
        <c:crosses val="autoZero"/>
        <c:auto val="1"/>
        <c:lblAlgn val="ctr"/>
        <c:lblOffset val="100"/>
        <c:noMultiLvlLbl val="0"/>
      </c:catAx>
      <c:valAx>
        <c:axId val="42353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538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[pie dataset excel.xlsx]ingredient!PivotTable9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Total Revenue</a:t>
            </a:r>
            <a:r>
              <a:rPr lang="en-US" sz="1400" baseline="0" dirty="0"/>
              <a:t> based on Organic or not</a:t>
            </a:r>
            <a:endParaRPr lang="en-US" sz="1400" dirty="0"/>
          </a:p>
        </c:rich>
      </c:tx>
      <c:layout>
        <c:manualLayout>
          <c:xMode val="edge"/>
          <c:yMode val="edge"/>
          <c:x val="0.11147900262467192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86473A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86473A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rgbClr val="86473A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rgbClr val="8A827E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rgbClr val="86473A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rgbClr val="8A827E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rgbClr val="86473A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rgbClr val="8A827E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rgbClr val="86473A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rgbClr val="8A827E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rgbClr val="86473A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rgbClr val="8A827E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rgbClr val="86473A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rgbClr val="8A827E"/>
          </a:solidFill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rgbClr val="86473A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ingredient!$B$1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A827E"/>
            </a:solidFill>
          </c:spPr>
          <c:dPt>
            <c:idx val="0"/>
            <c:bubble3D val="0"/>
            <c:spPr>
              <a:solidFill>
                <a:srgbClr val="8A827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7D-4D0B-AE39-76515AA8D83F}"/>
              </c:ext>
            </c:extLst>
          </c:dPt>
          <c:dPt>
            <c:idx val="1"/>
            <c:bubble3D val="0"/>
            <c:spPr>
              <a:solidFill>
                <a:srgbClr val="8647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7D-4D0B-AE39-76515AA8D8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ingredient!$A$2:$A$4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ingredient!$B$2:$B$4</c:f>
              <c:numCache>
                <c:formatCode>"$"#,##0</c:formatCode>
                <c:ptCount val="2"/>
                <c:pt idx="0">
                  <c:v>81930</c:v>
                </c:pt>
                <c:pt idx="1">
                  <c:v>271517.5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37D-4D0B-AE39-76515AA8D83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[pie dataset excel.xlsx]ingredient!PivotTable14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Quantity</a:t>
            </a:r>
            <a:r>
              <a:rPr lang="en-US" baseline="0" dirty="0"/>
              <a:t> based on Organic or not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86473A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022719199573737"/>
              <c:y val="-0.1300598055741566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86473A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022719199573737"/>
              <c:y val="-0.1300598055741566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rgbClr val="86473A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022719199573737"/>
              <c:y val="-0.1300598055741566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ingredient!$E$1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8A827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13-49E4-8DA8-DE709D4479BD}"/>
              </c:ext>
            </c:extLst>
          </c:dPt>
          <c:dPt>
            <c:idx val="1"/>
            <c:bubble3D val="0"/>
            <c:spPr>
              <a:solidFill>
                <a:srgbClr val="8647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13-49E4-8DA8-DE709D4479BD}"/>
              </c:ext>
            </c:extLst>
          </c:dPt>
          <c:dLbls>
            <c:dLbl>
              <c:idx val="1"/>
              <c:layout>
                <c:manualLayout>
                  <c:x val="0.10022719199573737"/>
                  <c:y val="-0.1300598055741566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213-49E4-8DA8-DE709D4479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ingredient!$D$2:$D$4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ingredient!$E$2:$E$4</c:f>
              <c:numCache>
                <c:formatCode>General</c:formatCode>
                <c:ptCount val="2"/>
                <c:pt idx="0">
                  <c:v>1983</c:v>
                </c:pt>
                <c:pt idx="1">
                  <c:v>6350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213-49E4-8DA8-DE709D4479B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[pie dataset excel.xlsx]ingredient!PivotTable15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No of Orders based on Organic or not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86473A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rgbClr val="86473A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8A827E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rgbClr val="86473A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ingredient!$H$1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8A827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BB-4E00-907A-1B5281E20A0E}"/>
              </c:ext>
            </c:extLst>
          </c:dPt>
          <c:dPt>
            <c:idx val="1"/>
            <c:bubble3D val="0"/>
            <c:spPr>
              <a:solidFill>
                <a:srgbClr val="8647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BB-4E00-907A-1B5281E20A0E}"/>
              </c:ext>
            </c:extLst>
          </c:dPt>
          <c:dLbls>
            <c:dLbl>
              <c:idx val="0"/>
              <c:layout>
                <c:manualLayout>
                  <c:x val="-9.8075703990391033E-2"/>
                  <c:y val="0.135765168437457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4BB-4E00-907A-1B5281E20A0E}"/>
                </c:ext>
              </c:extLst>
            </c:dLbl>
            <c:dLbl>
              <c:idx val="1"/>
              <c:layout>
                <c:manualLayout>
                  <c:x val="0.15685556519418123"/>
                  <c:y val="-0.1329150643614613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4BB-4E00-907A-1B5281E20A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ingredient!$G$2:$G$4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ingredient!$H$2:$H$4</c:f>
              <c:numCache>
                <c:formatCode>General</c:formatCode>
                <c:ptCount val="2"/>
                <c:pt idx="0">
                  <c:v>657</c:v>
                </c:pt>
                <c:pt idx="1">
                  <c:v>2116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BB-4E00-907A-1B5281E20A0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[pie dataset excel.xlsx]days!PivotTable1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No. of Orders over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A87D6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A87D6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A87D6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days!$B$16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7A4A4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days!$A$17:$A$50</c:f>
              <c:multiLvlStrCache>
                <c:ptCount val="30"/>
                <c:lvl>
                  <c:pt idx="0">
                    <c:v>Jun</c:v>
                  </c:pt>
                  <c:pt idx="1">
                    <c:v>Jul</c:v>
                  </c:pt>
                  <c:pt idx="2">
                    <c:v>Aug</c:v>
                  </c:pt>
                  <c:pt idx="3">
                    <c:v>Sep</c:v>
                  </c:pt>
                  <c:pt idx="4">
                    <c:v>Oct</c:v>
                  </c:pt>
                  <c:pt idx="5">
                    <c:v>Nov</c:v>
                  </c:pt>
                  <c:pt idx="6">
                    <c:v>Dec</c:v>
                  </c:pt>
                  <c:pt idx="7">
                    <c:v>Jan</c:v>
                  </c:pt>
                  <c:pt idx="8">
                    <c:v>Feb</c:v>
                  </c:pt>
                  <c:pt idx="9">
                    <c:v>Mar</c:v>
                  </c:pt>
                  <c:pt idx="10">
                    <c:v>Apr</c:v>
                  </c:pt>
                  <c:pt idx="11">
                    <c:v>May</c:v>
                  </c:pt>
                  <c:pt idx="12">
                    <c:v>Jun</c:v>
                  </c:pt>
                  <c:pt idx="13">
                    <c:v>Jul</c:v>
                  </c:pt>
                  <c:pt idx="14">
                    <c:v>Aug</c:v>
                  </c:pt>
                  <c:pt idx="15">
                    <c:v>Sep</c:v>
                  </c:pt>
                  <c:pt idx="16">
                    <c:v>Oct</c:v>
                  </c:pt>
                  <c:pt idx="17">
                    <c:v>Nov</c:v>
                  </c:pt>
                  <c:pt idx="18">
                    <c:v>Dec</c:v>
                  </c:pt>
                  <c:pt idx="19">
                    <c:v>Jan</c:v>
                  </c:pt>
                  <c:pt idx="20">
                    <c:v>Feb</c:v>
                  </c:pt>
                  <c:pt idx="21">
                    <c:v>Mar</c:v>
                  </c:pt>
                  <c:pt idx="22">
                    <c:v>Apr</c:v>
                  </c:pt>
                  <c:pt idx="23">
                    <c:v>May</c:v>
                  </c:pt>
                  <c:pt idx="24">
                    <c:v>Jun</c:v>
                  </c:pt>
                  <c:pt idx="25">
                    <c:v>Jul</c:v>
                  </c:pt>
                  <c:pt idx="26">
                    <c:v>Aug</c:v>
                  </c:pt>
                  <c:pt idx="27">
                    <c:v>Sep</c:v>
                  </c:pt>
                  <c:pt idx="28">
                    <c:v>Oct</c:v>
                  </c:pt>
                  <c:pt idx="29">
                    <c:v>Nov</c:v>
                  </c:pt>
                </c:lvl>
                <c:lvl>
                  <c:pt idx="0">
                    <c:v>2019</c:v>
                  </c:pt>
                  <c:pt idx="7">
                    <c:v>2020</c:v>
                  </c:pt>
                  <c:pt idx="19">
                    <c:v>2021</c:v>
                  </c:pt>
                </c:lvl>
              </c:multiLvlStrCache>
            </c:multiLvlStrRef>
          </c:cat>
          <c:val>
            <c:numRef>
              <c:f>days!$B$17:$B$50</c:f>
              <c:numCache>
                <c:formatCode>General</c:formatCode>
                <c:ptCount val="30"/>
                <c:pt idx="0">
                  <c:v>10</c:v>
                </c:pt>
                <c:pt idx="1">
                  <c:v>70</c:v>
                </c:pt>
                <c:pt idx="2">
                  <c:v>50</c:v>
                </c:pt>
                <c:pt idx="3">
                  <c:v>29</c:v>
                </c:pt>
                <c:pt idx="4">
                  <c:v>87</c:v>
                </c:pt>
                <c:pt idx="5">
                  <c:v>46</c:v>
                </c:pt>
                <c:pt idx="6">
                  <c:v>50</c:v>
                </c:pt>
                <c:pt idx="7">
                  <c:v>58</c:v>
                </c:pt>
                <c:pt idx="8">
                  <c:v>63</c:v>
                </c:pt>
                <c:pt idx="9">
                  <c:v>130</c:v>
                </c:pt>
                <c:pt idx="10">
                  <c:v>186</c:v>
                </c:pt>
                <c:pt idx="11">
                  <c:v>76</c:v>
                </c:pt>
                <c:pt idx="12">
                  <c:v>81</c:v>
                </c:pt>
                <c:pt idx="13">
                  <c:v>96</c:v>
                </c:pt>
                <c:pt idx="14">
                  <c:v>53</c:v>
                </c:pt>
                <c:pt idx="15">
                  <c:v>58</c:v>
                </c:pt>
                <c:pt idx="16">
                  <c:v>96</c:v>
                </c:pt>
                <c:pt idx="17">
                  <c:v>126</c:v>
                </c:pt>
                <c:pt idx="18">
                  <c:v>109</c:v>
                </c:pt>
                <c:pt idx="19">
                  <c:v>116</c:v>
                </c:pt>
                <c:pt idx="20">
                  <c:v>99</c:v>
                </c:pt>
                <c:pt idx="21">
                  <c:v>165</c:v>
                </c:pt>
                <c:pt idx="22">
                  <c:v>201</c:v>
                </c:pt>
                <c:pt idx="23">
                  <c:v>128</c:v>
                </c:pt>
                <c:pt idx="24">
                  <c:v>73</c:v>
                </c:pt>
                <c:pt idx="25">
                  <c:v>121</c:v>
                </c:pt>
                <c:pt idx="26">
                  <c:v>90</c:v>
                </c:pt>
                <c:pt idx="27">
                  <c:v>74</c:v>
                </c:pt>
                <c:pt idx="28">
                  <c:v>93</c:v>
                </c:pt>
                <c:pt idx="29">
                  <c:v>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21-4D4D-A0F5-3466F66AD5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1827951"/>
        <c:axId val="1301826703"/>
      </c:lineChart>
      <c:catAx>
        <c:axId val="1301827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826703"/>
        <c:crosses val="autoZero"/>
        <c:auto val="1"/>
        <c:lblAlgn val="ctr"/>
        <c:lblOffset val="100"/>
        <c:noMultiLvlLbl val="0"/>
      </c:catAx>
      <c:valAx>
        <c:axId val="1301826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827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[pie dataset excel.xlsx]days!PivotTable4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No. of Orders</a:t>
            </a:r>
            <a:r>
              <a:rPr lang="en-US" sz="1800" baseline="0" dirty="0"/>
              <a:t> based on The Day of Week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days!$B$1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bg2">
                <a:lumMod val="2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days!$A$2:$A$9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days!$B$2:$B$9</c:f>
              <c:numCache>
                <c:formatCode>General</c:formatCode>
                <c:ptCount val="7"/>
                <c:pt idx="0">
                  <c:v>120</c:v>
                </c:pt>
                <c:pt idx="1">
                  <c:v>140</c:v>
                </c:pt>
                <c:pt idx="2">
                  <c:v>371</c:v>
                </c:pt>
                <c:pt idx="3">
                  <c:v>507</c:v>
                </c:pt>
                <c:pt idx="4">
                  <c:v>514</c:v>
                </c:pt>
                <c:pt idx="5">
                  <c:v>530</c:v>
                </c:pt>
                <c:pt idx="6">
                  <c:v>591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AF-450C-ACC6-95BE9DDA4C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5"/>
        <c:overlap val="-27"/>
        <c:axId val="1787251343"/>
        <c:axId val="1787252591"/>
      </c:barChart>
      <c:catAx>
        <c:axId val="1787251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252591"/>
        <c:crosses val="autoZero"/>
        <c:auto val="1"/>
        <c:lblAlgn val="ctr"/>
        <c:lblOffset val="100"/>
        <c:noMultiLvlLbl val="0"/>
      </c:catAx>
      <c:valAx>
        <c:axId val="1787252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251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/>
              <a:t>Actual</a:t>
            </a:r>
            <a:r>
              <a:rPr lang="en-US" sz="1800" baseline="0" dirty="0"/>
              <a:t> VS Forecasting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575166823747527E-2"/>
          <c:y val="9.7046983595599629E-2"/>
          <c:w val="0.93853144028516011"/>
          <c:h val="0.71493501742564436"/>
        </c:manualLayout>
      </c:layout>
      <c:lineChart>
        <c:grouping val="standard"/>
        <c:varyColors val="0"/>
        <c:ser>
          <c:idx val="0"/>
          <c:order val="0"/>
          <c:tx>
            <c:strRef>
              <c:f>Forecasting!$C$1</c:f>
              <c:strCache>
                <c:ptCount val="1"/>
                <c:pt idx="0">
                  <c:v>Actual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Forecasting!$B$2:$B$44</c:f>
              <c:strCache>
                <c:ptCount val="43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Nov</c:v>
                </c:pt>
                <c:pt idx="18">
                  <c:v>Dec</c:v>
                </c:pt>
                <c:pt idx="19">
                  <c:v>Jan</c:v>
                </c:pt>
                <c:pt idx="20">
                  <c:v>Feb</c:v>
                </c:pt>
                <c:pt idx="21">
                  <c:v>Mar</c:v>
                </c:pt>
                <c:pt idx="22">
                  <c:v>Apr</c:v>
                </c:pt>
                <c:pt idx="23">
                  <c:v>May</c:v>
                </c:pt>
                <c:pt idx="24">
                  <c:v>Jun</c:v>
                </c:pt>
                <c:pt idx="25">
                  <c:v>Jul</c:v>
                </c:pt>
                <c:pt idx="26">
                  <c:v>Aug</c:v>
                </c:pt>
                <c:pt idx="27">
                  <c:v>Sep</c:v>
                </c:pt>
                <c:pt idx="28">
                  <c:v>Oct</c:v>
                </c:pt>
                <c:pt idx="29">
                  <c:v>Nov</c:v>
                </c:pt>
                <c:pt idx="30">
                  <c:v>Dec</c:v>
                </c:pt>
                <c:pt idx="31">
                  <c:v>Jan</c:v>
                </c:pt>
                <c:pt idx="32">
                  <c:v>Feb</c:v>
                </c:pt>
                <c:pt idx="33">
                  <c:v>Mar</c:v>
                </c:pt>
                <c:pt idx="34">
                  <c:v>Apr</c:v>
                </c:pt>
                <c:pt idx="35">
                  <c:v>May</c:v>
                </c:pt>
                <c:pt idx="36">
                  <c:v>Jun</c:v>
                </c:pt>
                <c:pt idx="37">
                  <c:v>Jul</c:v>
                </c:pt>
                <c:pt idx="38">
                  <c:v>Aug</c:v>
                </c:pt>
                <c:pt idx="39">
                  <c:v>Sep</c:v>
                </c:pt>
                <c:pt idx="40">
                  <c:v>Oct</c:v>
                </c:pt>
                <c:pt idx="41">
                  <c:v>Nov</c:v>
                </c:pt>
                <c:pt idx="42">
                  <c:v>Dec</c:v>
                </c:pt>
              </c:strCache>
            </c:strRef>
          </c:cat>
          <c:val>
            <c:numRef>
              <c:f>Forecasting!$C$2:$C$44</c:f>
              <c:numCache>
                <c:formatCode>_(* #,##0_);_(* \(#,##0\);_(* "-"??_);_(@_)</c:formatCode>
                <c:ptCount val="43"/>
                <c:pt idx="0">
                  <c:v>612.5</c:v>
                </c:pt>
                <c:pt idx="1">
                  <c:v>7730</c:v>
                </c:pt>
                <c:pt idx="2">
                  <c:v>6507.5</c:v>
                </c:pt>
                <c:pt idx="3">
                  <c:v>2800</c:v>
                </c:pt>
                <c:pt idx="4">
                  <c:v>12682.5</c:v>
                </c:pt>
                <c:pt idx="5">
                  <c:v>5607.5</c:v>
                </c:pt>
                <c:pt idx="6">
                  <c:v>5697.5</c:v>
                </c:pt>
                <c:pt idx="7">
                  <c:v>7302.5</c:v>
                </c:pt>
                <c:pt idx="8">
                  <c:v>7895</c:v>
                </c:pt>
                <c:pt idx="9">
                  <c:v>15377.5</c:v>
                </c:pt>
                <c:pt idx="10">
                  <c:v>23285</c:v>
                </c:pt>
                <c:pt idx="11">
                  <c:v>12750</c:v>
                </c:pt>
                <c:pt idx="12">
                  <c:v>11120</c:v>
                </c:pt>
                <c:pt idx="13">
                  <c:v>11057.5</c:v>
                </c:pt>
                <c:pt idx="14">
                  <c:v>8292.5</c:v>
                </c:pt>
                <c:pt idx="15">
                  <c:v>5985</c:v>
                </c:pt>
                <c:pt idx="16">
                  <c:v>13920</c:v>
                </c:pt>
                <c:pt idx="17">
                  <c:v>13097.5</c:v>
                </c:pt>
                <c:pt idx="18">
                  <c:v>11902.5</c:v>
                </c:pt>
                <c:pt idx="19">
                  <c:v>15845</c:v>
                </c:pt>
                <c:pt idx="20">
                  <c:v>11785</c:v>
                </c:pt>
                <c:pt idx="21">
                  <c:v>21397.5</c:v>
                </c:pt>
                <c:pt idx="22">
                  <c:v>28730</c:v>
                </c:pt>
                <c:pt idx="23">
                  <c:v>16380</c:v>
                </c:pt>
                <c:pt idx="24">
                  <c:v>7737.5</c:v>
                </c:pt>
                <c:pt idx="25">
                  <c:v>12945</c:v>
                </c:pt>
                <c:pt idx="26">
                  <c:v>11265</c:v>
                </c:pt>
                <c:pt idx="27">
                  <c:v>8677.5</c:v>
                </c:pt>
                <c:pt idx="28">
                  <c:v>14340</c:v>
                </c:pt>
                <c:pt idx="29">
                  <c:v>20722.5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26-4527-B640-F62B99537039}"/>
            </c:ext>
          </c:extLst>
        </c:ser>
        <c:ser>
          <c:idx val="1"/>
          <c:order val="1"/>
          <c:tx>
            <c:strRef>
              <c:f>Forecasting!$D$1</c:f>
              <c:strCache>
                <c:ptCount val="1"/>
                <c:pt idx="0">
                  <c:v>Forecasting 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Forecasting!$B$2:$B$44</c:f>
              <c:strCache>
                <c:ptCount val="43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  <c:pt idx="5">
                  <c:v>Nov</c:v>
                </c:pt>
                <c:pt idx="6">
                  <c:v>Dec</c:v>
                </c:pt>
                <c:pt idx="7">
                  <c:v>Jan</c:v>
                </c:pt>
                <c:pt idx="8">
                  <c:v>Feb</c:v>
                </c:pt>
                <c:pt idx="9">
                  <c:v>Mar</c:v>
                </c:pt>
                <c:pt idx="10">
                  <c:v>Apr</c:v>
                </c:pt>
                <c:pt idx="11">
                  <c:v>May</c:v>
                </c:pt>
                <c:pt idx="12">
                  <c:v>Jun</c:v>
                </c:pt>
                <c:pt idx="13">
                  <c:v>Jul</c:v>
                </c:pt>
                <c:pt idx="14">
                  <c:v>Aug</c:v>
                </c:pt>
                <c:pt idx="15">
                  <c:v>Sep</c:v>
                </c:pt>
                <c:pt idx="16">
                  <c:v>Oct</c:v>
                </c:pt>
                <c:pt idx="17">
                  <c:v>Nov</c:v>
                </c:pt>
                <c:pt idx="18">
                  <c:v>Dec</c:v>
                </c:pt>
                <c:pt idx="19">
                  <c:v>Jan</c:v>
                </c:pt>
                <c:pt idx="20">
                  <c:v>Feb</c:v>
                </c:pt>
                <c:pt idx="21">
                  <c:v>Mar</c:v>
                </c:pt>
                <c:pt idx="22">
                  <c:v>Apr</c:v>
                </c:pt>
                <c:pt idx="23">
                  <c:v>May</c:v>
                </c:pt>
                <c:pt idx="24">
                  <c:v>Jun</c:v>
                </c:pt>
                <c:pt idx="25">
                  <c:v>Jul</c:v>
                </c:pt>
                <c:pt idx="26">
                  <c:v>Aug</c:v>
                </c:pt>
                <c:pt idx="27">
                  <c:v>Sep</c:v>
                </c:pt>
                <c:pt idx="28">
                  <c:v>Oct</c:v>
                </c:pt>
                <c:pt idx="29">
                  <c:v>Nov</c:v>
                </c:pt>
                <c:pt idx="30">
                  <c:v>Dec</c:v>
                </c:pt>
                <c:pt idx="31">
                  <c:v>Jan</c:v>
                </c:pt>
                <c:pt idx="32">
                  <c:v>Feb</c:v>
                </c:pt>
                <c:pt idx="33">
                  <c:v>Mar</c:v>
                </c:pt>
                <c:pt idx="34">
                  <c:v>Apr</c:v>
                </c:pt>
                <c:pt idx="35">
                  <c:v>May</c:v>
                </c:pt>
                <c:pt idx="36">
                  <c:v>Jun</c:v>
                </c:pt>
                <c:pt idx="37">
                  <c:v>Jul</c:v>
                </c:pt>
                <c:pt idx="38">
                  <c:v>Aug</c:v>
                </c:pt>
                <c:pt idx="39">
                  <c:v>Sep</c:v>
                </c:pt>
                <c:pt idx="40">
                  <c:v>Oct</c:v>
                </c:pt>
                <c:pt idx="41">
                  <c:v>Nov</c:v>
                </c:pt>
                <c:pt idx="42">
                  <c:v>Dec</c:v>
                </c:pt>
              </c:strCache>
            </c:strRef>
          </c:cat>
          <c:val>
            <c:numRef>
              <c:f>Forecasting!$D$2:$D$44</c:f>
              <c:numCache>
                <c:formatCode>_(* #,##0_);_(* \(#,##0\);_(* "-"??_);_(@_)</c:formatCode>
                <c:ptCount val="43"/>
                <c:pt idx="0">
                  <c:v>2715.75000000001</c:v>
                </c:pt>
                <c:pt idx="1">
                  <c:v>6803.25</c:v>
                </c:pt>
                <c:pt idx="2">
                  <c:v>4914.0833333333358</c:v>
                </c:pt>
                <c:pt idx="3">
                  <c:v>2046.5833333333358</c:v>
                </c:pt>
                <c:pt idx="4">
                  <c:v>9873.2500000000036</c:v>
                </c:pt>
                <c:pt idx="5">
                  <c:v>9368.2500000000036</c:v>
                </c:pt>
                <c:pt idx="6">
                  <c:v>6912.8750000000036</c:v>
                </c:pt>
                <c:pt idx="7">
                  <c:v>9686.6250000000036</c:v>
                </c:pt>
                <c:pt idx="8">
                  <c:v>7952.8750000000036</c:v>
                </c:pt>
                <c:pt idx="9">
                  <c:v>16500.375</c:v>
                </c:pt>
                <c:pt idx="10">
                  <c:v>24120.374999999993</c:v>
                </c:pt>
                <c:pt idx="11">
                  <c:v>12677.875000000004</c:v>
                </c:pt>
                <c:pt idx="12">
                  <c:v>6490.0000000000091</c:v>
                </c:pt>
                <c:pt idx="13">
                  <c:v>10577.5</c:v>
                </c:pt>
                <c:pt idx="14">
                  <c:v>8688.3333333333358</c:v>
                </c:pt>
                <c:pt idx="15">
                  <c:v>5820.8333333333339</c:v>
                </c:pt>
                <c:pt idx="16">
                  <c:v>13647.500000000004</c:v>
                </c:pt>
                <c:pt idx="17">
                  <c:v>13142.500000000004</c:v>
                </c:pt>
                <c:pt idx="18">
                  <c:v>10687.125000000002</c:v>
                </c:pt>
                <c:pt idx="19">
                  <c:v>13460.875000000004</c:v>
                </c:pt>
                <c:pt idx="20">
                  <c:v>11727.125000000002</c:v>
                </c:pt>
                <c:pt idx="21">
                  <c:v>20274.625</c:v>
                </c:pt>
                <c:pt idx="22">
                  <c:v>27894.624999999993</c:v>
                </c:pt>
                <c:pt idx="23">
                  <c:v>16452.125000000004</c:v>
                </c:pt>
                <c:pt idx="24">
                  <c:v>10264.250000000007</c:v>
                </c:pt>
                <c:pt idx="25">
                  <c:v>14351.749999999996</c:v>
                </c:pt>
                <c:pt idx="26">
                  <c:v>12462.583333333332</c:v>
                </c:pt>
                <c:pt idx="27">
                  <c:v>9595.0833333333321</c:v>
                </c:pt>
                <c:pt idx="28">
                  <c:v>17421.75</c:v>
                </c:pt>
                <c:pt idx="29">
                  <c:v>16916.75</c:v>
                </c:pt>
                <c:pt idx="30">
                  <c:v>14461.375</c:v>
                </c:pt>
                <c:pt idx="31">
                  <c:v>17235.125</c:v>
                </c:pt>
                <c:pt idx="32">
                  <c:v>15501.375</c:v>
                </c:pt>
                <c:pt idx="33">
                  <c:v>24048.875</c:v>
                </c:pt>
                <c:pt idx="34">
                  <c:v>31668.874999999993</c:v>
                </c:pt>
                <c:pt idx="35">
                  <c:v>20226.375</c:v>
                </c:pt>
                <c:pt idx="36">
                  <c:v>14038.500000000007</c:v>
                </c:pt>
                <c:pt idx="37">
                  <c:v>18125.999999999996</c:v>
                </c:pt>
                <c:pt idx="38">
                  <c:v>16236.833333333332</c:v>
                </c:pt>
                <c:pt idx="39">
                  <c:v>13369.333333333332</c:v>
                </c:pt>
                <c:pt idx="40">
                  <c:v>21196</c:v>
                </c:pt>
                <c:pt idx="41">
                  <c:v>20691</c:v>
                </c:pt>
                <c:pt idx="42">
                  <c:v>18235.625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26-4527-B640-F62B99537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3320495"/>
        <c:axId val="1993322991"/>
      </c:lineChart>
      <c:catAx>
        <c:axId val="199332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322991"/>
        <c:crosses val="autoZero"/>
        <c:auto val="1"/>
        <c:lblAlgn val="ctr"/>
        <c:lblOffset val="100"/>
        <c:noMultiLvlLbl val="0"/>
      </c:catAx>
      <c:valAx>
        <c:axId val="1993322991"/>
        <c:scaling>
          <c:orientation val="minMax"/>
        </c:scaling>
        <c:delete val="0"/>
        <c:axPos val="l"/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320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[pie dataset excel.xlsx]Flavor analysis!PivotTable4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rPr>
              <a:t>Total Quantity per Flavor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1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86473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86473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86473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'Flavor analysis'!$B$12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6473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'Flavor analysis'!$A$13:$A$20</c:f>
              <c:strCache>
                <c:ptCount val="7"/>
                <c:pt idx="0">
                  <c:v>Other</c:v>
                </c:pt>
                <c:pt idx="1">
                  <c:v>Blueberry</c:v>
                </c:pt>
                <c:pt idx="2">
                  <c:v>Cherry</c:v>
                </c:pt>
                <c:pt idx="3">
                  <c:v>Fudge</c:v>
                </c:pt>
                <c:pt idx="4">
                  <c:v>Pumpkin</c:v>
                </c:pt>
                <c:pt idx="5">
                  <c:v>Strawberry Rhubarb</c:v>
                </c:pt>
                <c:pt idx="6">
                  <c:v>Apple</c:v>
                </c:pt>
              </c:strCache>
            </c:strRef>
          </c:cat>
          <c:val>
            <c:numRef>
              <c:f>'Flavor analysis'!$B$13:$B$20</c:f>
              <c:numCache>
                <c:formatCode>General</c:formatCode>
                <c:ptCount val="7"/>
                <c:pt idx="0">
                  <c:v>279</c:v>
                </c:pt>
                <c:pt idx="1">
                  <c:v>604</c:v>
                </c:pt>
                <c:pt idx="2">
                  <c:v>957</c:v>
                </c:pt>
                <c:pt idx="3">
                  <c:v>968</c:v>
                </c:pt>
                <c:pt idx="4">
                  <c:v>1507</c:v>
                </c:pt>
                <c:pt idx="5">
                  <c:v>1870</c:v>
                </c:pt>
                <c:pt idx="6">
                  <c:v>2148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0-4740-81F1-D4AFD69DC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1894831967"/>
        <c:axId val="1894833215"/>
      </c:barChart>
      <c:catAx>
        <c:axId val="18948319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833215"/>
        <c:crosses val="autoZero"/>
        <c:auto val="1"/>
        <c:lblAlgn val="ctr"/>
        <c:lblOffset val="100"/>
        <c:noMultiLvlLbl val="0"/>
      </c:catAx>
      <c:valAx>
        <c:axId val="1894833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831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[pie dataset excel.xlsx]Flavor analysis!PivotTable5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solidFill>
                  <a:schemeClr val="bg2">
                    <a:lumMod val="25000"/>
                  </a:schemeClr>
                </a:solidFill>
                <a:effectLst/>
              </a:rPr>
              <a:t>Total No of Orders per Flavor</a:t>
            </a:r>
            <a:endParaRPr lang="en-US" sz="1600" dirty="0">
              <a:solidFill>
                <a:schemeClr val="bg2">
                  <a:lumMod val="25000"/>
                </a:schemeClr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6F535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6F535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6F535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'Flavor analysis'!$B$23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6473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'Flavor analysis'!$A$24:$A$31</c:f>
              <c:strCache>
                <c:ptCount val="7"/>
                <c:pt idx="0">
                  <c:v>Other</c:v>
                </c:pt>
                <c:pt idx="1">
                  <c:v>Blueberry</c:v>
                </c:pt>
                <c:pt idx="2">
                  <c:v>Fudge</c:v>
                </c:pt>
                <c:pt idx="3">
                  <c:v>Cherry</c:v>
                </c:pt>
                <c:pt idx="4">
                  <c:v>Pumpkin</c:v>
                </c:pt>
                <c:pt idx="5">
                  <c:v>Strawberry Rhubarb</c:v>
                </c:pt>
                <c:pt idx="6">
                  <c:v>Apple</c:v>
                </c:pt>
              </c:strCache>
            </c:strRef>
          </c:cat>
          <c:val>
            <c:numRef>
              <c:f>'Flavor analysis'!$B$24:$B$31</c:f>
              <c:numCache>
                <c:formatCode>General</c:formatCode>
                <c:ptCount val="7"/>
                <c:pt idx="0">
                  <c:v>88</c:v>
                </c:pt>
                <c:pt idx="1">
                  <c:v>208</c:v>
                </c:pt>
                <c:pt idx="2">
                  <c:v>312</c:v>
                </c:pt>
                <c:pt idx="3">
                  <c:v>321</c:v>
                </c:pt>
                <c:pt idx="4">
                  <c:v>506</c:v>
                </c:pt>
                <c:pt idx="5">
                  <c:v>636</c:v>
                </c:pt>
                <c:pt idx="6">
                  <c:v>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79-43AB-9116-BC5C8AE275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"/>
        <c:axId val="1883460255"/>
        <c:axId val="1883459007"/>
      </c:barChart>
      <c:catAx>
        <c:axId val="18834602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3459007"/>
        <c:crosses val="autoZero"/>
        <c:auto val="1"/>
        <c:lblAlgn val="ctr"/>
        <c:lblOffset val="100"/>
        <c:noMultiLvlLbl val="0"/>
      </c:catAx>
      <c:valAx>
        <c:axId val="1883459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3460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[pie dataset excel.xlsx]size of the pie!PivotTable6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Reveue based on the size of</a:t>
            </a:r>
            <a:r>
              <a:rPr lang="en-US" sz="1600" baseline="0"/>
              <a:t> the pie</a:t>
            </a:r>
            <a:endParaRPr lang="en-US" sz="16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9B392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B392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B392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'size of the pie'!$B$1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6473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'size of the pie'!$A$2:$A$4</c:f>
              <c:strCache>
                <c:ptCount val="2"/>
                <c:pt idx="0">
                  <c:v>Whole</c:v>
                </c:pt>
                <c:pt idx="1">
                  <c:v>Slice</c:v>
                </c:pt>
              </c:strCache>
            </c:strRef>
          </c:cat>
          <c:val>
            <c:numRef>
              <c:f>'size of the pie'!$B$2:$B$4</c:f>
              <c:numCache>
                <c:formatCode>#,##0</c:formatCode>
                <c:ptCount val="2"/>
                <c:pt idx="0">
                  <c:v>316560</c:v>
                </c:pt>
                <c:pt idx="1">
                  <c:v>36887.5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DA-45F7-BE65-44B9D557B8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909016047"/>
        <c:axId val="1909016879"/>
      </c:barChart>
      <c:catAx>
        <c:axId val="1909016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016879"/>
        <c:crosses val="autoZero"/>
        <c:auto val="1"/>
        <c:lblAlgn val="ctr"/>
        <c:lblOffset val="100"/>
        <c:noMultiLvlLbl val="0"/>
      </c:catAx>
      <c:valAx>
        <c:axId val="1909016879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016047"/>
        <c:crosses val="autoZero"/>
        <c:crossBetween val="between"/>
      </c:valAx>
      <c:spPr>
        <a:noFill/>
        <a:ln>
          <a:noFill/>
        </a:ln>
        <a:effectLst>
          <a:softEdge rad="0"/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[pie dataset excel.xlsx]size of the pie!PivotTable7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Quantity based</a:t>
            </a:r>
            <a:r>
              <a:rPr lang="en-US" baseline="0"/>
              <a:t> on the size of the pie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86473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86473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86473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'size of the pie'!$E$1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6473A"/>
            </a:solidFill>
            <a:ln>
              <a:noFill/>
            </a:ln>
            <a:effectLst>
              <a:glow>
                <a:schemeClr val="accent1"/>
              </a:glow>
              <a:softEdge rad="0"/>
            </a:effectLst>
            <a:scene3d>
              <a:camera prst="orthographicFront"/>
              <a:lightRig rig="threePt" dir="t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'size of the pie'!$D$2:$D$4</c:f>
              <c:strCache>
                <c:ptCount val="2"/>
                <c:pt idx="0">
                  <c:v>Whole</c:v>
                </c:pt>
                <c:pt idx="1">
                  <c:v>Slice</c:v>
                </c:pt>
              </c:strCache>
            </c:strRef>
          </c:cat>
          <c:val>
            <c:numRef>
              <c:f>'size of the pie'!$E$2:$E$4</c:f>
              <c:numCache>
                <c:formatCode>General</c:formatCode>
                <c:ptCount val="2"/>
                <c:pt idx="0">
                  <c:v>4348</c:v>
                </c:pt>
                <c:pt idx="1">
                  <c:v>3985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AF-4CEB-B793-795E9A0D6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92915119"/>
        <c:axId val="1892915535"/>
      </c:barChart>
      <c:catAx>
        <c:axId val="1892915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915535"/>
        <c:crosses val="autoZero"/>
        <c:auto val="1"/>
        <c:lblAlgn val="ctr"/>
        <c:lblOffset val="100"/>
        <c:noMultiLvlLbl val="0"/>
      </c:catAx>
      <c:valAx>
        <c:axId val="1892915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91511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[pie dataset excel.xlsx]size of the pie!PivotTable8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 of Orders based</a:t>
            </a:r>
            <a:r>
              <a:rPr lang="en-US" baseline="0"/>
              <a:t> on the size of the pie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6F535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6F535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6F535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'size of the pie'!$I$1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6473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'size of the pie'!$H$2:$H$4</c:f>
              <c:strCache>
                <c:ptCount val="2"/>
                <c:pt idx="0">
                  <c:v>Whole</c:v>
                </c:pt>
                <c:pt idx="1">
                  <c:v>Slice</c:v>
                </c:pt>
              </c:strCache>
            </c:strRef>
          </c:cat>
          <c:val>
            <c:numRef>
              <c:f>'size of the pie'!$I$2:$I$4</c:f>
              <c:numCache>
                <c:formatCode>General</c:formatCode>
                <c:ptCount val="2"/>
                <c:pt idx="0">
                  <c:v>1456</c:v>
                </c:pt>
                <c:pt idx="1">
                  <c:v>1317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C1-483B-8C16-68A78F0CC6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892703007"/>
        <c:axId val="1892703423"/>
      </c:barChart>
      <c:catAx>
        <c:axId val="1892703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703423"/>
        <c:crosses val="autoZero"/>
        <c:auto val="1"/>
        <c:lblAlgn val="ctr"/>
        <c:lblOffset val="100"/>
        <c:noMultiLvlLbl val="0"/>
      </c:catAx>
      <c:valAx>
        <c:axId val="18927034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703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[pie dataset excel.xlsx]Purchasing system!PivotTable4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Revenue based on The system of Purchasing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9B392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B392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B392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'Purchasing system'!$B$4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6473A"/>
            </a:solidFill>
            <a:ln>
              <a:noFill/>
            </a:ln>
            <a:effectLst/>
          </c:spPr>
          <c:invertIfNegative val="0"/>
          <c:dLbls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'Purchasing system'!$A$5:$A$7</c:f>
              <c:strCache>
                <c:ptCount val="2"/>
                <c:pt idx="0">
                  <c:v>In-Store</c:v>
                </c:pt>
                <c:pt idx="1">
                  <c:v>Pre-Order</c:v>
                </c:pt>
              </c:strCache>
            </c:strRef>
          </c:cat>
          <c:val>
            <c:numRef>
              <c:f>'Purchasing system'!$B$5:$B$7</c:f>
              <c:numCache>
                <c:formatCode>#,##0</c:formatCode>
                <c:ptCount val="2"/>
                <c:pt idx="0">
                  <c:v>170952.5</c:v>
                </c:pt>
                <c:pt idx="1">
                  <c:v>182495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B9-4917-8950-C9F8D7791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"/>
        <c:axId val="590073887"/>
        <c:axId val="590076383"/>
      </c:barChart>
      <c:catAx>
        <c:axId val="590073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076383"/>
        <c:crosses val="autoZero"/>
        <c:auto val="1"/>
        <c:lblAlgn val="ctr"/>
        <c:lblOffset val="100"/>
        <c:noMultiLvlLbl val="0"/>
      </c:catAx>
      <c:valAx>
        <c:axId val="590076383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0738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[pie dataset excel.xlsx]Purchasing system!PivotTable8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Quantity</a:t>
            </a:r>
            <a:r>
              <a:rPr lang="en-US" baseline="0"/>
              <a:t> based on The system of Purchasing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86473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86473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86473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'Purchasing system'!$E$4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6473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'Purchasing system'!$D$5:$D$7</c:f>
              <c:strCache>
                <c:ptCount val="2"/>
                <c:pt idx="0">
                  <c:v>In-Store</c:v>
                </c:pt>
                <c:pt idx="1">
                  <c:v>Pre-Order</c:v>
                </c:pt>
              </c:strCache>
            </c:strRef>
          </c:cat>
          <c:val>
            <c:numRef>
              <c:f>'Purchasing system'!$E$5:$E$7</c:f>
              <c:numCache>
                <c:formatCode>General</c:formatCode>
                <c:ptCount val="2"/>
                <c:pt idx="0">
                  <c:v>4028</c:v>
                </c:pt>
                <c:pt idx="1">
                  <c:v>4305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7B-4EDC-BCCA-D5D9313AD6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0"/>
        <c:axId val="601390095"/>
        <c:axId val="601389263"/>
      </c:barChart>
      <c:catAx>
        <c:axId val="6013900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389263"/>
        <c:crosses val="autoZero"/>
        <c:auto val="1"/>
        <c:lblAlgn val="ctr"/>
        <c:lblOffset val="100"/>
        <c:noMultiLvlLbl val="0"/>
      </c:catAx>
      <c:valAx>
        <c:axId val="60138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39009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[pie dataset excel.xlsx]Purchasing system!PivotTable9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 of Orders based on</a:t>
            </a:r>
            <a:r>
              <a:rPr lang="en-US" baseline="0"/>
              <a:t> The system of Purchasing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6F535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6F535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6F535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'Purchasing system'!$H$4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86473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'Purchasing system'!$G$5:$G$7</c:f>
              <c:strCache>
                <c:ptCount val="2"/>
                <c:pt idx="0">
                  <c:v>In-Store</c:v>
                </c:pt>
                <c:pt idx="1">
                  <c:v>Pre-Order</c:v>
                </c:pt>
              </c:strCache>
            </c:strRef>
          </c:cat>
          <c:val>
            <c:numRef>
              <c:f>'Purchasing system'!$H$5:$H$7</c:f>
              <c:numCache>
                <c:formatCode>General</c:formatCode>
                <c:ptCount val="2"/>
                <c:pt idx="0">
                  <c:v>1353</c:v>
                </c:pt>
                <c:pt idx="1">
                  <c:v>1420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99-4251-A156-3CAAD6C6E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848012623"/>
        <c:axId val="848017199"/>
      </c:barChart>
      <c:catAx>
        <c:axId val="848012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017199"/>
        <c:crosses val="autoZero"/>
        <c:auto val="1"/>
        <c:lblAlgn val="ctr"/>
        <c:lblOffset val="100"/>
        <c:noMultiLvlLbl val="0"/>
      </c:catAx>
      <c:valAx>
        <c:axId val="848017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012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0.86284</cdr:x>
      <cdr:y>0.1361</cdr:y>
    </cdr:from>
    <cdr:to>
      <cdr:x>0.93372</cdr:x>
      <cdr:y>0.19906</cdr:y>
    </cdr:to>
    <cdr:pic>
      <cdr:nvPicPr>
        <cdr:cNvPr id="2" name="Graphic 10" descr="Apple with solid fill">
          <a:extLst xmlns:a="http://schemas.openxmlformats.org/drawingml/2006/main">
            <a:ext uri="{FF2B5EF4-FFF2-40B4-BE49-F238E27FC236}">
              <a16:creationId xmlns:a16="http://schemas.microsoft.com/office/drawing/2014/main" id="{21089695-8EC8-44F2-B3DE-E19260887F8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  <a:ext uri="{96DAC541-7B7A-43D3-8B79-37D633B846F1}">
              <asvg:svgBlip xmlns:asvg="http://schemas.microsoft.com/office/drawing/2016/SVG/main" r:embed="rId2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334971" y="592207"/>
          <a:ext cx="273991" cy="273991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8C791-C017-4FF9-9A8B-E82435117A29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8347E-81CE-4F9A-AAAA-DDE9ECE93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8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8347E-81CE-4F9A-AAAA-DDE9ECE93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5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DCD4-A88C-432C-BFCD-9F86F1A8E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9D54D-7316-4DAC-9A41-99272F711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D822-4C6E-4CAD-BAD9-4F396346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2E2B-1F84-4D6E-92B7-B37FD619B2F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7A6D-951A-4004-BF09-6B84706B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7E20-6301-42E2-9ACE-2709ADFB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A6D2-751D-4FA5-B490-B0FF1043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13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A603-3163-484F-A0E8-4B4E19E0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3C95D-1905-4796-80C0-E2D9C9F62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B64C8-350C-4277-8C47-09FF7093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2E2B-1F84-4D6E-92B7-B37FD619B2F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B6456-A80B-423F-A80A-EBDB1CEE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1D93-E7EE-4035-8DA2-81A91045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A6D2-751D-4FA5-B490-B0FF1043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EB751-7845-4511-8659-87422BA2E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7B116-7953-4CD9-9B9C-F6763D321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EF2BE-F392-4EB2-80F7-7A8F3773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2E2B-1F84-4D6E-92B7-B37FD619B2F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75A73-7A38-4208-A42A-0E06FDB2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E32B-CC5E-47A4-9043-1982CDE2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A6D2-751D-4FA5-B490-B0FF1043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9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4246-FCA5-498F-869A-80B44CF8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B182-1082-4212-8A82-4633CC9E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2C60-A6F9-42CB-AB5A-A431CA5D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2E2B-1F84-4D6E-92B7-B37FD619B2F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7DBA1-0D05-462B-AA32-5A819711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9961-D5FB-4706-AB2C-F9427119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A6D2-751D-4FA5-B490-B0FF1043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7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4B8F-ED35-47DC-ABCA-0D27CD18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AAE71-125C-4833-8A41-25ACD9E2E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86013-74BB-4D47-8846-396AD03D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2E2B-1F84-4D6E-92B7-B37FD619B2F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BAC0-A09E-4F88-B3BB-A69D9BE1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C1A3-3978-47BB-8E8A-0C51201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A6D2-751D-4FA5-B490-B0FF1043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5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9F72-15F7-41A3-AA69-14A5E6A2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9129A-0547-462C-81BC-8197F042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27F8-02F5-4B2B-823C-F73E5C324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FBBF-A60E-403C-834D-39DC5123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2E2B-1F84-4D6E-92B7-B37FD619B2F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30A2B-18F8-493F-8F4A-89FB5251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DDA6E-7527-4EB5-A9C8-0B123926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A6D2-751D-4FA5-B490-B0FF1043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9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3071-EED8-4F25-8393-D6C9CF06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64843-1ADA-44C7-99D7-32BC7DD8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C1D33-DF5D-4257-B6F0-5D32468F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103E0-FF62-44B7-8C11-59F8FAF34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3B2218-C4EC-48B9-A5C2-D2B67844E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633C6-9F56-4EAB-977F-0B9B2295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2E2B-1F84-4D6E-92B7-B37FD619B2F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15BC7-8FA2-410A-B49A-5A4A0F1C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C8013-0C29-49CD-8495-3ADDB413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A6D2-751D-4FA5-B490-B0FF1043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8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C564-359A-45BD-8E2E-9176FA06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3C3D8-A5BD-45A5-8E9E-EF3B7EB5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2E2B-1F84-4D6E-92B7-B37FD619B2F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6BFD7-452C-488B-8EAC-644AC93A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85646-1D79-4900-ABA3-AFCAA213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A6D2-751D-4FA5-B490-B0FF1043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5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2D83B-1573-4327-915E-D5C98E46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2E2B-1F84-4D6E-92B7-B37FD619B2F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4BAD3-623B-429D-B486-F5935A6D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2A0D9-ADB8-489C-8C5F-C42008FE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A6D2-751D-4FA5-B490-B0FF1043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7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1DC-A650-40BC-B950-538AE426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796C-96DC-49BE-BECB-9C318D4A9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EADCD-523D-4907-8D58-FCA8B6D20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4502A-795F-4461-A321-5B7A9CC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2E2B-1F84-4D6E-92B7-B37FD619B2F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AF9FE-A5A1-4BF7-8FFA-A02A4EDA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D72CF-951D-4F46-978C-2ADC2167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A6D2-751D-4FA5-B490-B0FF1043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8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26ED-AF96-4C0A-8E77-EEC05FBC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26897-4907-4CA4-98FE-193A40984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5D791-EA0F-42A9-9FCE-3C4B7E852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FC599-CCF3-4955-AA7E-5DDF4D38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02E2B-1F84-4D6E-92B7-B37FD619B2F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41B89-A232-4A02-A0C6-456262A2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3E3B8-1266-4374-91F7-8C377200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A6D2-751D-4FA5-B490-B0FF1043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B7FB2-B6DD-41CD-997B-4AD70D8D6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FFC04-BE57-4BD5-8332-D3603B8C6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5218-F2A3-4F71-B809-284621B0F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02E2B-1F84-4D6E-92B7-B37FD619B2FC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C749-9F8C-422B-A200-AC08F4570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642C1-3EBA-4D58-811A-000592EDF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A6D2-751D-4FA5-B490-B0FF1043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chart" Target="../charts/chart2.xml"/><Relationship Id="rId7" Type="http://schemas.openxmlformats.org/officeDocument/2006/relationships/chart" Target="../charts/chart3.xml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chart" Target="../charts/chart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5.jp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hart" Target="../charts/chart4.xml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hart" Target="../charts/chart6.xml"/><Relationship Id="rId10" Type="http://schemas.openxmlformats.org/officeDocument/2006/relationships/image" Target="../media/image20.jpg"/><Relationship Id="rId4" Type="http://schemas.openxmlformats.org/officeDocument/2006/relationships/chart" Target="../charts/chart5.xml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image" Target="../media/image21.png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A picture containing food, slice, pan, eaten&#10;&#10;Description automatically generated">
            <a:extLst>
              <a:ext uri="{FF2B5EF4-FFF2-40B4-BE49-F238E27FC236}">
                <a16:creationId xmlns:a16="http://schemas.microsoft.com/office/drawing/2014/main" id="{9F75C073-9B8B-494B-B501-B89466A654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17" r="-1" b="22772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2D6420-0A4F-45E8-8CE1-DC2D2588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FFFFFF"/>
                </a:solidFill>
              </a:rPr>
              <a:t>Bakery’s Pie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DF7FA-FDF6-4BB2-875A-180818E5E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Task:</a:t>
            </a:r>
            <a:endParaRPr lang="en-US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>
                <a:solidFill>
                  <a:srgbClr val="FFFFFF"/>
                </a:solidFill>
                <a:effectLst/>
                <a:latin typeface="regular"/>
                <a:ea typeface="Times New Roman" panose="02020603050405020304" pitchFamily="18" charset="0"/>
                <a:cs typeface="Times New Roman" panose="02020603050405020304" pitchFamily="18" charset="0"/>
              </a:rPr>
              <a:t>Help Pie Bakery to improve their business by gathering insights from the last two years of pie sales!</a:t>
            </a:r>
            <a:endParaRPr lang="en-US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5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9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83D2F50-81F9-4FE9-9451-063484355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061"/>
            <a:ext cx="10515600" cy="372213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42511A-A908-43F7-8AD2-7778A7BF3744}"/>
              </a:ext>
            </a:extLst>
          </p:cNvPr>
          <p:cNvSpPr txBox="1"/>
          <p:nvPr/>
        </p:nvSpPr>
        <p:spPr>
          <a:xfrm>
            <a:off x="760378" y="4374884"/>
            <a:ext cx="7624864" cy="2483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data:</a:t>
            </a:r>
          </a:p>
          <a:p>
            <a:pPr marR="0" lvl="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0" b="1" dirty="0">
              <a:solidFill>
                <a:srgbClr val="26262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Starts from June 2019 to November 2021.</a:t>
            </a:r>
            <a:endParaRPr lang="en-US" sz="1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bakery has 7 pie flavors. </a:t>
            </a:r>
            <a:endParaRPr lang="en-US" sz="1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quantity of the pie ranges from 1 to 5.</a:t>
            </a:r>
            <a:endParaRPr lang="en-US" sz="1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cost of the pie ranges from 2$ up to 100$.</a:t>
            </a:r>
            <a:endParaRPr lang="en-US" sz="1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 are two options of the pie slice or whole.</a:t>
            </a:r>
            <a:endParaRPr lang="en-US" sz="1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purchase is done by two ways make in store or pre-ordered.</a:t>
            </a:r>
            <a:endParaRPr lang="en-US" sz="1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 are two types of ingredients Organic or not.</a:t>
            </a:r>
            <a:endParaRPr lang="en-US" sz="1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0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4B5027-2791-4C1E-BA7A-2E368044C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349597"/>
              </p:ext>
            </p:extLst>
          </p:nvPr>
        </p:nvGraphicFramePr>
        <p:xfrm>
          <a:off x="0" y="979319"/>
          <a:ext cx="375487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F76B998-8C4F-43AC-908F-E22B67E347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36022"/>
              </p:ext>
            </p:extLst>
          </p:nvPr>
        </p:nvGraphicFramePr>
        <p:xfrm>
          <a:off x="4085617" y="979319"/>
          <a:ext cx="386512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EDF097-4F6D-46C6-AD8D-140A8575C626}"/>
              </a:ext>
            </a:extLst>
          </p:cNvPr>
          <p:cNvSpPr txBox="1"/>
          <p:nvPr/>
        </p:nvSpPr>
        <p:spPr>
          <a:xfrm>
            <a:off x="1089497" y="126460"/>
            <a:ext cx="6079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Pie Flavor Analysis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7F5570-9722-4AA7-BB0A-D28EAF3A0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74" y="51100"/>
            <a:ext cx="678000" cy="673940"/>
          </a:xfrm>
          <a:prstGeom prst="rect">
            <a:avLst/>
          </a:prstGeom>
        </p:spPr>
      </p:pic>
      <p:pic>
        <p:nvPicPr>
          <p:cNvPr id="11" name="Graphic 10" descr="Apple with solid fill">
            <a:extLst>
              <a:ext uri="{FF2B5EF4-FFF2-40B4-BE49-F238E27FC236}">
                <a16:creationId xmlns:a16="http://schemas.microsoft.com/office/drawing/2014/main" id="{21089695-8EC8-44F2-B3DE-E19260887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7672" y="1593409"/>
            <a:ext cx="252108" cy="252108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4D02A22-251A-48F1-947F-14D7F55AED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385983"/>
              </p:ext>
            </p:extLst>
          </p:nvPr>
        </p:nvGraphicFramePr>
        <p:xfrm>
          <a:off x="8326874" y="979319"/>
          <a:ext cx="386512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Graphic 13" descr="Apple with solid fill">
            <a:extLst>
              <a:ext uri="{FF2B5EF4-FFF2-40B4-BE49-F238E27FC236}">
                <a16:creationId xmlns:a16="http://schemas.microsoft.com/office/drawing/2014/main" id="{B13F3ABC-8AEF-4681-B989-6FA6607683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32834" y="1593409"/>
            <a:ext cx="301457" cy="301457"/>
          </a:xfrm>
          <a:prstGeom prst="rect">
            <a:avLst/>
          </a:prstGeom>
        </p:spPr>
      </p:pic>
      <p:pic>
        <p:nvPicPr>
          <p:cNvPr id="16" name="Graphic 15" descr="Strawberry with solid fill">
            <a:extLst>
              <a:ext uri="{FF2B5EF4-FFF2-40B4-BE49-F238E27FC236}">
                <a16:creationId xmlns:a16="http://schemas.microsoft.com/office/drawing/2014/main" id="{BC407E4C-071F-4544-8D80-DDDE99A2AA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5818" y="2068440"/>
            <a:ext cx="329639" cy="329639"/>
          </a:xfrm>
          <a:prstGeom prst="rect">
            <a:avLst/>
          </a:prstGeom>
        </p:spPr>
      </p:pic>
      <p:pic>
        <p:nvPicPr>
          <p:cNvPr id="17" name="Graphic 16" descr="Strawberry with solid fill">
            <a:extLst>
              <a:ext uri="{FF2B5EF4-FFF2-40B4-BE49-F238E27FC236}">
                <a16:creationId xmlns:a16="http://schemas.microsoft.com/office/drawing/2014/main" id="{5A75DDA6-FD32-405B-8726-3DA7148735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03195" y="2078322"/>
            <a:ext cx="329639" cy="329639"/>
          </a:xfrm>
          <a:prstGeom prst="rect">
            <a:avLst/>
          </a:prstGeom>
        </p:spPr>
      </p:pic>
      <p:pic>
        <p:nvPicPr>
          <p:cNvPr id="18" name="Graphic 17" descr="Strawberry with solid fill">
            <a:extLst>
              <a:ext uri="{FF2B5EF4-FFF2-40B4-BE49-F238E27FC236}">
                <a16:creationId xmlns:a16="http://schemas.microsoft.com/office/drawing/2014/main" id="{DAD50BDC-19E8-4754-B1A0-A496AEE3F3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4464" y="2078322"/>
            <a:ext cx="329639" cy="329639"/>
          </a:xfrm>
          <a:prstGeom prst="rect">
            <a:avLst/>
          </a:prstGeom>
        </p:spPr>
      </p:pic>
      <p:pic>
        <p:nvPicPr>
          <p:cNvPr id="20" name="Graphic 19" descr="Jack-O-Lantern with solid fill">
            <a:extLst>
              <a:ext uri="{FF2B5EF4-FFF2-40B4-BE49-F238E27FC236}">
                <a16:creationId xmlns:a16="http://schemas.microsoft.com/office/drawing/2014/main" id="{09AC064F-2ECE-4C3C-B698-86A0CD7501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5023" y="2549401"/>
            <a:ext cx="329639" cy="329639"/>
          </a:xfrm>
          <a:prstGeom prst="rect">
            <a:avLst/>
          </a:prstGeom>
        </p:spPr>
      </p:pic>
      <p:pic>
        <p:nvPicPr>
          <p:cNvPr id="21" name="Graphic 20" descr="Jack-O-Lantern with solid fill">
            <a:extLst>
              <a:ext uri="{FF2B5EF4-FFF2-40B4-BE49-F238E27FC236}">
                <a16:creationId xmlns:a16="http://schemas.microsoft.com/office/drawing/2014/main" id="{318591AA-00AF-499C-B250-E9A90D7451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13041" y="2549401"/>
            <a:ext cx="329639" cy="329639"/>
          </a:xfrm>
          <a:prstGeom prst="rect">
            <a:avLst/>
          </a:prstGeom>
        </p:spPr>
      </p:pic>
      <p:pic>
        <p:nvPicPr>
          <p:cNvPr id="22" name="Graphic 21" descr="Jack-O-Lantern with solid fill">
            <a:extLst>
              <a:ext uri="{FF2B5EF4-FFF2-40B4-BE49-F238E27FC236}">
                <a16:creationId xmlns:a16="http://schemas.microsoft.com/office/drawing/2014/main" id="{71534A6D-736B-45CF-B4B9-73F2B9D390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93313" y="2559283"/>
            <a:ext cx="329639" cy="329639"/>
          </a:xfrm>
          <a:prstGeom prst="rect">
            <a:avLst/>
          </a:prstGeom>
        </p:spPr>
      </p:pic>
      <p:pic>
        <p:nvPicPr>
          <p:cNvPr id="24" name="Graphic 23" descr="Cherries with solid fill">
            <a:extLst>
              <a:ext uri="{FF2B5EF4-FFF2-40B4-BE49-F238E27FC236}">
                <a16:creationId xmlns:a16="http://schemas.microsoft.com/office/drawing/2014/main" id="{B9BA6EAA-3D66-429E-B326-8AADA6B252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65213" y="3561603"/>
            <a:ext cx="343921" cy="343921"/>
          </a:xfrm>
          <a:prstGeom prst="rect">
            <a:avLst/>
          </a:prstGeom>
        </p:spPr>
      </p:pic>
      <p:pic>
        <p:nvPicPr>
          <p:cNvPr id="25" name="Graphic 24" descr="Cherries with solid fill">
            <a:extLst>
              <a:ext uri="{FF2B5EF4-FFF2-40B4-BE49-F238E27FC236}">
                <a16:creationId xmlns:a16="http://schemas.microsoft.com/office/drawing/2014/main" id="{60A8CA34-7D3A-43E7-9D8F-CD45EBDF3B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07824" y="3085161"/>
            <a:ext cx="343921" cy="343921"/>
          </a:xfrm>
          <a:prstGeom prst="rect">
            <a:avLst/>
          </a:prstGeom>
        </p:spPr>
      </p:pic>
      <p:pic>
        <p:nvPicPr>
          <p:cNvPr id="26" name="Graphic 25" descr="Cherries with solid fill">
            <a:extLst>
              <a:ext uri="{FF2B5EF4-FFF2-40B4-BE49-F238E27FC236}">
                <a16:creationId xmlns:a16="http://schemas.microsoft.com/office/drawing/2014/main" id="{B375BC26-01C5-4ACE-BFBD-0F779D74FF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83255" y="3561603"/>
            <a:ext cx="333431" cy="333431"/>
          </a:xfrm>
          <a:prstGeom prst="rect">
            <a:avLst/>
          </a:prstGeom>
        </p:spPr>
      </p:pic>
      <p:pic>
        <p:nvPicPr>
          <p:cNvPr id="28" name="Graphic 27" descr="Blueberry with solid fill">
            <a:extLst>
              <a:ext uri="{FF2B5EF4-FFF2-40B4-BE49-F238E27FC236}">
                <a16:creationId xmlns:a16="http://schemas.microsoft.com/office/drawing/2014/main" id="{FC131576-5372-4C27-A4D0-5BBA825935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95765" y="4093766"/>
            <a:ext cx="302982" cy="302982"/>
          </a:xfrm>
          <a:prstGeom prst="rect">
            <a:avLst/>
          </a:prstGeom>
        </p:spPr>
      </p:pic>
      <p:pic>
        <p:nvPicPr>
          <p:cNvPr id="29" name="Graphic 28" descr="Blueberry with solid fill">
            <a:extLst>
              <a:ext uri="{FF2B5EF4-FFF2-40B4-BE49-F238E27FC236}">
                <a16:creationId xmlns:a16="http://schemas.microsoft.com/office/drawing/2014/main" id="{2CC290F5-583B-4B2F-A0F5-B62BCBC93E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56124" y="4093766"/>
            <a:ext cx="340111" cy="340111"/>
          </a:xfrm>
          <a:prstGeom prst="rect">
            <a:avLst/>
          </a:prstGeom>
        </p:spPr>
      </p:pic>
      <p:pic>
        <p:nvPicPr>
          <p:cNvPr id="30" name="Graphic 29" descr="Blueberry with solid fill">
            <a:extLst>
              <a:ext uri="{FF2B5EF4-FFF2-40B4-BE49-F238E27FC236}">
                <a16:creationId xmlns:a16="http://schemas.microsoft.com/office/drawing/2014/main" id="{2BE3670B-8E5B-4FCB-86F2-86A34BD7B3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49824" y="4093766"/>
            <a:ext cx="333431" cy="333431"/>
          </a:xfrm>
          <a:prstGeom prst="rect">
            <a:avLst/>
          </a:prstGeom>
        </p:spPr>
      </p:pic>
      <p:pic>
        <p:nvPicPr>
          <p:cNvPr id="32" name="Graphic 31" descr="Chocolate with solid fill">
            <a:extLst>
              <a:ext uri="{FF2B5EF4-FFF2-40B4-BE49-F238E27FC236}">
                <a16:creationId xmlns:a16="http://schemas.microsoft.com/office/drawing/2014/main" id="{DF7790AB-FC83-4AC6-B0FD-0E9CBC6C69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72498" y="3148166"/>
            <a:ext cx="236636" cy="236636"/>
          </a:xfrm>
          <a:prstGeom prst="rect">
            <a:avLst/>
          </a:prstGeom>
        </p:spPr>
      </p:pic>
      <p:pic>
        <p:nvPicPr>
          <p:cNvPr id="33" name="Graphic 32" descr="Chocolate with solid fill">
            <a:extLst>
              <a:ext uri="{FF2B5EF4-FFF2-40B4-BE49-F238E27FC236}">
                <a16:creationId xmlns:a16="http://schemas.microsoft.com/office/drawing/2014/main" id="{066A8C91-C1E7-487B-85E0-677818A117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507824" y="3642047"/>
            <a:ext cx="236636" cy="236636"/>
          </a:xfrm>
          <a:prstGeom prst="rect">
            <a:avLst/>
          </a:prstGeom>
        </p:spPr>
      </p:pic>
      <p:pic>
        <p:nvPicPr>
          <p:cNvPr id="34" name="Graphic 33" descr="Chocolate with solid fill">
            <a:extLst>
              <a:ext uri="{FF2B5EF4-FFF2-40B4-BE49-F238E27FC236}">
                <a16:creationId xmlns:a16="http://schemas.microsoft.com/office/drawing/2014/main" id="{B2AC1A72-B350-4F89-87CC-81076209AB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72196" y="3148166"/>
            <a:ext cx="236636" cy="23663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09AE6DD-464B-4D88-88DF-02D03ED9C7CC}"/>
              </a:ext>
            </a:extLst>
          </p:cNvPr>
          <p:cNvSpPr txBox="1"/>
          <p:nvPr/>
        </p:nvSpPr>
        <p:spPr>
          <a:xfrm>
            <a:off x="187774" y="5481979"/>
            <a:ext cx="3754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Apple and Strawberry produce the most revenue while blueberry produces the least.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735285-71DA-46DD-8DAA-4A5AA99582D9}"/>
              </a:ext>
            </a:extLst>
          </p:cNvPr>
          <p:cNvSpPr txBox="1"/>
          <p:nvPr/>
        </p:nvSpPr>
        <p:spPr>
          <a:xfrm>
            <a:off x="4494474" y="5553649"/>
            <a:ext cx="375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Apple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Strawberry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are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ordered more in quantity.</a:t>
            </a:r>
            <a:r>
              <a:rPr lang="en-US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D30117-DCCC-4949-9A4B-85CA151C6367}"/>
              </a:ext>
            </a:extLst>
          </p:cNvPr>
          <p:cNvSpPr txBox="1"/>
          <p:nvPr/>
        </p:nvSpPr>
        <p:spPr>
          <a:xfrm>
            <a:off x="8801174" y="5553649"/>
            <a:ext cx="3390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Apple is the highest number of orders while blueberry is ordered less.</a:t>
            </a:r>
          </a:p>
        </p:txBody>
      </p:sp>
    </p:spTree>
    <p:extLst>
      <p:ext uri="{BB962C8B-B14F-4D97-AF65-F5344CB8AC3E}">
        <p14:creationId xmlns:p14="http://schemas.microsoft.com/office/powerpoint/2010/main" val="413586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50CA82-5C1F-4CCB-A343-756D57280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957976"/>
              </p:ext>
            </p:extLst>
          </p:nvPr>
        </p:nvGraphicFramePr>
        <p:xfrm>
          <a:off x="628725" y="905144"/>
          <a:ext cx="3271275" cy="3088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83AB423-D6DF-4098-B4EF-3384186D5E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530992"/>
              </p:ext>
            </p:extLst>
          </p:nvPr>
        </p:nvGraphicFramePr>
        <p:xfrm>
          <a:off x="4538656" y="946963"/>
          <a:ext cx="3271275" cy="308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9366AF2-0A64-40AB-8A70-56C8787549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540786"/>
              </p:ext>
            </p:extLst>
          </p:nvPr>
        </p:nvGraphicFramePr>
        <p:xfrm>
          <a:off x="8474392" y="1058831"/>
          <a:ext cx="3189945" cy="3088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1D8974-17D5-430D-A08B-F9B862EF9168}"/>
              </a:ext>
            </a:extLst>
          </p:cNvPr>
          <p:cNvSpPr txBox="1"/>
          <p:nvPr/>
        </p:nvSpPr>
        <p:spPr>
          <a:xfrm>
            <a:off x="1011678" y="161183"/>
            <a:ext cx="403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Size of the pie Analysis </a:t>
            </a:r>
          </a:p>
        </p:txBody>
      </p:sp>
      <p:pic>
        <p:nvPicPr>
          <p:cNvPr id="9" name="Graphic 8" descr="Cake slice with solid fill">
            <a:extLst>
              <a:ext uri="{FF2B5EF4-FFF2-40B4-BE49-F238E27FC236}">
                <a16:creationId xmlns:a16="http://schemas.microsoft.com/office/drawing/2014/main" id="{FDB6A621-DAA7-42E6-A51D-472B9BBB8A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14655" y="3082424"/>
            <a:ext cx="335604" cy="335604"/>
          </a:xfrm>
          <a:prstGeom prst="rect">
            <a:avLst/>
          </a:prstGeom>
        </p:spPr>
      </p:pic>
      <p:pic>
        <p:nvPicPr>
          <p:cNvPr id="10" name="Graphic 9" descr="Cake slice with solid fill">
            <a:extLst>
              <a:ext uri="{FF2B5EF4-FFF2-40B4-BE49-F238E27FC236}">
                <a16:creationId xmlns:a16="http://schemas.microsoft.com/office/drawing/2014/main" id="{A3E7EA21-2423-4C60-80FE-49383B43B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33427" y="2634951"/>
            <a:ext cx="335604" cy="335604"/>
          </a:xfrm>
          <a:prstGeom prst="rect">
            <a:avLst/>
          </a:prstGeom>
        </p:spPr>
      </p:pic>
      <p:pic>
        <p:nvPicPr>
          <p:cNvPr id="11" name="Graphic 10" descr="Cake slice with solid fill">
            <a:extLst>
              <a:ext uri="{FF2B5EF4-FFF2-40B4-BE49-F238E27FC236}">
                <a16:creationId xmlns:a16="http://schemas.microsoft.com/office/drawing/2014/main" id="{41C69B39-8EB0-46DD-B97A-9CCDC973C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5461" y="2746820"/>
            <a:ext cx="335604" cy="335604"/>
          </a:xfrm>
          <a:prstGeom prst="rect">
            <a:avLst/>
          </a:prstGeom>
        </p:spPr>
      </p:pic>
      <p:pic>
        <p:nvPicPr>
          <p:cNvPr id="13" name="Graphic 12" descr="Whole pizza with solid fill">
            <a:extLst>
              <a:ext uri="{FF2B5EF4-FFF2-40B4-BE49-F238E27FC236}">
                <a16:creationId xmlns:a16="http://schemas.microsoft.com/office/drawing/2014/main" id="{48F04663-A6D3-482D-A078-5E8D6D95E3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74378" y="1518701"/>
            <a:ext cx="296694" cy="296694"/>
          </a:xfrm>
          <a:prstGeom prst="rect">
            <a:avLst/>
          </a:prstGeom>
        </p:spPr>
      </p:pic>
      <p:pic>
        <p:nvPicPr>
          <p:cNvPr id="14" name="Graphic 13" descr="Whole pizza with solid fill">
            <a:extLst>
              <a:ext uri="{FF2B5EF4-FFF2-40B4-BE49-F238E27FC236}">
                <a16:creationId xmlns:a16="http://schemas.microsoft.com/office/drawing/2014/main" id="{8F0419D4-3B08-45F9-870F-8BF28F1FF4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83190" y="1667048"/>
            <a:ext cx="296694" cy="296694"/>
          </a:xfrm>
          <a:prstGeom prst="rect">
            <a:avLst/>
          </a:prstGeom>
        </p:spPr>
      </p:pic>
      <p:pic>
        <p:nvPicPr>
          <p:cNvPr id="15" name="Graphic 14" descr="Whole pizza with solid fill">
            <a:extLst>
              <a:ext uri="{FF2B5EF4-FFF2-40B4-BE49-F238E27FC236}">
                <a16:creationId xmlns:a16="http://schemas.microsoft.com/office/drawing/2014/main" id="{EA055CE9-D982-4D5B-9892-F0DA8D0BF6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22412" y="1518701"/>
            <a:ext cx="296694" cy="296694"/>
          </a:xfrm>
          <a:prstGeom prst="rect">
            <a:avLst/>
          </a:prstGeom>
        </p:spPr>
      </p:pic>
      <p:pic>
        <p:nvPicPr>
          <p:cNvPr id="19" name="Picture 18" descr="A colorful butterfly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35379956-5399-47A2-AC02-E3CF4F67BF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71" y="136358"/>
            <a:ext cx="626725" cy="548045"/>
          </a:xfrm>
          <a:prstGeom prst="rect">
            <a:avLst/>
          </a:prstGeom>
        </p:spPr>
      </p:pic>
      <p:pic>
        <p:nvPicPr>
          <p:cNvPr id="23" name="Graphic 22" descr="Whole pizza with solid fill">
            <a:extLst>
              <a:ext uri="{FF2B5EF4-FFF2-40B4-BE49-F238E27FC236}">
                <a16:creationId xmlns:a16="http://schemas.microsoft.com/office/drawing/2014/main" id="{450917ED-2B25-4CD6-89E1-123E84B76C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2658" y="4458852"/>
            <a:ext cx="296694" cy="296694"/>
          </a:xfrm>
          <a:prstGeom prst="rect">
            <a:avLst/>
          </a:prstGeom>
        </p:spPr>
      </p:pic>
      <p:pic>
        <p:nvPicPr>
          <p:cNvPr id="25" name="Graphic 24" descr="Cake slice with solid fill">
            <a:extLst>
              <a:ext uri="{FF2B5EF4-FFF2-40B4-BE49-F238E27FC236}">
                <a16:creationId xmlns:a16="http://schemas.microsoft.com/office/drawing/2014/main" id="{AAE120FE-8457-4346-A1FF-46492028F4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2193" y="4419942"/>
            <a:ext cx="335604" cy="3356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D3CF214-CE25-4440-AC6D-78E927DDBDF4}"/>
              </a:ext>
            </a:extLst>
          </p:cNvPr>
          <p:cNvSpPr txBox="1"/>
          <p:nvPr/>
        </p:nvSpPr>
        <p:spPr>
          <a:xfrm>
            <a:off x="2062263" y="4945238"/>
            <a:ext cx="943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Whole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453929-9C05-4E5B-B7D0-BD1B2C4419D1}"/>
              </a:ext>
            </a:extLst>
          </p:cNvPr>
          <p:cNvSpPr txBox="1"/>
          <p:nvPr/>
        </p:nvSpPr>
        <p:spPr>
          <a:xfrm>
            <a:off x="3556450" y="4945238"/>
            <a:ext cx="86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Slice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9742C5-7258-4180-B804-16141D5FE405}"/>
              </a:ext>
            </a:extLst>
          </p:cNvPr>
          <p:cNvSpPr txBox="1"/>
          <p:nvPr/>
        </p:nvSpPr>
        <p:spPr>
          <a:xfrm>
            <a:off x="671208" y="5577536"/>
            <a:ext cx="112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Cost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5AA3F8-7E7F-4672-87DF-CE8F9EF4F695}"/>
              </a:ext>
            </a:extLst>
          </p:cNvPr>
          <p:cNvSpPr txBox="1"/>
          <p:nvPr/>
        </p:nvSpPr>
        <p:spPr>
          <a:xfrm>
            <a:off x="667636" y="5932598"/>
            <a:ext cx="112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Cost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5F6944-561F-4DAF-BEE7-8C8E2E2CB89E}"/>
              </a:ext>
            </a:extLst>
          </p:cNvPr>
          <p:cNvSpPr txBox="1"/>
          <p:nvPr/>
        </p:nvSpPr>
        <p:spPr>
          <a:xfrm>
            <a:off x="667636" y="6287660"/>
            <a:ext cx="112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Cost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5316CF-2468-4C32-B3E0-DA5C4D424A73}"/>
              </a:ext>
            </a:extLst>
          </p:cNvPr>
          <p:cNvSpPr txBox="1"/>
          <p:nvPr/>
        </p:nvSpPr>
        <p:spPr>
          <a:xfrm>
            <a:off x="2198902" y="5577536"/>
            <a:ext cx="7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</a:rPr>
              <a:t>20</a:t>
            </a:r>
            <a:r>
              <a:rPr lang="en-US" dirty="0"/>
              <a:t>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E14173-D51A-4AB0-BC2F-0D9D88F5BE03}"/>
              </a:ext>
            </a:extLst>
          </p:cNvPr>
          <p:cNvSpPr txBox="1"/>
          <p:nvPr/>
        </p:nvSpPr>
        <p:spPr>
          <a:xfrm>
            <a:off x="3557893" y="5577536"/>
            <a:ext cx="56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2.5</a:t>
            </a:r>
            <a:r>
              <a:rPr lang="en-US" dirty="0"/>
              <a:t>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C7F778-0EF7-4C43-B339-635CC23C550B}"/>
              </a:ext>
            </a:extLst>
          </p:cNvPr>
          <p:cNvSpPr txBox="1"/>
          <p:nvPr/>
        </p:nvSpPr>
        <p:spPr>
          <a:xfrm>
            <a:off x="3565190" y="5927577"/>
            <a:ext cx="56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7.6</a:t>
            </a:r>
            <a:r>
              <a:rPr lang="en-US" dirty="0"/>
              <a:t>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9DABD7-C447-4B81-A320-7CF1217AF9B5}"/>
              </a:ext>
            </a:extLst>
          </p:cNvPr>
          <p:cNvSpPr txBox="1"/>
          <p:nvPr/>
        </p:nvSpPr>
        <p:spPr>
          <a:xfrm>
            <a:off x="2179026" y="5932598"/>
            <a:ext cx="72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59.7</a:t>
            </a:r>
            <a:r>
              <a:rPr lang="en-US" dirty="0"/>
              <a:t>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D45327-DA4E-410E-8C98-6701226433B5}"/>
              </a:ext>
            </a:extLst>
          </p:cNvPr>
          <p:cNvSpPr txBox="1"/>
          <p:nvPr/>
        </p:nvSpPr>
        <p:spPr>
          <a:xfrm>
            <a:off x="3556450" y="6296909"/>
            <a:ext cx="7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12.5</a:t>
            </a:r>
            <a:r>
              <a:rPr lang="en-US" dirty="0"/>
              <a:t>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0A0CA1-0ED0-4798-BAAE-9944CA84EE70}"/>
              </a:ext>
            </a:extLst>
          </p:cNvPr>
          <p:cNvSpPr txBox="1"/>
          <p:nvPr/>
        </p:nvSpPr>
        <p:spPr>
          <a:xfrm>
            <a:off x="2159151" y="6287341"/>
            <a:ext cx="56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</a:rPr>
              <a:t>100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127EEA-C91E-4D00-9AF4-FAA08D3B0C13}"/>
              </a:ext>
            </a:extLst>
          </p:cNvPr>
          <p:cNvSpPr txBox="1"/>
          <p:nvPr/>
        </p:nvSpPr>
        <p:spPr>
          <a:xfrm>
            <a:off x="5819106" y="4254097"/>
            <a:ext cx="590396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Insights</a:t>
            </a:r>
            <a:r>
              <a:rPr lang="en-US" sz="2000" b="1" dirty="0"/>
              <a:t> :</a:t>
            </a:r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Whole pies generate revenue more than slice pies.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Whole pies are more in quantity and No of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The whole pie has 8 slices, The cost of the slice is the same alone or in a whole pie, so there is no difference in buying a whole pie or just a slice.</a:t>
            </a:r>
          </a:p>
        </p:txBody>
      </p:sp>
    </p:spTree>
    <p:extLst>
      <p:ext uri="{BB962C8B-B14F-4D97-AF65-F5344CB8AC3E}">
        <p14:creationId xmlns:p14="http://schemas.microsoft.com/office/powerpoint/2010/main" val="189389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C24336-F210-472E-BF98-CC7FE75DBF61}"/>
              </a:ext>
            </a:extLst>
          </p:cNvPr>
          <p:cNvSpPr txBox="1"/>
          <p:nvPr/>
        </p:nvSpPr>
        <p:spPr>
          <a:xfrm>
            <a:off x="797748" y="87778"/>
            <a:ext cx="496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A purchasing System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8CC92B-64A4-4241-885B-42064A4A00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261407"/>
              </p:ext>
            </p:extLst>
          </p:nvPr>
        </p:nvGraphicFramePr>
        <p:xfrm>
          <a:off x="449813" y="867878"/>
          <a:ext cx="3674925" cy="268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2FE915D-8671-429F-8CAE-1324A27735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610096"/>
              </p:ext>
            </p:extLst>
          </p:nvPr>
        </p:nvGraphicFramePr>
        <p:xfrm>
          <a:off x="4392339" y="867878"/>
          <a:ext cx="3674925" cy="268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C223792-AF99-4C00-B80C-8AA11454A3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881788"/>
              </p:ext>
            </p:extLst>
          </p:nvPr>
        </p:nvGraphicFramePr>
        <p:xfrm>
          <a:off x="8334865" y="867878"/>
          <a:ext cx="3674925" cy="2689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1DD0B0C-5D1A-4787-967F-4C0E4CA46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4" y="110180"/>
            <a:ext cx="629258" cy="629258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FF54A3B-1E08-4F25-B093-E001CEAC1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820579"/>
              </p:ext>
            </p:extLst>
          </p:nvPr>
        </p:nvGraphicFramePr>
        <p:xfrm>
          <a:off x="135183" y="3814320"/>
          <a:ext cx="6421259" cy="3266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62BF9F-9CC9-48D6-B5A7-05F00302E249}"/>
              </a:ext>
            </a:extLst>
          </p:cNvPr>
          <p:cNvSpPr txBox="1"/>
          <p:nvPr/>
        </p:nvSpPr>
        <p:spPr>
          <a:xfrm>
            <a:off x="6688760" y="3988341"/>
            <a:ext cx="53210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Pre-Order system produce more revenue, quantity and No of Orders.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Based on the analysis I did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 flavor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more In-Store orders while the other Flavors are more in Pre-Order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280119-6ADE-465E-B0F7-DE959E134D61}"/>
              </a:ext>
            </a:extLst>
          </p:cNvPr>
          <p:cNvSpPr txBox="1"/>
          <p:nvPr/>
        </p:nvSpPr>
        <p:spPr>
          <a:xfrm>
            <a:off x="737940" y="102194"/>
            <a:ext cx="496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Ingredient Analysis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220DCEB-C3AB-41D9-8E5B-326E7C02B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7940" cy="727609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78804B0-9C81-443A-BE4D-DB22EFEC26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725703"/>
              </p:ext>
            </p:extLst>
          </p:nvPr>
        </p:nvGraphicFramePr>
        <p:xfrm>
          <a:off x="368969" y="1302938"/>
          <a:ext cx="3646849" cy="259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759285E-D7F7-488A-9C60-EF9E43A64E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544013"/>
              </p:ext>
            </p:extLst>
          </p:nvPr>
        </p:nvGraphicFramePr>
        <p:xfrm>
          <a:off x="4169727" y="1302938"/>
          <a:ext cx="4053840" cy="259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B429DDF-0385-4A57-BCD3-050AD7E45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360202"/>
              </p:ext>
            </p:extLst>
          </p:nvPr>
        </p:nvGraphicFramePr>
        <p:xfrm>
          <a:off x="8377476" y="1302938"/>
          <a:ext cx="3596640" cy="2592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4B7703-B036-4999-81B4-6FC58AAF9859}"/>
              </a:ext>
            </a:extLst>
          </p:cNvPr>
          <p:cNvSpPr txBox="1"/>
          <p:nvPr/>
        </p:nvSpPr>
        <p:spPr>
          <a:xfrm>
            <a:off x="737940" y="4327133"/>
            <a:ext cx="71617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Insights</a:t>
            </a:r>
            <a:r>
              <a:rPr lang="en-US" dirty="0"/>
              <a:t> :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Organic pies produce revenue threefold the pies that don't have Organic ingredients.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Customers order the organic pies more, so the quantity and No of orders are so high compared to nonorganic pies.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63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AFD284-8A66-4BEF-B8B9-C788140CA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68581"/>
              </p:ext>
            </p:extLst>
          </p:nvPr>
        </p:nvGraphicFramePr>
        <p:xfrm>
          <a:off x="429638" y="851170"/>
          <a:ext cx="1133272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A54C06-E8E8-418D-AA9F-B5D1E0B3571D}"/>
              </a:ext>
            </a:extLst>
          </p:cNvPr>
          <p:cNvSpPr txBox="1"/>
          <p:nvPr/>
        </p:nvSpPr>
        <p:spPr>
          <a:xfrm>
            <a:off x="737940" y="102194"/>
            <a:ext cx="568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Sales Analysis Over The past 3 Years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63255B4-01D7-40DF-9D9E-ABAD163DCF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866148"/>
              </p:ext>
            </p:extLst>
          </p:nvPr>
        </p:nvGraphicFramePr>
        <p:xfrm>
          <a:off x="429637" y="4012606"/>
          <a:ext cx="599061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0D1C8B-36A2-4B21-B298-0B798622D6AC}"/>
              </a:ext>
            </a:extLst>
          </p:cNvPr>
          <p:cNvSpPr txBox="1"/>
          <p:nvPr/>
        </p:nvSpPr>
        <p:spPr>
          <a:xfrm>
            <a:off x="6702356" y="4230044"/>
            <a:ext cx="5489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Insights</a:t>
            </a:r>
            <a:r>
              <a:rPr lang="en-US" dirty="0"/>
              <a:t> :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had increased more in April and November, respectively, The increase had happened because the occasions in these months.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had increased more in the workdays more than the weekend.</a:t>
            </a:r>
          </a:p>
        </p:txBody>
      </p:sp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8CD65444-DA94-403D-90A7-69468D1E2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76"/>
            <a:ext cx="661481" cy="64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5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4F61D2-528D-4AA2-85BD-ED0D769C8C4F}"/>
              </a:ext>
            </a:extLst>
          </p:cNvPr>
          <p:cNvSpPr txBox="1"/>
          <p:nvPr/>
        </p:nvSpPr>
        <p:spPr>
          <a:xfrm>
            <a:off x="657512" y="111921"/>
            <a:ext cx="5682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</a:rPr>
              <a:t>Sales Forecasting Using Regression 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EDFCB45-1BBD-45C4-806C-EF2F9D371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" y="47654"/>
            <a:ext cx="651753" cy="651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8F7C0C-D3FB-493B-9560-A48547105F2A}"/>
              </a:ext>
            </a:extLst>
          </p:cNvPr>
          <p:cNvSpPr txBox="1"/>
          <p:nvPr/>
        </p:nvSpPr>
        <p:spPr>
          <a:xfrm>
            <a:off x="826850" y="5564225"/>
            <a:ext cx="10194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Here I made Forecasting from Dec 2021 To Dec 2022.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dirty="0"/>
              <a:t>The same trending that happened in Apr the last year will happen in this year too.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384130E-21C8-4450-BFC0-1F0CDA4A6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387794"/>
              </p:ext>
            </p:extLst>
          </p:nvPr>
        </p:nvGraphicFramePr>
        <p:xfrm>
          <a:off x="661753" y="765746"/>
          <a:ext cx="11356147" cy="392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7DC1CE6-8809-4506-8D7E-12E2631D9EA2}"/>
              </a:ext>
            </a:extLst>
          </p:cNvPr>
          <p:cNvSpPr txBox="1"/>
          <p:nvPr/>
        </p:nvSpPr>
        <p:spPr>
          <a:xfrm>
            <a:off x="1437897" y="4167505"/>
            <a:ext cx="729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B40AB4-3855-458B-BF9A-EA19ED58A189}"/>
              </a:ext>
            </a:extLst>
          </p:cNvPr>
          <p:cNvSpPr txBox="1"/>
          <p:nvPr/>
        </p:nvSpPr>
        <p:spPr>
          <a:xfrm>
            <a:off x="3891662" y="4167505"/>
            <a:ext cx="729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240899-4851-4400-B1F8-1929F46B0C59}"/>
              </a:ext>
            </a:extLst>
          </p:cNvPr>
          <p:cNvSpPr txBox="1"/>
          <p:nvPr/>
        </p:nvSpPr>
        <p:spPr>
          <a:xfrm>
            <a:off x="9946908" y="4167506"/>
            <a:ext cx="729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6EDF0C-B4E8-4523-8C6D-589CBEFE42C9}"/>
              </a:ext>
            </a:extLst>
          </p:cNvPr>
          <p:cNvSpPr txBox="1"/>
          <p:nvPr/>
        </p:nvSpPr>
        <p:spPr>
          <a:xfrm>
            <a:off x="6919285" y="4167506"/>
            <a:ext cx="729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16873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492</Words>
  <Application>Microsoft Office PowerPoint</Application>
  <PresentationFormat>Widescreen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regular</vt:lpstr>
      <vt:lpstr>Symbol</vt:lpstr>
      <vt:lpstr>Times New Roman</vt:lpstr>
      <vt:lpstr>Office Theme</vt:lpstr>
      <vt:lpstr>Bakery’s Pie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Bakery’s Pie Analysis</dc:title>
  <dc:creator>FNU LNU</dc:creator>
  <cp:lastModifiedBy>FNU LNU</cp:lastModifiedBy>
  <cp:revision>6</cp:revision>
  <dcterms:created xsi:type="dcterms:W3CDTF">2022-03-27T17:12:26Z</dcterms:created>
  <dcterms:modified xsi:type="dcterms:W3CDTF">2022-04-01T23:55:55Z</dcterms:modified>
</cp:coreProperties>
</file>