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7" r:id="rId7"/>
    <p:sldId id="270" r:id="rId8"/>
    <p:sldId id="272" r:id="rId9"/>
    <p:sldId id="269" r:id="rId10"/>
    <p:sldId id="266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C2B"/>
    <a:srgbClr val="03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smaa\Downloads\Cohort%20analysis\RFMwithExcel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'Segment Pivot'!$A$15:$A$22</cx:f>
        <cx:lvl ptCount="8">
          <cx:pt idx="0">At Risk</cx:pt>
          <cx:pt idx="1">Can't Lose Them</cx:pt>
          <cx:pt idx="2">Champions</cx:pt>
          <cx:pt idx="3">Hibernating</cx:pt>
          <cx:pt idx="4">Loyal Customers</cx:pt>
          <cx:pt idx="5">New Users</cx:pt>
          <cx:pt idx="6">Potenial Loyalists</cx:pt>
          <cx:pt idx="7">Promising</cx:pt>
        </cx:lvl>
      </cx:strDim>
      <cx:numDim type="size">
        <cx:f>'Segment Pivot'!$B$15:$B$22</cx:f>
        <cx:lvl ptCount="8" formatCode="General">
          <cx:pt idx="0">459</cx:pt>
          <cx:pt idx="1">4724</cx:pt>
          <cx:pt idx="2">35</cx:pt>
          <cx:pt idx="3">4060</cx:pt>
          <cx:pt idx="4">2694</cx:pt>
          <cx:pt idx="5">5</cx:pt>
          <cx:pt idx="6">14</cx:pt>
          <cx:pt idx="7">6493</cx:pt>
        </cx:lvl>
      </cx:numDim>
    </cx:data>
  </cx:chartData>
  <cx:chart>
    <cx:title pos="t" align="ctr" overlay="0">
      <cx:tx>
        <cx:txData>
          <cx:v>RFM Segments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000" b="1" i="0" u="none" strike="noStrike" cap="all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RFM Segments</a:t>
          </a:r>
        </a:p>
      </cx:txPr>
    </cx:title>
    <cx:plotArea>
      <cx:plotAreaRegion>
        <cx:series layoutId="treemap" uniqueId="{7AAC6D9A-FB01-40E8-834B-2162F2D913D4}">
          <cx:dataPt idx="1">
            <cx:spPr>
              <a:solidFill>
                <a:srgbClr val="AB5C2B"/>
              </a:solidFill>
            </cx:spPr>
          </cx:dataPt>
          <cx:dataPt idx="3">
            <cx:spPr>
              <a:solidFill>
                <a:srgbClr val="A5A5A5">
                  <a:lumMod val="75000"/>
                </a:srgbClr>
              </a:solidFill>
            </cx:spPr>
          </cx:dataPt>
          <cx:dataPt idx="7">
            <cx:spPr>
              <a:solidFill>
                <a:srgbClr val="034D55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n-US" sz="18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05FA-2746-4A2C-BC76-790731FF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6060D-306C-4456-A6F6-B530A02D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9ADA-0E41-401A-A9B0-9DD971E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9E79-33A4-41BC-9F17-59C60FD5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07A3-9B0F-43E3-B1E6-EBA957FE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56FA-4737-49E1-8A08-3710DA32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A57EB-E34C-4BA4-9BCF-84B9BD91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A259-D89C-4771-8900-1D421974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A3E7-D4D0-4988-AF22-DE1926B7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91BA-DEFD-4CD1-8487-FCF8FDFA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06E22-7B8D-40E1-A42E-F1C121551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0DFB-59E1-4A2B-80D5-509DE2D0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0078-5DF1-46B4-85D7-A2080B77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97A6-FFC6-4E2B-A4D4-2C319C1F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89DF-A526-40FA-9D27-F7A3505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8E1C-858A-4A0E-A80B-C84A24E6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2E14-FD25-49A6-B574-792F84D1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16DF-D28F-4735-9707-0A36CB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0BEE-434E-46FA-9D00-F26B93FA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207-E9CA-46B3-A945-EC5C2640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1BE-3D7C-45C9-9836-672A878D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4FD6-0A58-43AB-8268-10A76DDC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F53C-293A-4299-B9F4-22B93048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7186-FE9C-43F5-9F27-EEAC1D90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920C-E603-4D67-911D-4C484A3D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074-ECFF-46C7-9FB0-8EECFA2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6653-22E3-4D6A-88BB-4DAEB1491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140E-CA01-45E2-B19A-D32A9C863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9C26-0299-4286-B735-1E5E6AA7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A073-457F-4056-B903-7D739DC7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02FC-2AE2-4A1F-90C0-5BC8FA2D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02D6-7395-4367-8D91-2F65573B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A97-2614-4C78-9D87-EB8B6452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6FC8-7242-4A90-B137-7A9837D8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312B1-8BA2-4811-A7F3-5B9B63A4B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D6F1-FDA5-4BB9-8ACF-FBBE04D1D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66BE-6571-4882-A730-EBE4324E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EE08-A05F-4B2C-804A-AC897835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65E20-19C5-44A8-859F-5047879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45E5-8B5A-45F4-9F00-B5AE10CA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AD18B-EE09-4A9C-B5A2-7ECB145C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C48E8-CEC1-48DC-8ED0-F7F87F07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CA33E-2EBA-45DB-A96C-EE8F8CC4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F5B47-792F-4079-B0B9-EDE66708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E6F1-AA6F-459B-A16E-192FE6AD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690F5-F09F-4BB1-A4CC-E6059E6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9C58-FE07-4CA7-8FDE-86112F6B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2978-F9A7-4429-9F4E-DC1465B8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58F3-858A-42B2-BDB1-781CBBE9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430B-32FF-4E97-A32F-3B22D7F7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A87C-B17C-4C28-84A6-CE1B1B68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FD9FE-53CF-4EBC-BC72-52501A20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0A8-5FDC-4EC9-BB43-CA64257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07885-925C-4B6F-997C-12E0F5EA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AACC-159F-4419-8AF0-98665949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53FED-CA09-463E-9C5C-C9B1FDB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EAF1-9D48-4C18-B916-B39913A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C93B6-8BCE-4733-B922-64BC7997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1DC66-F81F-4989-AD08-074AA7F3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BB5C-9652-4FE9-A061-B4F8386B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005E-DF8B-4AED-98BE-5855DF20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FDB7-6D66-493B-AA6A-7A755A8AE9F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9911-7CDD-4844-8F19-8AAAA8436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2098-88DB-46F8-BF35-29240EE1D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A5D1-9DA1-4E25-B55C-14DAE23A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74BB3-2CD9-424C-ACD8-8A55A7C3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527" y="2110180"/>
            <a:ext cx="9236026" cy="1958105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Cohort Analysis &amp; Segmentation with RFM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D6063-24CC-4608-9CD3-E03C863F0AB9}"/>
              </a:ext>
            </a:extLst>
          </p:cNvPr>
          <p:cNvSpPr txBox="1"/>
          <p:nvPr/>
        </p:nvSpPr>
        <p:spPr>
          <a:xfrm>
            <a:off x="8766928" y="4238504"/>
            <a:ext cx="333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By:</a:t>
            </a:r>
            <a:r>
              <a:rPr lang="en-US" sz="800" dirty="0"/>
              <a:t>  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Asmaa </a:t>
            </a:r>
            <a:r>
              <a:rPr lang="en-US" sz="800" dirty="0"/>
              <a:t> 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Aamer</a:t>
            </a:r>
          </a:p>
        </p:txBody>
      </p:sp>
    </p:spTree>
    <p:extLst>
      <p:ext uri="{BB962C8B-B14F-4D97-AF65-F5344CB8AC3E}">
        <p14:creationId xmlns:p14="http://schemas.microsoft.com/office/powerpoint/2010/main" val="16930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3F7852A-3378-489B-B96A-0B6D07DA2A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9542942"/>
                  </p:ext>
                </p:extLst>
              </p:nvPr>
            </p:nvGraphicFramePr>
            <p:xfrm>
              <a:off x="265521" y="358219"/>
              <a:ext cx="11660957" cy="59765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B3F7852A-3378-489B-B96A-0B6D07DA2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21" y="358219"/>
                <a:ext cx="11660957" cy="59765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43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F32C81-B49C-4F67-90A0-D5F254FE719C}"/>
              </a:ext>
            </a:extLst>
          </p:cNvPr>
          <p:cNvSpPr txBox="1"/>
          <p:nvPr/>
        </p:nvSpPr>
        <p:spPr>
          <a:xfrm>
            <a:off x="4930070" y="1199630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Promising Segment has the highest number of customers (6493), They Purchased from us recently and paid good amount of money, but with low quantity of items.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Can’t lose them Segment has the second highest number of customers (4724), They haven’t purchased from us for a long time, but they pay great amount of money and more quantity of items that’s why we can't lose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Champions are our best customers, but they are so few (35).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8AF0-54A4-491C-9FAF-88B7126F2448}"/>
              </a:ext>
            </a:extLst>
          </p:cNvPr>
          <p:cNvSpPr txBox="1"/>
          <p:nvPr/>
        </p:nvSpPr>
        <p:spPr>
          <a:xfrm>
            <a:off x="1490619" y="1766523"/>
            <a:ext cx="2619468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on RFM Analysis</a:t>
            </a:r>
          </a:p>
        </p:txBody>
      </p:sp>
    </p:spTree>
    <p:extLst>
      <p:ext uri="{BB962C8B-B14F-4D97-AF65-F5344CB8AC3E}">
        <p14:creationId xmlns:p14="http://schemas.microsoft.com/office/powerpoint/2010/main" val="242790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E2C97B8-0961-4726-A2E2-92E9D35D977E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RFM Actionable Analysis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next step</a:t>
            </a:r>
            <a:r>
              <a:rPr lang="en-US" sz="4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C70E9-2E4F-4513-A324-7FC002E0D004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1. Acquire</a:t>
            </a:r>
            <a:r>
              <a:rPr lang="en-US" sz="1100" b="0" i="0" dirty="0">
                <a:effectLst/>
              </a:rPr>
              <a:t>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effectLst/>
              </a:rPr>
              <a:t>More customer like our best customers and loyal customers.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2. Reward</a:t>
            </a:r>
            <a:r>
              <a:rPr lang="en-US" sz="1100" b="0" i="0" dirty="0">
                <a:effectLst/>
              </a:rPr>
              <a:t>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Best and Loyal customers for their loyalty</a:t>
            </a:r>
            <a:r>
              <a:rPr lang="en-US" sz="1100" b="0" i="0" dirty="0">
                <a:effectLst/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3. Monetize</a:t>
            </a:r>
            <a:r>
              <a:rPr lang="en-US" sz="1100" b="0" i="0" dirty="0">
                <a:effectLst/>
              </a:rPr>
              <a:t>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0" i="0" dirty="0">
                <a:effectLst/>
              </a:rPr>
              <a:t> 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Potential loyalist and promising customers.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4. Retain</a:t>
            </a:r>
            <a:r>
              <a:rPr lang="en-US" sz="1100" b="0" i="0" dirty="0">
                <a:effectLst/>
              </a:rPr>
              <a:t> :</a:t>
            </a:r>
          </a:p>
          <a:p>
            <a:pPr indent="-2286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New customers and promising customers.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5. Reactivate</a:t>
            </a:r>
            <a:r>
              <a:rPr lang="en-US" sz="1100" b="0" i="0" dirty="0">
                <a:effectLst/>
              </a:rPr>
              <a:t> :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At Risk, Hibernating, Can’t Lose Them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94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Group Brainstorm">
            <a:extLst>
              <a:ext uri="{FF2B5EF4-FFF2-40B4-BE49-F238E27FC236}">
                <a16:creationId xmlns:a16="http://schemas.microsoft.com/office/drawing/2014/main" id="{B62E1EBC-A80D-C9EF-9225-615C336D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5D6EE-814C-4465-A459-10027CE6B489}"/>
              </a:ext>
            </a:extLst>
          </p:cNvPr>
          <p:cNvSpPr txBox="1"/>
          <p:nvPr/>
        </p:nvSpPr>
        <p:spPr>
          <a:xfrm>
            <a:off x="5931241" y="1772412"/>
            <a:ext cx="6258124" cy="331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2"/>
                </a:solidFill>
                <a:effectLst/>
              </a:rPr>
              <a:t>Cohort analysis is </a:t>
            </a:r>
            <a:r>
              <a:rPr lang="en-US" b="1" i="0" dirty="0">
                <a:solidFill>
                  <a:schemeClr val="tx2"/>
                </a:solidFill>
                <a:effectLst/>
              </a:rPr>
              <a:t>a kind of behavioral analytics that breaks the data in a data set into related groups before analysis</a:t>
            </a:r>
            <a:r>
              <a:rPr lang="en-US" b="0" i="0" dirty="0">
                <a:solidFill>
                  <a:schemeClr val="tx2"/>
                </a:solidFill>
                <a:effectLst/>
              </a:rPr>
              <a:t>. These groups, or cohorts, usually share common characteristics or experiences within a defined time-span.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62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24006-63DC-474D-8140-949F50A9D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02212"/>
              </p:ext>
            </p:extLst>
          </p:nvPr>
        </p:nvGraphicFramePr>
        <p:xfrm>
          <a:off x="653814" y="643467"/>
          <a:ext cx="10884372" cy="5298651"/>
        </p:xfrm>
        <a:graphic>
          <a:graphicData uri="http://schemas.openxmlformats.org/drawingml/2006/table">
            <a:tbl>
              <a:tblPr/>
              <a:tblGrid>
                <a:gridCol w="457472">
                  <a:extLst>
                    <a:ext uri="{9D8B030D-6E8A-4147-A177-3AD203B41FA5}">
                      <a16:colId xmlns:a16="http://schemas.microsoft.com/office/drawing/2014/main" val="1221475128"/>
                    </a:ext>
                  </a:extLst>
                </a:gridCol>
                <a:gridCol w="526548">
                  <a:extLst>
                    <a:ext uri="{9D8B030D-6E8A-4147-A177-3AD203B41FA5}">
                      <a16:colId xmlns:a16="http://schemas.microsoft.com/office/drawing/2014/main" val="4068582718"/>
                    </a:ext>
                  </a:extLst>
                </a:gridCol>
                <a:gridCol w="720465">
                  <a:extLst>
                    <a:ext uri="{9D8B030D-6E8A-4147-A177-3AD203B41FA5}">
                      <a16:colId xmlns:a16="http://schemas.microsoft.com/office/drawing/2014/main" val="3820381927"/>
                    </a:ext>
                  </a:extLst>
                </a:gridCol>
                <a:gridCol w="720465">
                  <a:extLst>
                    <a:ext uri="{9D8B030D-6E8A-4147-A177-3AD203B41FA5}">
                      <a16:colId xmlns:a16="http://schemas.microsoft.com/office/drawing/2014/main" val="605860790"/>
                    </a:ext>
                  </a:extLst>
                </a:gridCol>
                <a:gridCol w="720465">
                  <a:extLst>
                    <a:ext uri="{9D8B030D-6E8A-4147-A177-3AD203B41FA5}">
                      <a16:colId xmlns:a16="http://schemas.microsoft.com/office/drawing/2014/main" val="1359592419"/>
                    </a:ext>
                  </a:extLst>
                </a:gridCol>
                <a:gridCol w="871037">
                  <a:extLst>
                    <a:ext uri="{9D8B030D-6E8A-4147-A177-3AD203B41FA5}">
                      <a16:colId xmlns:a16="http://schemas.microsoft.com/office/drawing/2014/main" val="2882267338"/>
                    </a:ext>
                  </a:extLst>
                </a:gridCol>
                <a:gridCol w="871038">
                  <a:extLst>
                    <a:ext uri="{9D8B030D-6E8A-4147-A177-3AD203B41FA5}">
                      <a16:colId xmlns:a16="http://schemas.microsoft.com/office/drawing/2014/main" val="419958101"/>
                    </a:ext>
                  </a:extLst>
                </a:gridCol>
                <a:gridCol w="720465">
                  <a:extLst>
                    <a:ext uri="{9D8B030D-6E8A-4147-A177-3AD203B41FA5}">
                      <a16:colId xmlns:a16="http://schemas.microsoft.com/office/drawing/2014/main" val="1392834335"/>
                    </a:ext>
                  </a:extLst>
                </a:gridCol>
                <a:gridCol w="871037">
                  <a:extLst>
                    <a:ext uri="{9D8B030D-6E8A-4147-A177-3AD203B41FA5}">
                      <a16:colId xmlns:a16="http://schemas.microsoft.com/office/drawing/2014/main" val="2393961455"/>
                    </a:ext>
                  </a:extLst>
                </a:gridCol>
                <a:gridCol w="871037">
                  <a:extLst>
                    <a:ext uri="{9D8B030D-6E8A-4147-A177-3AD203B41FA5}">
                      <a16:colId xmlns:a16="http://schemas.microsoft.com/office/drawing/2014/main" val="1268594641"/>
                    </a:ext>
                  </a:extLst>
                </a:gridCol>
                <a:gridCol w="871038">
                  <a:extLst>
                    <a:ext uri="{9D8B030D-6E8A-4147-A177-3AD203B41FA5}">
                      <a16:colId xmlns:a16="http://schemas.microsoft.com/office/drawing/2014/main" val="4150034539"/>
                    </a:ext>
                  </a:extLst>
                </a:gridCol>
                <a:gridCol w="720465">
                  <a:extLst>
                    <a:ext uri="{9D8B030D-6E8A-4147-A177-3AD203B41FA5}">
                      <a16:colId xmlns:a16="http://schemas.microsoft.com/office/drawing/2014/main" val="1780955720"/>
                    </a:ext>
                  </a:extLst>
                </a:gridCol>
                <a:gridCol w="971420">
                  <a:extLst>
                    <a:ext uri="{9D8B030D-6E8A-4147-A177-3AD203B41FA5}">
                      <a16:colId xmlns:a16="http://schemas.microsoft.com/office/drawing/2014/main" val="3424078913"/>
                    </a:ext>
                  </a:extLst>
                </a:gridCol>
                <a:gridCol w="971420">
                  <a:extLst>
                    <a:ext uri="{9D8B030D-6E8A-4147-A177-3AD203B41FA5}">
                      <a16:colId xmlns:a16="http://schemas.microsoft.com/office/drawing/2014/main" val="382080441"/>
                    </a:ext>
                  </a:extLst>
                </a:gridCol>
              </a:tblGrid>
              <a:tr h="399439">
                <a:tc gridSpan="1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Returned users over subsequent months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394" marR="110394" marT="55197" marB="551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84073"/>
                  </a:ext>
                </a:extLst>
              </a:tr>
              <a:tr h="4594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508224"/>
                  </a:ext>
                </a:extLst>
              </a:tr>
              <a:tr h="419806">
                <a:tc rowSpan="1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 Month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394" marR="110394" marT="55197" marB="55197"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1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10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81971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D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58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71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78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6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7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8A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7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20485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4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63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9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1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9B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790786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4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8A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A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A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9F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90621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48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7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6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9F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1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48244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5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8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5F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55014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57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9B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091418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4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2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82718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44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A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6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7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920682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4A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330712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45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58862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3D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48513"/>
                  </a:ext>
                </a:extLst>
              </a:tr>
              <a:tr h="23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7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6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2988B-A5AF-4F33-96F8-DFAF771EF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0197"/>
              </p:ext>
            </p:extLst>
          </p:nvPr>
        </p:nvGraphicFramePr>
        <p:xfrm>
          <a:off x="653814" y="643466"/>
          <a:ext cx="10918077" cy="5296267"/>
        </p:xfrm>
        <a:graphic>
          <a:graphicData uri="http://schemas.openxmlformats.org/drawingml/2006/table">
            <a:tbl>
              <a:tblPr/>
              <a:tblGrid>
                <a:gridCol w="446633">
                  <a:extLst>
                    <a:ext uri="{9D8B030D-6E8A-4147-A177-3AD203B41FA5}">
                      <a16:colId xmlns:a16="http://schemas.microsoft.com/office/drawing/2014/main" val="4251422379"/>
                    </a:ext>
                  </a:extLst>
                </a:gridCol>
                <a:gridCol w="500692">
                  <a:extLst>
                    <a:ext uri="{9D8B030D-6E8A-4147-A177-3AD203B41FA5}">
                      <a16:colId xmlns:a16="http://schemas.microsoft.com/office/drawing/2014/main" val="1609446168"/>
                    </a:ext>
                  </a:extLst>
                </a:gridCol>
                <a:gridCol w="841283">
                  <a:extLst>
                    <a:ext uri="{9D8B030D-6E8A-4147-A177-3AD203B41FA5}">
                      <a16:colId xmlns:a16="http://schemas.microsoft.com/office/drawing/2014/main" val="3010167288"/>
                    </a:ext>
                  </a:extLst>
                </a:gridCol>
                <a:gridCol w="785176">
                  <a:extLst>
                    <a:ext uri="{9D8B030D-6E8A-4147-A177-3AD203B41FA5}">
                      <a16:colId xmlns:a16="http://schemas.microsoft.com/office/drawing/2014/main" val="579584256"/>
                    </a:ext>
                  </a:extLst>
                </a:gridCol>
                <a:gridCol w="785176">
                  <a:extLst>
                    <a:ext uri="{9D8B030D-6E8A-4147-A177-3AD203B41FA5}">
                      <a16:colId xmlns:a16="http://schemas.microsoft.com/office/drawing/2014/main" val="1288921717"/>
                    </a:ext>
                  </a:extLst>
                </a:gridCol>
                <a:gridCol w="828265">
                  <a:extLst>
                    <a:ext uri="{9D8B030D-6E8A-4147-A177-3AD203B41FA5}">
                      <a16:colId xmlns:a16="http://schemas.microsoft.com/office/drawing/2014/main" val="2300332402"/>
                    </a:ext>
                  </a:extLst>
                </a:gridCol>
                <a:gridCol w="828267">
                  <a:extLst>
                    <a:ext uri="{9D8B030D-6E8A-4147-A177-3AD203B41FA5}">
                      <a16:colId xmlns:a16="http://schemas.microsoft.com/office/drawing/2014/main" val="1406532591"/>
                    </a:ext>
                  </a:extLst>
                </a:gridCol>
                <a:gridCol w="785176">
                  <a:extLst>
                    <a:ext uri="{9D8B030D-6E8A-4147-A177-3AD203B41FA5}">
                      <a16:colId xmlns:a16="http://schemas.microsoft.com/office/drawing/2014/main" val="664140126"/>
                    </a:ext>
                  </a:extLst>
                </a:gridCol>
                <a:gridCol w="828265">
                  <a:extLst>
                    <a:ext uri="{9D8B030D-6E8A-4147-A177-3AD203B41FA5}">
                      <a16:colId xmlns:a16="http://schemas.microsoft.com/office/drawing/2014/main" val="1352473552"/>
                    </a:ext>
                  </a:extLst>
                </a:gridCol>
                <a:gridCol w="828265">
                  <a:extLst>
                    <a:ext uri="{9D8B030D-6E8A-4147-A177-3AD203B41FA5}">
                      <a16:colId xmlns:a16="http://schemas.microsoft.com/office/drawing/2014/main" val="3723605053"/>
                    </a:ext>
                  </a:extLst>
                </a:gridCol>
                <a:gridCol w="828267">
                  <a:extLst>
                    <a:ext uri="{9D8B030D-6E8A-4147-A177-3AD203B41FA5}">
                      <a16:colId xmlns:a16="http://schemas.microsoft.com/office/drawing/2014/main" val="3711367657"/>
                    </a:ext>
                  </a:extLst>
                </a:gridCol>
                <a:gridCol w="785176">
                  <a:extLst>
                    <a:ext uri="{9D8B030D-6E8A-4147-A177-3AD203B41FA5}">
                      <a16:colId xmlns:a16="http://schemas.microsoft.com/office/drawing/2014/main" val="3502392072"/>
                    </a:ext>
                  </a:extLst>
                </a:gridCol>
                <a:gridCol w="923718">
                  <a:extLst>
                    <a:ext uri="{9D8B030D-6E8A-4147-A177-3AD203B41FA5}">
                      <a16:colId xmlns:a16="http://schemas.microsoft.com/office/drawing/2014/main" val="3929760344"/>
                    </a:ext>
                  </a:extLst>
                </a:gridCol>
                <a:gridCol w="923718">
                  <a:extLst>
                    <a:ext uri="{9D8B030D-6E8A-4147-A177-3AD203B41FA5}">
                      <a16:colId xmlns:a16="http://schemas.microsoft.com/office/drawing/2014/main" val="2949220556"/>
                    </a:ext>
                  </a:extLst>
                </a:gridCol>
              </a:tblGrid>
              <a:tr h="409652">
                <a:tc gridSpan="14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 of Returned users over subsequent months</a:t>
                      </a:r>
                    </a:p>
                  </a:txBody>
                  <a:tcPr marL="105050" marR="105050" marT="52525" marB="52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24735"/>
                  </a:ext>
                </a:extLst>
              </a:tr>
              <a:tr h="45433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71917"/>
                  </a:ext>
                </a:extLst>
              </a:tr>
              <a:tr h="350732">
                <a:tc rowSpan="1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 Month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050" marR="105050" marT="52525" marB="52525"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1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9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11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30913"/>
                  </a:ext>
                </a:extLst>
              </a:tr>
              <a:tr h="223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58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6E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74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8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2.09%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A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7B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4.19%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8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7B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AF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96809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73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8B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A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A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B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9B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2.79%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9E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45000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B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1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650972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8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9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A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AF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1.79%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3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717084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91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6E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84228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2.76%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9E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3.08%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1.78%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3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2.27%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88952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656592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3.58%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8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02400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Sep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9D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B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12693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3.48%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91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069008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684125"/>
                  </a:ext>
                </a:extLst>
              </a:tr>
              <a:tr h="3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 marL="8754" marR="8754" marT="87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4" marR="8754" marT="87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6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3D2897-4F54-458A-A5DF-167B4218E04F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general, the retention rate is so low under 10%.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Customers in Jan was 573 after one month returned just 38 and after 3 months returned 39 and then the retention started to decrease, and so on for the remained months.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8202E-23DE-4166-AFBC-379FADAD8068}"/>
              </a:ext>
            </a:extLst>
          </p:cNvPr>
          <p:cNvSpPr txBox="1"/>
          <p:nvPr/>
        </p:nvSpPr>
        <p:spPr>
          <a:xfrm>
            <a:off x="815097" y="1982450"/>
            <a:ext cx="38392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Cohort Analysis Insights</a:t>
            </a:r>
          </a:p>
        </p:txBody>
      </p:sp>
    </p:spTree>
    <p:extLst>
      <p:ext uri="{BB962C8B-B14F-4D97-AF65-F5344CB8AC3E}">
        <p14:creationId xmlns:p14="http://schemas.microsoft.com/office/powerpoint/2010/main" val="424964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6A9A6-3214-4167-BD47-EE5BB9477A1A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RFM Analysis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0600-1586-45B1-8823-FB26E3379C21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RFM stands for segmenting your customer base on Recency, Frequency, and Monetary behavior took together.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Recency – How recently did the customer purchased or did the desired event?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Frequency – How often do they purchase or do the desired event?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i="0" dirty="0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Monetary – How much do they spend / monetary value of the desired event?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777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FF2C6AF-425B-47F8-8985-54B30775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90" y="1520193"/>
            <a:ext cx="9664846" cy="3817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0F6A-0986-412F-B9CC-5F8B503DB796}"/>
              </a:ext>
            </a:extLst>
          </p:cNvPr>
          <p:cNvSpPr txBox="1"/>
          <p:nvPr/>
        </p:nvSpPr>
        <p:spPr>
          <a:xfrm>
            <a:off x="653814" y="684713"/>
            <a:ext cx="1089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RFM DATA</a:t>
            </a:r>
          </a:p>
        </p:txBody>
      </p:sp>
    </p:spTree>
    <p:extLst>
      <p:ext uri="{BB962C8B-B14F-4D97-AF65-F5344CB8AC3E}">
        <p14:creationId xmlns:p14="http://schemas.microsoft.com/office/powerpoint/2010/main" val="388940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95043A-AEBE-45D4-9D05-6CA87184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26" y="1319753"/>
            <a:ext cx="6629400" cy="4715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8372B-EFF3-4BA7-BF9D-65F7A455B5AC}"/>
              </a:ext>
            </a:extLst>
          </p:cNvPr>
          <p:cNvSpPr txBox="1"/>
          <p:nvPr/>
        </p:nvSpPr>
        <p:spPr>
          <a:xfrm>
            <a:off x="653814" y="684713"/>
            <a:ext cx="1089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RFM Groups and Their Definition </a:t>
            </a:r>
          </a:p>
        </p:txBody>
      </p:sp>
    </p:spTree>
    <p:extLst>
      <p:ext uri="{BB962C8B-B14F-4D97-AF65-F5344CB8AC3E}">
        <p14:creationId xmlns:p14="http://schemas.microsoft.com/office/powerpoint/2010/main" val="35357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84838-DFB6-4F9D-8041-D623EF40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5154"/>
              </p:ext>
            </p:extLst>
          </p:nvPr>
        </p:nvGraphicFramePr>
        <p:xfrm>
          <a:off x="2740652" y="1539497"/>
          <a:ext cx="6710696" cy="4105952"/>
        </p:xfrm>
        <a:graphic>
          <a:graphicData uri="http://schemas.openxmlformats.org/drawingml/2006/table">
            <a:tbl>
              <a:tblPr/>
              <a:tblGrid>
                <a:gridCol w="4181118">
                  <a:extLst>
                    <a:ext uri="{9D8B030D-6E8A-4147-A177-3AD203B41FA5}">
                      <a16:colId xmlns:a16="http://schemas.microsoft.com/office/drawing/2014/main" val="2599358950"/>
                    </a:ext>
                  </a:extLst>
                </a:gridCol>
                <a:gridCol w="2529578">
                  <a:extLst>
                    <a:ext uri="{9D8B030D-6E8A-4147-A177-3AD203B41FA5}">
                      <a16:colId xmlns:a16="http://schemas.microsoft.com/office/drawing/2014/main" val="3301734131"/>
                    </a:ext>
                  </a:extLst>
                </a:gridCol>
              </a:tblGrid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51181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Can't Lose Them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4724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396694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114136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Hibernating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03135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 Customers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5937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Users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772939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Potenial Loyalists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43237"/>
                  </a:ext>
                </a:extLst>
              </a:tr>
              <a:tr h="5132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Promising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62" marR="18462" marT="18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86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4F0435-0E5D-45DF-B9D4-FCE6BF09D68F}"/>
              </a:ext>
            </a:extLst>
          </p:cNvPr>
          <p:cNvSpPr txBox="1"/>
          <p:nvPr/>
        </p:nvSpPr>
        <p:spPr>
          <a:xfrm>
            <a:off x="653817" y="710629"/>
            <a:ext cx="1091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Count of Customers in each Segment </a:t>
            </a:r>
          </a:p>
        </p:txBody>
      </p:sp>
    </p:spTree>
    <p:extLst>
      <p:ext uri="{BB962C8B-B14F-4D97-AF65-F5344CB8AC3E}">
        <p14:creationId xmlns:p14="http://schemas.microsoft.com/office/powerpoint/2010/main" val="419731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683</Words>
  <Application>Microsoft Office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Cohort Analysis &amp; Segmentation with RFM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Analysis, Segmentation with RFM and Sales Forecasting</dc:title>
  <dc:creator>FNU LNU</dc:creator>
  <cp:lastModifiedBy>FNU LNU</cp:lastModifiedBy>
  <cp:revision>8</cp:revision>
  <dcterms:created xsi:type="dcterms:W3CDTF">2022-04-03T21:29:11Z</dcterms:created>
  <dcterms:modified xsi:type="dcterms:W3CDTF">2022-04-11T22:45:59Z</dcterms:modified>
</cp:coreProperties>
</file>