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54" r:id="rId2"/>
    <p:sldId id="657" r:id="rId3"/>
    <p:sldId id="658" r:id="rId4"/>
    <p:sldId id="659" r:id="rId5"/>
    <p:sldId id="6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F39"/>
    <a:srgbClr val="074D67"/>
    <a:srgbClr val="FCB414"/>
    <a:srgbClr val="007A7D"/>
    <a:srgbClr val="CB1B4A"/>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146" autoAdjust="0"/>
    <p:restoredTop sz="94669" autoAdjust="0"/>
  </p:normalViewPr>
  <p:slideViewPr>
    <p:cSldViewPr snapToGrid="0">
      <p:cViewPr varScale="1">
        <p:scale>
          <a:sx n="74" d="100"/>
          <a:sy n="74" d="100"/>
        </p:scale>
        <p:origin x="66"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5" name="Footer Placeholder 4">
            <a:extLst>
              <a:ext uri="{FF2B5EF4-FFF2-40B4-BE49-F238E27FC236}">
                <a16:creationId xmlns=""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5" name="Footer Placeholder 4">
            <a:extLst>
              <a:ext uri="{FF2B5EF4-FFF2-40B4-BE49-F238E27FC236}">
                <a16:creationId xmlns=""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5" name="Footer Placeholder 4">
            <a:extLst>
              <a:ext uri="{FF2B5EF4-FFF2-40B4-BE49-F238E27FC236}">
                <a16:creationId xmlns=""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5" name="Footer Placeholder 4">
            <a:extLst>
              <a:ext uri="{FF2B5EF4-FFF2-40B4-BE49-F238E27FC236}">
                <a16:creationId xmlns=""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5" name="Footer Placeholder 4">
            <a:extLst>
              <a:ext uri="{FF2B5EF4-FFF2-40B4-BE49-F238E27FC236}">
                <a16:creationId xmlns=""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6" name="Footer Placeholder 5">
            <a:extLst>
              <a:ext uri="{FF2B5EF4-FFF2-40B4-BE49-F238E27FC236}">
                <a16:creationId xmlns=""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8" name="Footer Placeholder 7">
            <a:extLst>
              <a:ext uri="{FF2B5EF4-FFF2-40B4-BE49-F238E27FC236}">
                <a16:creationId xmlns=""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4" name="Footer Placeholder 3">
            <a:extLst>
              <a:ext uri="{FF2B5EF4-FFF2-40B4-BE49-F238E27FC236}">
                <a16:creationId xmlns=""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3" name="Footer Placeholder 2">
            <a:extLst>
              <a:ext uri="{FF2B5EF4-FFF2-40B4-BE49-F238E27FC236}">
                <a16:creationId xmlns=""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6" name="Footer Placeholder 5">
            <a:extLst>
              <a:ext uri="{FF2B5EF4-FFF2-40B4-BE49-F238E27FC236}">
                <a16:creationId xmlns=""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22/06/2020</a:t>
            </a:fld>
            <a:endParaRPr lang="en-GB"/>
          </a:p>
        </p:txBody>
      </p:sp>
      <p:sp>
        <p:nvSpPr>
          <p:cNvPr id="6" name="Footer Placeholder 5">
            <a:extLst>
              <a:ext uri="{FF2B5EF4-FFF2-40B4-BE49-F238E27FC236}">
                <a16:creationId xmlns=""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22/06/2020</a:t>
            </a:fld>
            <a:endParaRPr lang="en-GB"/>
          </a:p>
        </p:txBody>
      </p:sp>
      <p:sp>
        <p:nvSpPr>
          <p:cNvPr id="5" name="Footer Placeholder 4">
            <a:extLst>
              <a:ext uri="{FF2B5EF4-FFF2-40B4-BE49-F238E27FC236}">
                <a16:creationId xmlns=""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rcgis.com/apps/opsdashboard/index.html#/bda7594740fd40299423467b48e9ecf6"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6901F867-EA3A-4053-BC23-44561238D953}"/>
              </a:ext>
            </a:extLst>
          </p:cNvPr>
          <p:cNvSpPr txBox="1"/>
          <p:nvPr/>
        </p:nvSpPr>
        <p:spPr>
          <a:xfrm>
            <a:off x="7390853" y="3465657"/>
            <a:ext cx="4663644"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smtClean="0">
                <a:ln>
                  <a:noFill/>
                </a:ln>
                <a:solidFill>
                  <a:srgbClr val="FCB414"/>
                </a:solidFill>
                <a:effectLst/>
                <a:uLnTx/>
                <a:uFillTx/>
                <a:latin typeface="Noto Sans Disp ExtBd" panose="020B0902040504020204" pitchFamily="34"/>
                <a:ea typeface="Noto Sans Disp ExtBd" panose="020B0902040504020204" pitchFamily="34"/>
                <a:cs typeface="Noto Sans Disp ExtBd" panose="020B0902040504020204" pitchFamily="34"/>
              </a:rPr>
              <a:t>HUMAN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smtClean="0">
                <a:ln>
                  <a:noFill/>
                </a:ln>
                <a:solidFill>
                  <a:srgbClr val="FFFFFF"/>
                </a:solidFill>
                <a:effectLst/>
                <a:uLnTx/>
                <a:uFillTx/>
                <a:latin typeface="Noto Sans Disp ExtBd" panose="020B0902040504020204" pitchFamily="34"/>
                <a:ea typeface="Noto Sans Disp ExtBd" panose="020B0902040504020204" pitchFamily="34"/>
                <a:cs typeface="Noto Sans Disp ExtBd" panose="020B0902040504020204" pitchFamily="34"/>
              </a:rPr>
              <a:t>FACTORS</a:t>
            </a:r>
            <a:endParaRPr kumimoji="0" lang="ru-RU" sz="4000" b="1" i="0" u="none" strike="noStrike" kern="1200" cap="none" spc="0" normalizeH="0" baseline="0" noProof="0" dirty="0">
              <a:ln>
                <a:noFill/>
              </a:ln>
              <a:solidFill>
                <a:srgbClr val="FFFFFF"/>
              </a:solidFill>
              <a:effectLst/>
              <a:uLnTx/>
              <a:uFillTx/>
              <a:latin typeface="Noto Sans Disp ExtBd" panose="020B0902040504020204" pitchFamily="34"/>
              <a:ea typeface="Noto Sans Disp ExtBd" panose="020B0902040504020204" pitchFamily="34"/>
              <a:cs typeface="Noto Sans Disp ExtBd" panose="020B0902040504020204" pitchFamily="34"/>
            </a:endParaRPr>
          </a:p>
        </p:txBody>
      </p:sp>
      <p:cxnSp>
        <p:nvCxnSpPr>
          <p:cNvPr id="5" name="Straight Connector 4">
            <a:extLst>
              <a:ext uri="{FF2B5EF4-FFF2-40B4-BE49-F238E27FC236}">
                <a16:creationId xmlns="" xmlns:a16="http://schemas.microsoft.com/office/drawing/2014/main" id="{1E86588C-F5E3-4817-8552-6D3332A56E63}"/>
              </a:ext>
            </a:extLst>
          </p:cNvPr>
          <p:cNvCxnSpPr>
            <a:cxnSpLocks/>
          </p:cNvCxnSpPr>
          <p:nvPr/>
        </p:nvCxnSpPr>
        <p:spPr>
          <a:xfrm>
            <a:off x="4491416" y="0"/>
            <a:ext cx="0" cy="2274387"/>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 xmlns:a16="http://schemas.microsoft.com/office/drawing/2014/main" id="{E1066A9F-64AE-4E5E-ACEE-7BFBCAE6518C}"/>
              </a:ext>
            </a:extLst>
          </p:cNvPr>
          <p:cNvGrpSpPr/>
          <p:nvPr/>
        </p:nvGrpSpPr>
        <p:grpSpPr>
          <a:xfrm>
            <a:off x="1483376" y="0"/>
            <a:ext cx="1077358" cy="2984211"/>
            <a:chOff x="984760" y="274320"/>
            <a:chExt cx="1077358" cy="2984211"/>
          </a:xfrm>
        </p:grpSpPr>
        <p:grpSp>
          <p:nvGrpSpPr>
            <p:cNvPr id="113" name="Group 112">
              <a:extLst>
                <a:ext uri="{FF2B5EF4-FFF2-40B4-BE49-F238E27FC236}">
                  <a16:creationId xmlns="" xmlns:a16="http://schemas.microsoft.com/office/drawing/2014/main" id="{4A8B7D09-CCCB-41E2-8742-A3BB533C4FBB}"/>
                </a:ext>
              </a:extLst>
            </p:cNvPr>
            <p:cNvGrpSpPr/>
            <p:nvPr/>
          </p:nvGrpSpPr>
          <p:grpSpPr>
            <a:xfrm>
              <a:off x="984760" y="1467868"/>
              <a:ext cx="1077358" cy="1790663"/>
              <a:chOff x="10268256" y="991107"/>
              <a:chExt cx="1077358" cy="1790663"/>
            </a:xfrm>
          </p:grpSpPr>
          <p:sp>
            <p:nvSpPr>
              <p:cNvPr id="114" name="Freeform 5">
                <a:extLst>
                  <a:ext uri="{FF2B5EF4-FFF2-40B4-BE49-F238E27FC236}">
                    <a16:creationId xmlns="" xmlns:a16="http://schemas.microsoft.com/office/drawing/2014/main"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15" name="Freeform 6">
                <a:extLst>
                  <a:ext uri="{FF2B5EF4-FFF2-40B4-BE49-F238E27FC236}">
                    <a16:creationId xmlns="" xmlns:a16="http://schemas.microsoft.com/office/drawing/2014/main"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6" name="Freeform 7">
                <a:extLst>
                  <a:ext uri="{FF2B5EF4-FFF2-40B4-BE49-F238E27FC236}">
                    <a16:creationId xmlns="" xmlns:a16="http://schemas.microsoft.com/office/drawing/2014/main"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7" name="Freeform 8">
                <a:extLst>
                  <a:ext uri="{FF2B5EF4-FFF2-40B4-BE49-F238E27FC236}">
                    <a16:creationId xmlns="" xmlns:a16="http://schemas.microsoft.com/office/drawing/2014/main"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8" name="Freeform 9">
                <a:extLst>
                  <a:ext uri="{FF2B5EF4-FFF2-40B4-BE49-F238E27FC236}">
                    <a16:creationId xmlns="" xmlns:a16="http://schemas.microsoft.com/office/drawing/2014/main"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2" name="Straight Connector 131">
              <a:extLst>
                <a:ext uri="{FF2B5EF4-FFF2-40B4-BE49-F238E27FC236}">
                  <a16:creationId xmlns="" xmlns:a16="http://schemas.microsoft.com/office/drawing/2014/main" id="{65145EDD-D606-4347-8E4D-5BB67CFFAA99}"/>
                </a:ext>
              </a:extLst>
            </p:cNvPr>
            <p:cNvCxnSpPr>
              <a:cxnSpLocks/>
            </p:cNvCxnSpPr>
            <p:nvPr/>
          </p:nvCxnSpPr>
          <p:spPr>
            <a:xfrm>
              <a:off x="1515412" y="274320"/>
              <a:ext cx="0" cy="119354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 xmlns:a16="http://schemas.microsoft.com/office/drawing/2014/main" id="{21FDD82B-5983-4FED-B454-26F3BE7A0B36}"/>
              </a:ext>
            </a:extLst>
          </p:cNvPr>
          <p:cNvGrpSpPr/>
          <p:nvPr/>
        </p:nvGrpSpPr>
        <p:grpSpPr>
          <a:xfrm>
            <a:off x="8183449" y="-41132"/>
            <a:ext cx="1077358" cy="3328855"/>
            <a:chOff x="7571708" y="-41132"/>
            <a:chExt cx="1077358" cy="3328855"/>
          </a:xfrm>
        </p:grpSpPr>
        <p:grpSp>
          <p:nvGrpSpPr>
            <p:cNvPr id="14" name="Group 13">
              <a:extLst>
                <a:ext uri="{FF2B5EF4-FFF2-40B4-BE49-F238E27FC236}">
                  <a16:creationId xmlns="" xmlns:a16="http://schemas.microsoft.com/office/drawing/2014/main" id="{AF5E0922-C813-4C76-8DA2-AD2C928F8E53}"/>
                </a:ext>
              </a:extLst>
            </p:cNvPr>
            <p:cNvGrpSpPr/>
            <p:nvPr/>
          </p:nvGrpSpPr>
          <p:grpSpPr>
            <a:xfrm>
              <a:off x="7571708" y="1497060"/>
              <a:ext cx="1077358" cy="1790663"/>
              <a:chOff x="10268256" y="991107"/>
              <a:chExt cx="1077358" cy="1790663"/>
            </a:xfrm>
          </p:grpSpPr>
          <p:sp>
            <p:nvSpPr>
              <p:cNvPr id="99" name="Freeform 5">
                <a:extLst>
                  <a:ext uri="{FF2B5EF4-FFF2-40B4-BE49-F238E27FC236}">
                    <a16:creationId xmlns="" xmlns:a16="http://schemas.microsoft.com/office/drawing/2014/main"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00" name="Freeform 6">
                <a:extLst>
                  <a:ext uri="{FF2B5EF4-FFF2-40B4-BE49-F238E27FC236}">
                    <a16:creationId xmlns="" xmlns:a16="http://schemas.microsoft.com/office/drawing/2014/main"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1" name="Freeform 7">
                <a:extLst>
                  <a:ext uri="{FF2B5EF4-FFF2-40B4-BE49-F238E27FC236}">
                    <a16:creationId xmlns="" xmlns:a16="http://schemas.microsoft.com/office/drawing/2014/main"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2" name="Freeform 8">
                <a:extLst>
                  <a:ext uri="{FF2B5EF4-FFF2-40B4-BE49-F238E27FC236}">
                    <a16:creationId xmlns="" xmlns:a16="http://schemas.microsoft.com/office/drawing/2014/main"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3" name="Freeform 9">
                <a:extLst>
                  <a:ext uri="{FF2B5EF4-FFF2-40B4-BE49-F238E27FC236}">
                    <a16:creationId xmlns="" xmlns:a16="http://schemas.microsoft.com/office/drawing/2014/main"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5" name="Straight Connector 134">
              <a:extLst>
                <a:ext uri="{FF2B5EF4-FFF2-40B4-BE49-F238E27FC236}">
                  <a16:creationId xmlns="" xmlns:a16="http://schemas.microsoft.com/office/drawing/2014/main" id="{5451453B-71E5-4CEB-A5D5-B5214832F59E}"/>
                </a:ext>
              </a:extLst>
            </p:cNvPr>
            <p:cNvCxnSpPr>
              <a:cxnSpLocks/>
            </p:cNvCxnSpPr>
            <p:nvPr/>
          </p:nvCxnSpPr>
          <p:spPr>
            <a:xfrm>
              <a:off x="8106712" y="-41132"/>
              <a:ext cx="0" cy="158957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 xmlns:a16="http://schemas.microsoft.com/office/drawing/2014/main" id="{6B2AA441-76A7-41A3-8263-C8708232AED2}"/>
              </a:ext>
            </a:extLst>
          </p:cNvPr>
          <p:cNvGrpSpPr/>
          <p:nvPr/>
        </p:nvGrpSpPr>
        <p:grpSpPr>
          <a:xfrm>
            <a:off x="5917421" y="-41132"/>
            <a:ext cx="902225" cy="2691974"/>
            <a:chOff x="5844264" y="-41132"/>
            <a:chExt cx="902225" cy="2691974"/>
          </a:xfrm>
        </p:grpSpPr>
        <p:grpSp>
          <p:nvGrpSpPr>
            <p:cNvPr id="119" name="Group 118">
              <a:extLst>
                <a:ext uri="{FF2B5EF4-FFF2-40B4-BE49-F238E27FC236}">
                  <a16:creationId xmlns="" xmlns:a16="http://schemas.microsoft.com/office/drawing/2014/main" id="{E5B4FC20-C444-4C03-B912-6914AC2B8AB2}"/>
                </a:ext>
              </a:extLst>
            </p:cNvPr>
            <p:cNvGrpSpPr/>
            <p:nvPr/>
          </p:nvGrpSpPr>
          <p:grpSpPr>
            <a:xfrm>
              <a:off x="5844264" y="1151265"/>
              <a:ext cx="902225" cy="1499577"/>
              <a:chOff x="10268256" y="991107"/>
              <a:chExt cx="1077358" cy="1790663"/>
            </a:xfrm>
          </p:grpSpPr>
          <p:sp>
            <p:nvSpPr>
              <p:cNvPr id="120" name="Freeform 5">
                <a:extLst>
                  <a:ext uri="{FF2B5EF4-FFF2-40B4-BE49-F238E27FC236}">
                    <a16:creationId xmlns="" xmlns:a16="http://schemas.microsoft.com/office/drawing/2014/main"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21" name="Freeform 6">
                <a:extLst>
                  <a:ext uri="{FF2B5EF4-FFF2-40B4-BE49-F238E27FC236}">
                    <a16:creationId xmlns="" xmlns:a16="http://schemas.microsoft.com/office/drawing/2014/main"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2" name="Freeform 7">
                <a:extLst>
                  <a:ext uri="{FF2B5EF4-FFF2-40B4-BE49-F238E27FC236}">
                    <a16:creationId xmlns="" xmlns:a16="http://schemas.microsoft.com/office/drawing/2014/main"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3" name="Freeform 8">
                <a:extLst>
                  <a:ext uri="{FF2B5EF4-FFF2-40B4-BE49-F238E27FC236}">
                    <a16:creationId xmlns="" xmlns:a16="http://schemas.microsoft.com/office/drawing/2014/main"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4" name="Freeform 9">
                <a:extLst>
                  <a:ext uri="{FF2B5EF4-FFF2-40B4-BE49-F238E27FC236}">
                    <a16:creationId xmlns="" xmlns:a16="http://schemas.microsoft.com/office/drawing/2014/main"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6" name="Straight Connector 135">
              <a:extLst>
                <a:ext uri="{FF2B5EF4-FFF2-40B4-BE49-F238E27FC236}">
                  <a16:creationId xmlns="" xmlns:a16="http://schemas.microsoft.com/office/drawing/2014/main" id="{A0066D04-42E9-4291-8FF4-1A3DE7ECBA0E}"/>
                </a:ext>
              </a:extLst>
            </p:cNvPr>
            <p:cNvCxnSpPr>
              <a:cxnSpLocks/>
            </p:cNvCxnSpPr>
            <p:nvPr/>
          </p:nvCxnSpPr>
          <p:spPr>
            <a:xfrm>
              <a:off x="6290612" y="-41132"/>
              <a:ext cx="0" cy="12145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 xmlns:a16="http://schemas.microsoft.com/office/drawing/2014/main" id="{E6CA2614-C776-41DC-B4D3-D31634D9C475}"/>
              </a:ext>
            </a:extLst>
          </p:cNvPr>
          <p:cNvGrpSpPr/>
          <p:nvPr/>
        </p:nvGrpSpPr>
        <p:grpSpPr>
          <a:xfrm>
            <a:off x="3389152" y="2224726"/>
            <a:ext cx="2203483" cy="2687684"/>
            <a:chOff x="3389152" y="2224726"/>
            <a:chExt cx="2203483" cy="2687684"/>
          </a:xfrm>
        </p:grpSpPr>
        <p:sp>
          <p:nvSpPr>
            <p:cNvPr id="84" name="Freeform 5">
              <a:extLst>
                <a:ext uri="{FF2B5EF4-FFF2-40B4-BE49-F238E27FC236}">
                  <a16:creationId xmlns="" xmlns:a16="http://schemas.microsoft.com/office/drawing/2014/main" id="{C3018793-9F15-4AA0-8D88-CFE8F59413F5}"/>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85" name="Freeform 6">
              <a:extLst>
                <a:ext uri="{FF2B5EF4-FFF2-40B4-BE49-F238E27FC236}">
                  <a16:creationId xmlns="" xmlns:a16="http://schemas.microsoft.com/office/drawing/2014/main" id="{DE8BB8EF-7DA6-41F1-BC71-B8028DC8E8BB}"/>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6" name="Freeform 7">
              <a:extLst>
                <a:ext uri="{FF2B5EF4-FFF2-40B4-BE49-F238E27FC236}">
                  <a16:creationId xmlns="" xmlns:a16="http://schemas.microsoft.com/office/drawing/2014/main" id="{4EB21C51-58A8-4A53-801B-988B2406C17F}"/>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7" name="Freeform 8">
              <a:extLst>
                <a:ext uri="{FF2B5EF4-FFF2-40B4-BE49-F238E27FC236}">
                  <a16:creationId xmlns="" xmlns:a16="http://schemas.microsoft.com/office/drawing/2014/main" id="{D37A70B3-F043-4A49-A074-CAE0F71F8FCD}"/>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8" name="Freeform 9">
              <a:extLst>
                <a:ext uri="{FF2B5EF4-FFF2-40B4-BE49-F238E27FC236}">
                  <a16:creationId xmlns="" xmlns:a16="http://schemas.microsoft.com/office/drawing/2014/main" id="{A0C22660-B79D-4A94-BD65-391DD653D47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9" name="Freeform 10">
              <a:extLst>
                <a:ext uri="{FF2B5EF4-FFF2-40B4-BE49-F238E27FC236}">
                  <a16:creationId xmlns="" xmlns:a16="http://schemas.microsoft.com/office/drawing/2014/main" id="{CFC93E54-CFFF-4ABA-BFD6-36579C7A0052}"/>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0" name="Freeform 11">
              <a:extLst>
                <a:ext uri="{FF2B5EF4-FFF2-40B4-BE49-F238E27FC236}">
                  <a16:creationId xmlns="" xmlns:a16="http://schemas.microsoft.com/office/drawing/2014/main" id="{22131C25-69B1-4F33-9B81-64B6AA7AEF5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1" name="Freeform 12">
              <a:extLst>
                <a:ext uri="{FF2B5EF4-FFF2-40B4-BE49-F238E27FC236}">
                  <a16:creationId xmlns="" xmlns:a16="http://schemas.microsoft.com/office/drawing/2014/main" id="{B4251EF7-E48A-46C8-BA9B-7BD81279429F}"/>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13">
              <a:extLst>
                <a:ext uri="{FF2B5EF4-FFF2-40B4-BE49-F238E27FC236}">
                  <a16:creationId xmlns="" xmlns:a16="http://schemas.microsoft.com/office/drawing/2014/main" id="{A2F2C16A-6D6D-409A-9C9E-65CB184D3F26}"/>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14">
              <a:extLst>
                <a:ext uri="{FF2B5EF4-FFF2-40B4-BE49-F238E27FC236}">
                  <a16:creationId xmlns="" xmlns:a16="http://schemas.microsoft.com/office/drawing/2014/main" id="{DE9D0EE0-16F0-4C3D-8B7B-C52E37EB02A7}"/>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4" name="Freeform 15">
              <a:extLst>
                <a:ext uri="{FF2B5EF4-FFF2-40B4-BE49-F238E27FC236}">
                  <a16:creationId xmlns="" xmlns:a16="http://schemas.microsoft.com/office/drawing/2014/main" id="{866B0852-9270-48AC-B823-579167A21C0E}"/>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5" name="Freeform 16">
              <a:extLst>
                <a:ext uri="{FF2B5EF4-FFF2-40B4-BE49-F238E27FC236}">
                  <a16:creationId xmlns="" xmlns:a16="http://schemas.microsoft.com/office/drawing/2014/main" id="{F7291838-E6C8-415E-A10A-6461E4679FA4}"/>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6" name="Freeform 17">
              <a:extLst>
                <a:ext uri="{FF2B5EF4-FFF2-40B4-BE49-F238E27FC236}">
                  <a16:creationId xmlns="" xmlns:a16="http://schemas.microsoft.com/office/drawing/2014/main" id="{6919034B-0329-4750-B29F-F3CDAB05EC26}"/>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7" name="Freeform 18">
              <a:extLst>
                <a:ext uri="{FF2B5EF4-FFF2-40B4-BE49-F238E27FC236}">
                  <a16:creationId xmlns="" xmlns:a16="http://schemas.microsoft.com/office/drawing/2014/main" id="{B83DC41F-2223-45D9-882F-0C6801E7AB0F}"/>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3" name="TextBox 50">
            <a:extLst>
              <a:ext uri="{FF2B5EF4-FFF2-40B4-BE49-F238E27FC236}">
                <a16:creationId xmlns="" xmlns:a16="http://schemas.microsoft.com/office/drawing/2014/main" id="{41881904-0AE3-4500-8191-22A76076B4B1}"/>
              </a:ext>
            </a:extLst>
          </p:cNvPr>
          <p:cNvSpPr txBox="1"/>
          <p:nvPr/>
        </p:nvSpPr>
        <p:spPr>
          <a:xfrm>
            <a:off x="265270" y="358797"/>
            <a:ext cx="778089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smtClean="0">
                <a:ln>
                  <a:noFill/>
                </a:ln>
                <a:solidFill>
                  <a:schemeClr val="accent4"/>
                </a:solidFill>
                <a:effectLst/>
                <a:uLnTx/>
                <a:uFillTx/>
                <a:latin typeface="Algerian" panose="04020705040A02060702" pitchFamily="82" charset="0"/>
                <a:ea typeface="Noto Sans" panose="020B0502040504020204" pitchFamily="34"/>
                <a:cs typeface="Noto Sans" panose="020B0502040504020204" pitchFamily="34"/>
              </a:rPr>
              <a:t>Team farachat</a:t>
            </a:r>
            <a:endParaRPr kumimoji="0" lang="en-GB" sz="3600" b="0" i="0" u="none" strike="noStrike" kern="1200" cap="none" spc="0" normalizeH="0" baseline="0" noProof="0" dirty="0">
              <a:ln>
                <a:noFill/>
              </a:ln>
              <a:solidFill>
                <a:schemeClr val="accent4"/>
              </a:solidFill>
              <a:effectLst/>
              <a:uLnTx/>
              <a:uFillTx/>
              <a:latin typeface="Algerian" panose="04020705040A02060702" pitchFamily="82" charset="0"/>
              <a:ea typeface="Noto Sans" panose="020B0502040504020204" pitchFamily="34"/>
              <a:cs typeface="Noto Sans" panose="020B0502040504020204" pitchFamily="34"/>
            </a:endParaRPr>
          </a:p>
        </p:txBody>
      </p:sp>
      <p:pic>
        <p:nvPicPr>
          <p:cNvPr id="58" name="Picture 2" descr="Monarch Butterfly Stock Photo - Download Image Now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7261" y="180304"/>
            <a:ext cx="1234723" cy="961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03177" y="5382228"/>
            <a:ext cx="2021707" cy="400110"/>
          </a:xfrm>
          <a:prstGeom prst="rect">
            <a:avLst/>
          </a:prstGeom>
        </p:spPr>
        <p:txBody>
          <a:bodyPr wrap="none">
            <a:spAutoFit/>
          </a:bodyPr>
          <a:lstStyle/>
          <a:p>
            <a:pPr lvl="0" algn="ctr">
              <a:defRPr/>
            </a:pPr>
            <a:r>
              <a:rPr lang="en-US" sz="2000" dirty="0" smtClean="0">
                <a:solidFill>
                  <a:srgbClr val="FFFFFF"/>
                </a:solidFill>
                <a:latin typeface="Algerian" panose="04020705040A02060702" pitchFamily="82" charset="0"/>
                <a:ea typeface="Noto Sans" panose="020B0502040504020204" pitchFamily="34"/>
                <a:cs typeface="Noto Sans" panose="020B0502040504020204" pitchFamily="34"/>
              </a:rPr>
              <a:t>PRESENTED BY</a:t>
            </a:r>
            <a:r>
              <a:rPr lang="en-US" dirty="0" smtClean="0">
                <a:solidFill>
                  <a:srgbClr val="FFFFFF"/>
                </a:solidFill>
                <a:latin typeface="Noto Sans" panose="020B0502040504020204" pitchFamily="34"/>
                <a:ea typeface="Noto Sans" panose="020B0502040504020204" pitchFamily="34"/>
                <a:cs typeface="Noto Sans" panose="020B0502040504020204" pitchFamily="34"/>
              </a:rPr>
              <a:t>:</a:t>
            </a:r>
            <a:endParaRPr lang="en-US"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60" name="Rectangle 59">
            <a:extLst>
              <a:ext uri="{FF2B5EF4-FFF2-40B4-BE49-F238E27FC236}">
                <a16:creationId xmlns="" xmlns:a16="http://schemas.microsoft.com/office/drawing/2014/main" id="{572A260B-E44B-4442-935B-1A05EC22A3EF}"/>
              </a:ext>
            </a:extLst>
          </p:cNvPr>
          <p:cNvSpPr/>
          <p:nvPr/>
        </p:nvSpPr>
        <p:spPr>
          <a:xfrm>
            <a:off x="3850871" y="5202362"/>
            <a:ext cx="5600335" cy="95258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defRPr/>
            </a:pPr>
            <a:endParaRPr lang="en-US" dirty="0" smtClean="0">
              <a:solidFill>
                <a:srgbClr val="FFFFFF"/>
              </a:solidFill>
            </a:endParaRPr>
          </a:p>
          <a:p>
            <a:pPr algn="ctr">
              <a:defRPr/>
            </a:pPr>
            <a:endParaRPr lang="en-US" dirty="0">
              <a:solidFill>
                <a:srgbClr val="FFFFFF"/>
              </a:solidFill>
            </a:endParaRPr>
          </a:p>
          <a:p>
            <a:pPr algn="ctr">
              <a:defRPr/>
            </a:pPr>
            <a:endParaRPr lang="en-US" dirty="0" smtClean="0">
              <a:solidFill>
                <a:schemeClr val="tx1"/>
              </a:solidFill>
            </a:endParaRPr>
          </a:p>
          <a:p>
            <a:pPr algn="ctr">
              <a:defRPr/>
            </a:pPr>
            <a:r>
              <a:rPr lang="en-US" sz="2000" dirty="0" smtClean="0">
                <a:solidFill>
                  <a:schemeClr val="tx1"/>
                </a:solidFill>
                <a:latin typeface="Algerian" panose="04020705040A02060702" pitchFamily="82" charset="0"/>
              </a:rPr>
              <a:t>BENZMANE </a:t>
            </a:r>
            <a:r>
              <a:rPr lang="en-US" sz="2000" dirty="0" err="1" smtClean="0">
                <a:solidFill>
                  <a:schemeClr val="tx1"/>
                </a:solidFill>
                <a:latin typeface="Algerian" panose="04020705040A02060702" pitchFamily="82" charset="0"/>
              </a:rPr>
              <a:t>Asmaa</a:t>
            </a:r>
            <a:endParaRPr lang="en-US" sz="2000" dirty="0" smtClean="0">
              <a:solidFill>
                <a:schemeClr val="tx1"/>
              </a:solidFill>
              <a:latin typeface="Algerian" panose="04020705040A02060702" pitchFamily="82" charset="0"/>
            </a:endParaRPr>
          </a:p>
          <a:p>
            <a:pPr algn="ctr">
              <a:defRPr/>
            </a:pPr>
            <a:r>
              <a:rPr lang="en-US" sz="2000" dirty="0" smtClean="0">
                <a:solidFill>
                  <a:schemeClr val="tx1"/>
                </a:solidFill>
                <a:latin typeface="Algerian" panose="04020705040A02060702" pitchFamily="82" charset="0"/>
              </a:rPr>
              <a:t>BOUCHOUAL </a:t>
            </a:r>
            <a:r>
              <a:rPr lang="en-US" sz="2000" dirty="0" err="1" smtClean="0">
                <a:solidFill>
                  <a:schemeClr val="tx1"/>
                </a:solidFill>
                <a:latin typeface="Algerian" panose="04020705040A02060702" pitchFamily="82" charset="0"/>
              </a:rPr>
              <a:t>Imane</a:t>
            </a:r>
            <a:endParaRPr lang="en-US" sz="2000" dirty="0">
              <a:solidFill>
                <a:schemeClr val="tx1"/>
              </a:solidFill>
              <a:latin typeface="Algerian" panose="04020705040A02060702" pitchFamily="82" charset="0"/>
            </a:endParaRPr>
          </a:p>
          <a:p>
            <a:pPr algn="ctr">
              <a:defRPr/>
            </a:pPr>
            <a:r>
              <a:rPr lang="en-US" sz="2000" dirty="0" smtClean="0">
                <a:solidFill>
                  <a:schemeClr val="tx1"/>
                </a:solidFill>
                <a:latin typeface="Algerian" panose="04020705040A02060702" pitchFamily="82" charset="0"/>
              </a:rPr>
              <a:t>ESSAKHI </a:t>
            </a:r>
            <a:r>
              <a:rPr lang="en-US" sz="2000" dirty="0">
                <a:solidFill>
                  <a:schemeClr val="tx1"/>
                </a:solidFill>
                <a:latin typeface="Algerian" panose="04020705040A02060702" pitchFamily="82" charset="0"/>
              </a:rPr>
              <a:t>Zineb</a:t>
            </a:r>
            <a:endParaRPr lang="en-GB" sz="2000" dirty="0">
              <a:solidFill>
                <a:schemeClr val="tx1"/>
              </a:solidFill>
              <a:latin typeface="Algerian" panose="04020705040A02060702" pitchFamily="82" charset="0"/>
              <a:ea typeface="Noto Sans" panose="020B0502040504020204" pitchFamily="34"/>
              <a:cs typeface="Noto Sans" panose="020B0502040504020204" pitchFamily="34"/>
            </a:endParaRPr>
          </a:p>
          <a:p>
            <a:pPr algn="ctr">
              <a:defRPr/>
            </a:pPr>
            <a:endParaRPr lang="en-GB" sz="2000" dirty="0">
              <a:solidFill>
                <a:srgbClr val="FFFFFF"/>
              </a:solidFill>
              <a:latin typeface="Algerian" panose="04020705040A02060702" pitchFamily="82" charset="0"/>
              <a:ea typeface="Noto Sans" panose="020B0502040504020204" pitchFamily="34"/>
              <a:cs typeface="Noto Sans" panose="020B0502040504020204" pitchFamily="34"/>
            </a:endParaRPr>
          </a:p>
          <a:p>
            <a:pPr algn="ctr">
              <a:defRPr/>
            </a:pPr>
            <a:endParaRPr lang="en-GB" dirty="0">
              <a:solidFill>
                <a:srgbClr val="FFFFFF"/>
              </a:solidFill>
              <a:ea typeface="Noto Sans" panose="020B0502040504020204" pitchFamily="34"/>
              <a:cs typeface="Noto Sans" panose="020B0502040504020204" pitchFamily="3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350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823015" y="2486128"/>
            <a:ext cx="4262907" cy="39919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dirty="0" smtClean="0"/>
          </a:p>
          <a:p>
            <a:endParaRPr lang="en-US" dirty="0" smtClean="0">
              <a:latin typeface="Algerian" panose="04020705040A02060702" pitchFamily="82" charset="0"/>
            </a:endParaRPr>
          </a:p>
          <a:p>
            <a:r>
              <a:rPr lang="en-US" dirty="0" smtClean="0">
                <a:latin typeface="Algerian" panose="04020705040A02060702" pitchFamily="82" charset="0"/>
              </a:rPr>
              <a:t>First </a:t>
            </a:r>
            <a:r>
              <a:rPr lang="en-US" dirty="0">
                <a:latin typeface="Algerian" panose="04020705040A02060702" pitchFamily="82" charset="0"/>
              </a:rPr>
              <a:t>Step:</a:t>
            </a:r>
            <a:endParaRPr lang="fr-FR" dirty="0">
              <a:latin typeface="Algerian" panose="04020705040A02060702" pitchFamily="82" charset="0"/>
            </a:endParaRPr>
          </a:p>
          <a:p>
            <a:pPr marL="285750" lvl="0" indent="-285750">
              <a:buFont typeface="Wingdings" panose="05000000000000000000" pitchFamily="2" charset="2"/>
              <a:buChar char="ü"/>
            </a:pPr>
            <a:r>
              <a:rPr lang="en-US" dirty="0"/>
              <a:t>Define a Data-base of all supposed factors that could help predicting hotspots, including human activity’s factors. </a:t>
            </a:r>
            <a:endParaRPr lang="en-US" dirty="0" smtClean="0"/>
          </a:p>
          <a:p>
            <a:pPr marL="285750" lvl="0" indent="-285750">
              <a:buFont typeface="Wingdings" panose="05000000000000000000" pitchFamily="2" charset="2"/>
              <a:buChar char="ü"/>
            </a:pPr>
            <a:endParaRPr lang="fr-FR" dirty="0"/>
          </a:p>
          <a:p>
            <a:pPr marL="285750" lvl="0" indent="-285750">
              <a:buFont typeface="Wingdings" panose="05000000000000000000" pitchFamily="2" charset="2"/>
              <a:buChar char="ü"/>
            </a:pPr>
            <a:r>
              <a:rPr lang="en-US" dirty="0"/>
              <a:t>Using our Algorithm of machine learning (see Algorithm 2 ) that use history of COVID-19 since 2019 to select most efficient factors and delete the others </a:t>
            </a:r>
            <a:endParaRPr lang="en-US" dirty="0" smtClean="0"/>
          </a:p>
          <a:p>
            <a:pPr marL="285750" lvl="0" indent="-285750">
              <a:buFont typeface="Wingdings" panose="05000000000000000000" pitchFamily="2" charset="2"/>
              <a:buChar char="ü"/>
            </a:pPr>
            <a:r>
              <a:rPr lang="en-US" dirty="0" smtClean="0"/>
              <a:t> </a:t>
            </a:r>
            <a:endParaRPr lang="fr-FR" dirty="0"/>
          </a:p>
          <a:p>
            <a:pPr marL="285750" lvl="0" indent="-285750">
              <a:buFont typeface="Wingdings" panose="05000000000000000000" pitchFamily="2" charset="2"/>
              <a:buChar char="ü"/>
            </a:pPr>
            <a:r>
              <a:rPr lang="en-US" dirty="0"/>
              <a:t>Updating  our Data-base (letting only the most efficient factors)</a:t>
            </a:r>
            <a:endParaRPr lang="fr-FR" dirty="0"/>
          </a:p>
          <a:p>
            <a:pPr marL="285750" indent="-285750">
              <a:buFont typeface="Wingdings" panose="05000000000000000000" pitchFamily="2" charset="2"/>
              <a:buChar char="ü"/>
            </a:pPr>
            <a:endParaRPr lang="fr-FR" dirty="0"/>
          </a:p>
          <a:p>
            <a:pPr marL="285750" indent="-285750" algn="ctr">
              <a:buFont typeface="Wingdings" panose="05000000000000000000" pitchFamily="2" charset="2"/>
              <a:buChar char="ü"/>
            </a:pP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60" y="2576785"/>
            <a:ext cx="5486400" cy="3978561"/>
          </a:xfrm>
          <a:prstGeom prst="rect">
            <a:avLst/>
          </a:prstGeom>
        </p:spPr>
      </p:pic>
      <p:pic>
        <p:nvPicPr>
          <p:cNvPr id="4" name="Picture 2" descr="Monarch Butterfly Stock Photo - Download Image Now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1132" y="206062"/>
            <a:ext cx="1007973" cy="862884"/>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p:cNvSpPr/>
          <p:nvPr/>
        </p:nvSpPr>
        <p:spPr>
          <a:xfrm>
            <a:off x="5808372" y="0"/>
            <a:ext cx="4159876" cy="24861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solidFill>
                  <a:schemeClr val="tx1"/>
                </a:solidFill>
              </a:rPr>
              <a:t>Identifying: </a:t>
            </a:r>
            <a:endParaRPr lang="fr-FR" dirty="0">
              <a:solidFill>
                <a:schemeClr val="tx1"/>
              </a:solidFill>
            </a:endParaRPr>
          </a:p>
          <a:p>
            <a:r>
              <a:rPr lang="en-US" dirty="0">
                <a:solidFill>
                  <a:schemeClr val="tx1"/>
                </a:solidFill>
              </a:rPr>
              <a:t>     1- Patterns between human activity’s and        </a:t>
            </a:r>
          </a:p>
          <a:p>
            <a:r>
              <a:rPr lang="en-US" dirty="0">
                <a:solidFill>
                  <a:schemeClr val="tx1"/>
                </a:solidFill>
              </a:rPr>
              <a:t>COVID-19</a:t>
            </a:r>
            <a:endParaRPr lang="fr-FR" dirty="0">
              <a:solidFill>
                <a:schemeClr val="tx1"/>
              </a:solidFill>
            </a:endParaRPr>
          </a:p>
          <a:p>
            <a:r>
              <a:rPr lang="en-US" dirty="0">
                <a:solidFill>
                  <a:schemeClr val="tx1"/>
                </a:solidFill>
              </a:rPr>
              <a:t>      2- Efficient factors to predict hotspots.</a:t>
            </a:r>
            <a:endParaRPr lang="fr-FR" dirty="0">
              <a:solidFill>
                <a:schemeClr val="tx1"/>
              </a:solidFill>
            </a:endParaRPr>
          </a:p>
          <a:p>
            <a:pPr algn="ctr"/>
            <a:endParaRPr lang="fr-FR" dirty="0"/>
          </a:p>
        </p:txBody>
      </p:sp>
      <p:sp>
        <p:nvSpPr>
          <p:cNvPr id="6" name="TextBox 1">
            <a:extLst>
              <a:ext uri="{FF2B5EF4-FFF2-40B4-BE49-F238E27FC236}">
                <a16:creationId xmlns="" xmlns:a16="http://schemas.microsoft.com/office/drawing/2014/main" id="{DB0A9C50-B290-4C30-A65A-9D7AB111D154}"/>
              </a:ext>
            </a:extLst>
          </p:cNvPr>
          <p:cNvSpPr txBox="1"/>
          <p:nvPr/>
        </p:nvSpPr>
        <p:spPr>
          <a:xfrm>
            <a:off x="304642" y="653447"/>
            <a:ext cx="478128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effectLst/>
                <a:uLnTx/>
                <a:uFillTx/>
                <a:latin typeface="Algerian" panose="04020705040A02060702" pitchFamily="82" charset="0"/>
                <a:ea typeface="Noto Sans" panose="020B0502040504020204" pitchFamily="34"/>
                <a:cs typeface="Noto Sans" panose="020B0502040504020204" pitchFamily="34"/>
              </a:rPr>
              <a:t>Our Mission</a:t>
            </a:r>
          </a:p>
        </p:txBody>
      </p:sp>
    </p:spTree>
    <p:extLst>
      <p:ext uri="{BB962C8B-B14F-4D97-AF65-F5344CB8AC3E}">
        <p14:creationId xmlns:p14="http://schemas.microsoft.com/office/powerpoint/2010/main" val="173994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C:\Users\Zineb ESSAKHI\Pictures\Screenshots\Screenshot (108).png"/>
          <p:cNvPicPr/>
          <p:nvPr/>
        </p:nvPicPr>
        <p:blipFill>
          <a:blip r:embed="rId2">
            <a:extLst>
              <a:ext uri="{28A0092B-C50C-407E-A947-70E740481C1C}">
                <a14:useLocalDpi xmlns:a14="http://schemas.microsoft.com/office/drawing/2010/main" val="0"/>
              </a:ext>
            </a:extLst>
          </a:blip>
          <a:srcRect/>
          <a:stretch>
            <a:fillRect/>
          </a:stretch>
        </p:blipFill>
        <p:spPr bwMode="auto">
          <a:xfrm>
            <a:off x="2756079" y="528034"/>
            <a:ext cx="6033215" cy="5486400"/>
          </a:xfrm>
          <a:prstGeom prst="rect">
            <a:avLst/>
          </a:prstGeom>
          <a:noFill/>
          <a:ln>
            <a:noFill/>
          </a:ln>
        </p:spPr>
      </p:pic>
      <p:sp>
        <p:nvSpPr>
          <p:cNvPr id="6" name="Flèche droite 5"/>
          <p:cNvSpPr/>
          <p:nvPr/>
        </p:nvSpPr>
        <p:spPr>
          <a:xfrm>
            <a:off x="0" y="1300766"/>
            <a:ext cx="4146998" cy="4984124"/>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endParaRPr lang="en-US" sz="2000" dirty="0" smtClean="0">
              <a:solidFill>
                <a:schemeClr val="tx1"/>
              </a:solidFill>
              <a:latin typeface="Algerian" panose="04020705040A02060702" pitchFamily="82" charset="0"/>
            </a:endParaRPr>
          </a:p>
          <a:p>
            <a:r>
              <a:rPr lang="en-US" sz="2000" dirty="0" smtClean="0">
                <a:solidFill>
                  <a:schemeClr val="tx1"/>
                </a:solidFill>
                <a:latin typeface="Algerian" panose="04020705040A02060702" pitchFamily="82" charset="0"/>
              </a:rPr>
              <a:t>Second </a:t>
            </a:r>
            <a:r>
              <a:rPr lang="en-US" sz="2000" dirty="0">
                <a:solidFill>
                  <a:schemeClr val="tx1"/>
                </a:solidFill>
                <a:latin typeface="Algerian" panose="04020705040A02060702" pitchFamily="82" charset="0"/>
              </a:rPr>
              <a:t>step:</a:t>
            </a:r>
            <a:endParaRPr lang="fr-FR" sz="2000" dirty="0">
              <a:solidFill>
                <a:schemeClr val="tx1"/>
              </a:solidFill>
              <a:latin typeface="Algerian" panose="04020705040A02060702" pitchFamily="82" charset="0"/>
            </a:endParaRPr>
          </a:p>
          <a:p>
            <a:pPr lvl="0"/>
            <a:r>
              <a:rPr lang="en-US" dirty="0">
                <a:solidFill>
                  <a:schemeClr val="tx1"/>
                </a:solidFill>
              </a:rPr>
              <a:t>Create an interactive App(Name of the App: COVID-19 Heroes)  to evaluate and develop our Data-base through the experience of our users.</a:t>
            </a:r>
            <a:endParaRPr lang="fr-FR" dirty="0">
              <a:solidFill>
                <a:schemeClr val="tx1"/>
              </a:solidFill>
            </a:endParaRPr>
          </a:p>
          <a:p>
            <a:pPr lvl="0"/>
            <a:r>
              <a:rPr lang="en-US" dirty="0">
                <a:solidFill>
                  <a:schemeClr val="tx1"/>
                </a:solidFill>
              </a:rPr>
              <a:t>“COVID-19 Heroes” is a Win-Win App :</a:t>
            </a:r>
            <a:endParaRPr lang="fr-FR" dirty="0">
              <a:solidFill>
                <a:schemeClr val="tx1"/>
              </a:solidFill>
            </a:endParaRPr>
          </a:p>
          <a:p>
            <a:pPr algn="ctr"/>
            <a:endParaRPr lang="fr-FR" dirty="0">
              <a:solidFill>
                <a:schemeClr val="tx1"/>
              </a:solidFill>
            </a:endParaRPr>
          </a:p>
        </p:txBody>
      </p:sp>
      <p:sp>
        <p:nvSpPr>
          <p:cNvPr id="7" name="Flèche gauche 6"/>
          <p:cNvSpPr/>
          <p:nvPr/>
        </p:nvSpPr>
        <p:spPr>
          <a:xfrm>
            <a:off x="7559898" y="1094705"/>
            <a:ext cx="3985475" cy="5061396"/>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15000"/>
              </a:lnSpc>
              <a:spcAft>
                <a:spcPts val="1000"/>
              </a:spcAft>
            </a:pPr>
            <a:endParaRPr lang="en-US" dirty="0" smtClean="0">
              <a:solidFill>
                <a:schemeClr val="tx1"/>
              </a:solidFill>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dirty="0" smtClean="0">
                <a:solidFill>
                  <a:schemeClr val="tx1"/>
                </a:solidFill>
                <a:latin typeface="Calibri" panose="020F0502020204030204" pitchFamily="34" charset="0"/>
                <a:ea typeface="Calibri" panose="020F0502020204030204" pitchFamily="34" charset="0"/>
                <a:cs typeface="Arial" panose="020B0604020202020204" pitchFamily="34" charset="0"/>
              </a:rPr>
              <a:t>The </a:t>
            </a:r>
            <a:r>
              <a:rPr lang="en-US" dirty="0">
                <a:solidFill>
                  <a:schemeClr val="tx1"/>
                </a:solidFill>
                <a:latin typeface="Calibri" panose="020F0502020204030204" pitchFamily="34" charset="0"/>
                <a:ea typeface="Calibri" panose="020F0502020204030204" pitchFamily="34" charset="0"/>
                <a:cs typeface="Arial" panose="020B0604020202020204" pitchFamily="34" charset="0"/>
              </a:rPr>
              <a:t>App will send COVID-19 Alerts to each user in case of predicting a </a:t>
            </a:r>
            <a:r>
              <a:rPr lang="en-US" dirty="0" smtClean="0">
                <a:solidFill>
                  <a:schemeClr val="tx1"/>
                </a:solidFill>
                <a:latin typeface="Calibri" panose="020F0502020204030204" pitchFamily="34" charset="0"/>
                <a:ea typeface="Calibri" panose="020F0502020204030204" pitchFamily="34" charset="0"/>
                <a:cs typeface="Arial" panose="020B0604020202020204" pitchFamily="34" charset="0"/>
              </a:rPr>
              <a:t>future </a:t>
            </a:r>
            <a:r>
              <a:rPr lang="en-US" dirty="0">
                <a:solidFill>
                  <a:schemeClr val="tx1"/>
                </a:solidFill>
                <a:latin typeface="Calibri" panose="020F0502020204030204" pitchFamily="34" charset="0"/>
                <a:ea typeface="Calibri" panose="020F0502020204030204" pitchFamily="34" charset="0"/>
                <a:cs typeface="Arial" panose="020B0604020202020204" pitchFamily="34" charset="0"/>
              </a:rPr>
              <a:t>possible Hotspots in his area using algorithm 2 of prediction  (See Algorithm 2 )</a:t>
            </a:r>
            <a:endParaRPr lang="fr-FR"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algn="ctr"/>
            <a:endParaRPr lang="fr-FR" dirty="0"/>
          </a:p>
        </p:txBody>
      </p:sp>
      <p:pic>
        <p:nvPicPr>
          <p:cNvPr id="8" name="Picture 2" descr="Monarch Butterfly Stock Photo - Download Image Now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1132" y="206062"/>
            <a:ext cx="1007973" cy="86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91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C:\Users\Zineb ESSAKHI\Pictures\Screenshots\Screenshot (11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403" y="1171979"/>
            <a:ext cx="7049244" cy="4073610"/>
          </a:xfrm>
          <a:prstGeom prst="rect">
            <a:avLst/>
          </a:prstGeom>
          <a:noFill/>
          <a:ln>
            <a:noFill/>
          </a:ln>
        </p:spPr>
      </p:pic>
      <p:sp>
        <p:nvSpPr>
          <p:cNvPr id="3" name="Rectangle 2"/>
          <p:cNvSpPr/>
          <p:nvPr/>
        </p:nvSpPr>
        <p:spPr>
          <a:xfrm>
            <a:off x="626772" y="5390634"/>
            <a:ext cx="6096000" cy="1047979"/>
          </a:xfrm>
          <a:prstGeom prst="rect">
            <a:avLst/>
          </a:prstGeom>
        </p:spPr>
        <p:txBody>
          <a:bodyPr>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Link: </a:t>
            </a:r>
            <a:r>
              <a:rPr lang="en-US" u="sng" dirty="0">
                <a:solidFill>
                  <a:srgbClr val="0000FF"/>
                </a:solidFill>
                <a:latin typeface="Calibri" panose="020F0502020204030204" pitchFamily="34" charset="0"/>
                <a:ea typeface="Calibri" panose="020F0502020204030204" pitchFamily="34" charset="0"/>
                <a:cs typeface="Arial" panose="020B0604020202020204" pitchFamily="34" charset="0"/>
                <a:hlinkClick r:id="rId3"/>
              </a:rPr>
              <a:t>https://www.arcgis.com/apps/opsdashboard/index.html#/bda7594740fd40299423467b48e9ecf6</a:t>
            </a:r>
            <a:endParaRPr lang="fr-FR"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à coins arrondis 3"/>
          <p:cNvSpPr/>
          <p:nvPr/>
        </p:nvSpPr>
        <p:spPr>
          <a:xfrm>
            <a:off x="8606508" y="1196913"/>
            <a:ext cx="3232597" cy="43530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ü"/>
            </a:pPr>
            <a:r>
              <a:rPr lang="en-US" dirty="0"/>
              <a:t>Our App use localization Data of users and COVID-19 Dashboard by the Center  for </a:t>
            </a:r>
            <a:r>
              <a:rPr lang="en-US" dirty="0" smtClean="0"/>
              <a:t>Systems Science </a:t>
            </a:r>
            <a:r>
              <a:rPr lang="en-US" dirty="0"/>
              <a:t>and Engineering (CSSE) at Johns Hopkins University (JHU) to detect users in </a:t>
            </a:r>
            <a:r>
              <a:rPr lang="en-US" dirty="0" smtClean="0"/>
              <a:t>Hotspots </a:t>
            </a:r>
            <a:r>
              <a:rPr lang="en-US" dirty="0"/>
              <a:t>Regions. </a:t>
            </a:r>
            <a:endParaRPr lang="fr-FR" dirty="0"/>
          </a:p>
          <a:p>
            <a:pPr algn="ctr"/>
            <a:endParaRPr lang="fr-FR" dirty="0"/>
          </a:p>
        </p:txBody>
      </p:sp>
      <p:pic>
        <p:nvPicPr>
          <p:cNvPr id="2050" name="Picture 2" descr="Monarch Butterfly Stock Photo - Download Image Now - i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1132" y="206062"/>
            <a:ext cx="1007973" cy="86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4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C:\Users\Zineb ESSAKHI\Pictures\Screenshots\Screenshot (113).png"/>
          <p:cNvPicPr/>
          <p:nvPr/>
        </p:nvPicPr>
        <p:blipFill>
          <a:blip r:embed="rId2">
            <a:extLst>
              <a:ext uri="{28A0092B-C50C-407E-A947-70E740481C1C}">
                <a14:useLocalDpi xmlns:a14="http://schemas.microsoft.com/office/drawing/2010/main" val="0"/>
              </a:ext>
            </a:extLst>
          </a:blip>
          <a:srcRect/>
          <a:stretch>
            <a:fillRect/>
          </a:stretch>
        </p:blipFill>
        <p:spPr bwMode="auto">
          <a:xfrm>
            <a:off x="0" y="1474166"/>
            <a:ext cx="4512832" cy="4835163"/>
          </a:xfrm>
          <a:prstGeom prst="rect">
            <a:avLst/>
          </a:prstGeom>
          <a:noFill/>
          <a:ln>
            <a:noFill/>
          </a:ln>
        </p:spPr>
      </p:pic>
      <p:pic>
        <p:nvPicPr>
          <p:cNvPr id="3" name="Image 2" descr="C:\Users\Zineb ESSAKHI\Pictures\Screenshots\Screenshot (111).png"/>
          <p:cNvPicPr/>
          <p:nvPr/>
        </p:nvPicPr>
        <p:blipFill>
          <a:blip r:embed="rId3">
            <a:extLst>
              <a:ext uri="{28A0092B-C50C-407E-A947-70E740481C1C}">
                <a14:useLocalDpi xmlns:a14="http://schemas.microsoft.com/office/drawing/2010/main" val="0"/>
              </a:ext>
            </a:extLst>
          </a:blip>
          <a:srcRect/>
          <a:stretch>
            <a:fillRect/>
          </a:stretch>
        </p:blipFill>
        <p:spPr bwMode="auto">
          <a:xfrm>
            <a:off x="3790122" y="1356192"/>
            <a:ext cx="4373774" cy="5071110"/>
          </a:xfrm>
          <a:prstGeom prst="rect">
            <a:avLst/>
          </a:prstGeom>
          <a:noFill/>
          <a:ln>
            <a:noFill/>
          </a:ln>
        </p:spPr>
      </p:pic>
      <p:sp>
        <p:nvSpPr>
          <p:cNvPr id="6" name="Bulle ronde 5"/>
          <p:cNvSpPr/>
          <p:nvPr/>
        </p:nvSpPr>
        <p:spPr>
          <a:xfrm>
            <a:off x="7335211" y="1174964"/>
            <a:ext cx="4737519" cy="4686592"/>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sz="1600" dirty="0" smtClean="0">
              <a:solidFill>
                <a:schemeClr val="tx1"/>
              </a:solidFill>
              <a:latin typeface="Calibri" panose="020F0502020204030204" pitchFamily="34" charset="0"/>
              <a:ea typeface="Calibri" panose="020F0502020204030204" pitchFamily="34" charset="0"/>
              <a:cs typeface="Arial" panose="020B0604020202020204" pitchFamily="34" charset="0"/>
            </a:endParaRPr>
          </a:p>
          <a:p>
            <a:r>
              <a:rPr lang="en-US" sz="1600" dirty="0" smtClean="0">
                <a:solidFill>
                  <a:schemeClr val="tx1"/>
                </a:solidFill>
                <a:latin typeface="Calibri" panose="020F0502020204030204" pitchFamily="34" charset="0"/>
                <a:ea typeface="Calibri" panose="020F0502020204030204" pitchFamily="34" charset="0"/>
                <a:cs typeface="Arial" panose="020B0604020202020204" pitchFamily="34" charset="0"/>
              </a:rPr>
              <a:t>  Then </a:t>
            </a:r>
            <a:r>
              <a:rPr lang="en-US" sz="1600" dirty="0">
                <a:solidFill>
                  <a:schemeClr val="tx1"/>
                </a:solidFill>
                <a:latin typeface="Calibri" panose="020F0502020204030204" pitchFamily="34" charset="0"/>
                <a:ea typeface="Calibri" panose="020F0502020204030204" pitchFamily="34" charset="0"/>
                <a:cs typeface="Arial" panose="020B0604020202020204" pitchFamily="34" charset="0"/>
              </a:rPr>
              <a:t>the App send survey to them.</a:t>
            </a:r>
            <a:endParaRPr lang="fr-FR" sz="16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r>
              <a:rPr lang="en-US" sz="1600" dirty="0">
                <a:solidFill>
                  <a:schemeClr val="tx1"/>
                </a:solidFill>
                <a:latin typeface="Calibri" panose="020F0502020204030204" pitchFamily="34" charset="0"/>
                <a:ea typeface="Calibri" panose="020F0502020204030204" pitchFamily="34" charset="0"/>
                <a:cs typeface="Arial" panose="020B0604020202020204" pitchFamily="34" charset="0"/>
              </a:rPr>
              <a:t>The user should answer surveys sending by the App if he wants to keep receiving alerts in case of risk.  Surveys help us to understand more deeply the impact of human activities and behavior on COVID-19 spread, which will help to develop our Data-base and then having more efficient algorithm (the advantage of our application is that the database used in algorithm 2 will be updated until the end of COVID-19) So that we will have most efficient and realistic factors </a:t>
            </a:r>
            <a:endParaRPr lang="fr-FR" sz="16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endParaRPr lang="fr-FR" sz="1600" dirty="0">
              <a:solidFill>
                <a:schemeClr val="tx1"/>
              </a:solidFill>
            </a:endParaRPr>
          </a:p>
        </p:txBody>
      </p:sp>
      <p:pic>
        <p:nvPicPr>
          <p:cNvPr id="7" name="Picture 2" descr="Monarch Butterfly Stock Photo - Download Image Now - i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1132" y="206062"/>
            <a:ext cx="1007973" cy="86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72872"/>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13974</TotalTime>
  <Words>295</Words>
  <Application>Microsoft Office PowerPoint</Application>
  <PresentationFormat>Grand écran</PresentationFormat>
  <Paragraphs>35</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Algerian</vt:lpstr>
      <vt:lpstr>Arial</vt:lpstr>
      <vt:lpstr>Calibri</vt:lpstr>
      <vt:lpstr>Calibri Light</vt:lpstr>
      <vt:lpstr>Noto Sans</vt:lpstr>
      <vt:lpstr>Noto Sans Disp ExtBd</vt:lpstr>
      <vt:lpstr>Wingdings</vt:lpstr>
      <vt:lpstr>Office Theme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HP</cp:lastModifiedBy>
  <cp:revision>1021</cp:revision>
  <dcterms:created xsi:type="dcterms:W3CDTF">2017-12-05T16:25:52Z</dcterms:created>
  <dcterms:modified xsi:type="dcterms:W3CDTF">2020-06-22T16:23:36Z</dcterms:modified>
</cp:coreProperties>
</file>