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3" r:id="rId17"/>
    <p:sldId id="271"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9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G%C3%A9nie_logiciel" TargetMode="External"/><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hyperlink" Target="https://fr.wikipedia.org/wiki/Interface_(informatique)" TargetMode="External"/><Relationship Id="rId4" Type="http://schemas.openxmlformats.org/officeDocument/2006/relationships/hyperlink" Target="https://fr.wikipedia.org/wiki/Classe_(informatique)"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ournaldunet.fr/web-tech/dictionnaire-du-webmastering/1203255-html-hypertext-markup-langage-definition-tradu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ournaldunet.fr/web-tech/dictionnaire-du-webmastering/1203255-html-hypertext-markup-langage-definition-traduction/" TargetMode="External"/><Relationship Id="rId2" Type="http://schemas.openxmlformats.org/officeDocument/2006/relationships/hyperlink" Target="https://www.journaldunet.fr/web-tech/dictionnaire-du-webmastering/1203355-framewor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MA" dirty="0"/>
              <a:t>Présentation 2021\2022    </a:t>
            </a:r>
          </a:p>
        </p:txBody>
      </p:sp>
      <p:sp>
        <p:nvSpPr>
          <p:cNvPr id="3" name="Subtitle 2"/>
          <p:cNvSpPr>
            <a:spLocks noGrp="1"/>
          </p:cNvSpPr>
          <p:nvPr>
            <p:ph type="subTitle" idx="1"/>
          </p:nvPr>
        </p:nvSpPr>
        <p:spPr/>
        <p:txBody>
          <a:bodyPr/>
          <a:lstStyle/>
          <a:p>
            <a:r>
              <a:rPr lang="fr-MA" dirty="0"/>
              <a:t>Solution de gestion de la copropriété en ligne en mode SAAS(Software As A Service)</a:t>
            </a:r>
          </a:p>
          <a:p>
            <a:r>
              <a:rPr lang="fr-MA" dirty="0"/>
              <a:t>Réaliser </a:t>
            </a:r>
            <a:r>
              <a:rPr lang="fr-MA"/>
              <a:t>par : </a:t>
            </a:r>
            <a:r>
              <a:rPr lang="fr-MA" dirty="0"/>
              <a:t>Asmaa KBOUCHI </a:t>
            </a:r>
          </a:p>
        </p:txBody>
      </p:sp>
    </p:spTree>
    <p:extLst>
      <p:ext uri="{BB962C8B-B14F-4D97-AF65-F5344CB8AC3E}">
        <p14:creationId xmlns:p14="http://schemas.microsoft.com/office/powerpoint/2010/main" val="258442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UML : Use case </a:t>
            </a:r>
            <a:r>
              <a:rPr lang="fr-MA" u="sng" dirty="0" err="1"/>
              <a:t>diagram</a:t>
            </a:r>
            <a:r>
              <a:rPr lang="fr-MA" u="sng"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8117" y="257928"/>
            <a:ext cx="7173883" cy="4729018"/>
          </a:xfrm>
        </p:spPr>
      </p:pic>
      <p:sp>
        <p:nvSpPr>
          <p:cNvPr id="5" name="Rectangle 4"/>
          <p:cNvSpPr/>
          <p:nvPr/>
        </p:nvSpPr>
        <p:spPr>
          <a:xfrm>
            <a:off x="0" y="2201022"/>
            <a:ext cx="4879571" cy="2730619"/>
          </a:xfrm>
          <a:prstGeom prst="rect">
            <a:avLst/>
          </a:prstGeom>
        </p:spPr>
        <p:txBody>
          <a:bodyPr wrap="square">
            <a:spAutoFit/>
          </a:bodyPr>
          <a:lstStyle/>
          <a:p>
            <a:pPr>
              <a:lnSpc>
                <a:spcPct val="107000"/>
              </a:lnSpc>
              <a:spcAft>
                <a:spcPts val="800"/>
              </a:spcAft>
            </a:pPr>
            <a:r>
              <a:rPr lang="fr-MA" sz="320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Diagramme de cas d’utilisation :</a:t>
            </a:r>
            <a:endParaRPr lang="en-US" sz="14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dirty="0">
                <a:solidFill>
                  <a:srgbClr val="161616"/>
                </a:solidFill>
                <a:latin typeface="Arial" panose="020B0604020202020204" pitchFamily="34" charset="0"/>
                <a:ea typeface="Calibri" panose="020F0502020204030204" pitchFamily="34" charset="0"/>
                <a:cs typeface="Times New Roman" panose="02020603050405020304" pitchFamily="18" charset="0"/>
              </a:rPr>
              <a:t>Un cas d'utilisation décrit une fonction qu'un système exécute pour atteindre l'objectif de l'utilisateur. Un cas d'utilisation doit renvoyer un résultat observable qui est utile pour l'utilisateur du système</a:t>
            </a:r>
            <a:r>
              <a:rPr lang="fr-MA" sz="1400" dirty="0">
                <a:solidFill>
                  <a:srgbClr val="161616"/>
                </a:solidFill>
                <a:latin typeface="Arial" panose="020B060402020202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510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UML : Class </a:t>
            </a:r>
            <a:r>
              <a:rPr lang="fr-MA" u="sng" dirty="0" err="1"/>
              <a:t>diagram</a:t>
            </a:r>
            <a:r>
              <a:rPr lang="fr-MA" u="sng" dirty="0"/>
              <a:t> </a:t>
            </a:r>
            <a:endParaRPr lang="fr-M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36" y="2012603"/>
            <a:ext cx="7024971" cy="4770581"/>
          </a:xfrm>
        </p:spPr>
      </p:pic>
      <p:sp>
        <p:nvSpPr>
          <p:cNvPr id="5" name="Rectangle 4"/>
          <p:cNvSpPr/>
          <p:nvPr/>
        </p:nvSpPr>
        <p:spPr>
          <a:xfrm>
            <a:off x="7089658" y="2207887"/>
            <a:ext cx="4865275" cy="1907317"/>
          </a:xfrm>
          <a:prstGeom prst="rect">
            <a:avLst/>
          </a:prstGeom>
        </p:spPr>
        <p:txBody>
          <a:bodyPr wrap="square">
            <a:spAutoFit/>
          </a:bodyPr>
          <a:lstStyle/>
          <a:p>
            <a:pPr>
              <a:lnSpc>
                <a:spcPct val="107000"/>
              </a:lnSpc>
              <a:spcAft>
                <a:spcPts val="800"/>
              </a:spcAft>
            </a:pPr>
            <a:r>
              <a:rPr lang="fr-MA" sz="3200" b="1" u="sng" dirty="0">
                <a:solidFill>
                  <a:srgbClr val="00B0F0"/>
                </a:solidFill>
                <a:latin typeface="Calibri" panose="020F0502020204030204" pitchFamily="34" charset="0"/>
                <a:ea typeface="Calibri" panose="020F0502020204030204" pitchFamily="34" charset="0"/>
                <a:cs typeface="Times New Roman" panose="02020603050405020304" pitchFamily="18" charset="0"/>
              </a:rPr>
              <a:t>Diagramme de classes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dirty="0">
                <a:solidFill>
                  <a:srgbClr val="202122"/>
                </a:solidFill>
                <a:latin typeface="Arial" panose="020B0604020202020204" pitchFamily="34" charset="0"/>
                <a:ea typeface="Calibri" panose="020F0502020204030204" pitchFamily="34" charset="0"/>
                <a:cs typeface="Times New Roman" panose="02020603050405020304" pitchFamily="18" charset="0"/>
              </a:rPr>
              <a:t>Le </a:t>
            </a:r>
            <a:r>
              <a:rPr lang="fr-MA" b="1" dirty="0">
                <a:solidFill>
                  <a:srgbClr val="202122"/>
                </a:solidFill>
                <a:latin typeface="Arial" panose="020B0604020202020204" pitchFamily="34" charset="0"/>
                <a:ea typeface="Calibri" panose="020F0502020204030204" pitchFamily="34" charset="0"/>
                <a:cs typeface="Times New Roman" panose="02020603050405020304" pitchFamily="18" charset="0"/>
              </a:rPr>
              <a:t>diagramme de classes</a:t>
            </a:r>
            <a:r>
              <a:rPr lang="fr-MA" dirty="0">
                <a:solidFill>
                  <a:srgbClr val="202122"/>
                </a:solidFill>
                <a:latin typeface="Arial" panose="020B0604020202020204" pitchFamily="34" charset="0"/>
                <a:ea typeface="Calibri" panose="020F0502020204030204" pitchFamily="34" charset="0"/>
                <a:cs typeface="Times New Roman" panose="02020603050405020304" pitchFamily="18" charset="0"/>
              </a:rPr>
              <a:t> est un schéma utilisé en </a:t>
            </a:r>
            <a:r>
              <a:rPr lang="fr-MA" u="sng" dirty="0">
                <a:solidFill>
                  <a:srgbClr val="0645AD"/>
                </a:solidFill>
                <a:latin typeface="Arial" panose="020B0604020202020204" pitchFamily="34" charset="0"/>
                <a:ea typeface="Calibri" panose="020F0502020204030204" pitchFamily="34" charset="0"/>
                <a:cs typeface="Times New Roman" panose="02020603050405020304" pitchFamily="18" charset="0"/>
                <a:hlinkClick r:id="rId3" tooltip="Génie logiciel"/>
              </a:rPr>
              <a:t>génie logiciel</a:t>
            </a:r>
            <a:r>
              <a:rPr lang="fr-MA" dirty="0">
                <a:solidFill>
                  <a:srgbClr val="202122"/>
                </a:solidFill>
                <a:latin typeface="Arial" panose="020B0604020202020204" pitchFamily="34" charset="0"/>
                <a:ea typeface="Calibri" panose="020F0502020204030204" pitchFamily="34" charset="0"/>
                <a:cs typeface="Times New Roman" panose="02020603050405020304" pitchFamily="18" charset="0"/>
              </a:rPr>
              <a:t> pour présenter les </a:t>
            </a:r>
            <a:r>
              <a:rPr lang="fr-MA" u="sng" dirty="0">
                <a:solidFill>
                  <a:srgbClr val="0645AD"/>
                </a:solidFill>
                <a:latin typeface="Arial" panose="020B0604020202020204" pitchFamily="34" charset="0"/>
                <a:ea typeface="Calibri" panose="020F0502020204030204" pitchFamily="34" charset="0"/>
                <a:cs typeface="Times New Roman" panose="02020603050405020304" pitchFamily="18" charset="0"/>
                <a:hlinkClick r:id="rId4" tooltip="Classe (informatique)"/>
              </a:rPr>
              <a:t>classes</a:t>
            </a:r>
            <a:r>
              <a:rPr lang="fr-MA" dirty="0">
                <a:solidFill>
                  <a:srgbClr val="202122"/>
                </a:solidFill>
                <a:latin typeface="Arial" panose="020B0604020202020204" pitchFamily="34" charset="0"/>
                <a:ea typeface="Calibri" panose="020F0502020204030204" pitchFamily="34" charset="0"/>
                <a:cs typeface="Times New Roman" panose="02020603050405020304" pitchFamily="18" charset="0"/>
              </a:rPr>
              <a:t> et les </a:t>
            </a:r>
            <a:r>
              <a:rPr lang="fr-MA" u="sng" dirty="0">
                <a:solidFill>
                  <a:srgbClr val="0645AD"/>
                </a:solidFill>
                <a:latin typeface="Arial" panose="020B0604020202020204" pitchFamily="34" charset="0"/>
                <a:ea typeface="Calibri" panose="020F0502020204030204" pitchFamily="34" charset="0"/>
                <a:cs typeface="Times New Roman" panose="02020603050405020304" pitchFamily="18" charset="0"/>
                <a:hlinkClick r:id="rId5" tooltip="Interface (informatique)"/>
              </a:rPr>
              <a:t>interfaces</a:t>
            </a:r>
            <a:r>
              <a:rPr lang="fr-MA" dirty="0">
                <a:solidFill>
                  <a:srgbClr val="202122"/>
                </a:solidFill>
                <a:latin typeface="Arial" panose="020B0604020202020204" pitchFamily="34" charset="0"/>
                <a:ea typeface="Calibri" panose="020F0502020204030204" pitchFamily="34" charset="0"/>
                <a:cs typeface="Times New Roman" panose="02020603050405020304" pitchFamily="18" charset="0"/>
              </a:rPr>
              <a:t> des systèmes ainsi que leurs relations.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87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Merise : MCD (</a:t>
            </a:r>
            <a:r>
              <a:rPr lang="fr-MA" sz="3200" u="sng" dirty="0">
                <a:latin typeface="Arial" panose="020B0604020202020204" pitchFamily="34" charset="0"/>
                <a:ea typeface="Calibri" panose="020F0502020204030204" pitchFamily="34" charset="0"/>
                <a:cs typeface="Times New Roman" panose="02020603050405020304" pitchFamily="18" charset="0"/>
              </a:rPr>
              <a:t>modèle conceptuel des données )</a:t>
            </a:r>
            <a:endParaRPr lang="fr-MA" sz="32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1834166"/>
            <a:ext cx="4498628" cy="4715933"/>
          </a:xfrm>
        </p:spPr>
      </p:pic>
      <p:sp>
        <p:nvSpPr>
          <p:cNvPr id="5" name="Rectangle 4"/>
          <p:cNvSpPr/>
          <p:nvPr/>
        </p:nvSpPr>
        <p:spPr>
          <a:xfrm>
            <a:off x="4809066" y="2119712"/>
            <a:ext cx="6096000" cy="2500043"/>
          </a:xfrm>
          <a:prstGeom prst="rect">
            <a:avLst/>
          </a:prstGeom>
        </p:spPr>
        <p:txBody>
          <a:bodyPr>
            <a:spAutoFit/>
          </a:bodyPr>
          <a:lstStyle/>
          <a:p>
            <a:pPr>
              <a:lnSpc>
                <a:spcPct val="107000"/>
              </a:lnSpc>
              <a:spcAft>
                <a:spcPts val="800"/>
              </a:spcAft>
            </a:pPr>
            <a:r>
              <a:rPr lang="fr-MA" sz="3200" b="1" u="sng" dirty="0" err="1">
                <a:solidFill>
                  <a:srgbClr val="00B0F0"/>
                </a:solidFill>
                <a:latin typeface="Calibri" panose="020F0502020204030204" pitchFamily="34" charset="0"/>
                <a:ea typeface="Calibri" panose="020F0502020204030204" pitchFamily="34" charset="0"/>
                <a:cs typeface="Times New Roman" panose="02020603050405020304" pitchFamily="18" charset="0"/>
              </a:rPr>
              <a:t>Mcd</a:t>
            </a:r>
            <a:r>
              <a:rPr lang="fr-MA" sz="3200" b="1" u="sng"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t>Le modèle conceptuel des données (</a:t>
            </a:r>
            <a:r>
              <a:rPr lang="fr-MA" b="1" dirty="0">
                <a:solidFill>
                  <a:schemeClr val="bg1"/>
                </a:solidFill>
                <a:latin typeface="Arial" panose="020B0604020202020204" pitchFamily="34" charset="0"/>
                <a:ea typeface="Calibri" panose="020F0502020204030204" pitchFamily="34" charset="0"/>
                <a:cs typeface="Times New Roman" panose="02020603050405020304" pitchFamily="18" charset="0"/>
              </a:rPr>
              <a:t>MCD</a:t>
            </a:r>
            <a: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t>) a pour but d'écrire de façon formelle les données</a:t>
            </a:r>
            <a:b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br>
            <a: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t>qui seront utilisées par le système d'information. Il s'agit donc d'une représentation des données, facilement</a:t>
            </a:r>
            <a:b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br>
            <a:r>
              <a:rPr lang="fr-MA" dirty="0">
                <a:solidFill>
                  <a:schemeClr val="bg1"/>
                </a:solidFill>
                <a:latin typeface="Arial" panose="020B0604020202020204" pitchFamily="34" charset="0"/>
                <a:ea typeface="Calibri" panose="020F0502020204030204" pitchFamily="34" charset="0"/>
                <a:cs typeface="Times New Roman" panose="02020603050405020304" pitchFamily="18" charset="0"/>
              </a:rPr>
              <a:t>compréhensible, permettant de décrire le système d'information à l'aide d'entités.</a:t>
            </a:r>
            <a:endPar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246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b="1" i="1" u="sng" cap="small" dirty="0"/>
              <a:t>Les outils de développement </a:t>
            </a:r>
            <a:br>
              <a:rPr lang="en-US" dirty="0"/>
            </a:br>
            <a:endParaRPr lang="fr-MA" dirty="0"/>
          </a:p>
        </p:txBody>
      </p:sp>
      <p:sp>
        <p:nvSpPr>
          <p:cNvPr id="3" name="Content Placeholder 2"/>
          <p:cNvSpPr>
            <a:spLocks noGrp="1"/>
          </p:cNvSpPr>
          <p:nvPr>
            <p:ph idx="1"/>
          </p:nvPr>
        </p:nvSpPr>
        <p:spPr>
          <a:xfrm>
            <a:off x="680321" y="2336872"/>
            <a:ext cx="9613861" cy="4155367"/>
          </a:xfrm>
        </p:spPr>
        <p:txBody>
          <a:bodyPr>
            <a:normAutofit fontScale="62500" lnSpcReduction="20000"/>
          </a:bodyPr>
          <a:lstStyle/>
          <a:p>
            <a:r>
              <a:rPr lang="fr-MA" u="sng" dirty="0"/>
              <a:t>Comme outils de développement approuvées sont :</a:t>
            </a:r>
            <a:endParaRPr lang="en-US" dirty="0"/>
          </a:p>
          <a:p>
            <a:r>
              <a:rPr lang="fr-MA" b="1" u="sng" dirty="0">
                <a:solidFill>
                  <a:schemeClr val="accent4">
                    <a:lumMod val="50000"/>
                  </a:schemeClr>
                </a:solidFill>
              </a:rPr>
              <a:t>Base de données:</a:t>
            </a:r>
            <a:endParaRPr lang="en-US" dirty="0">
              <a:solidFill>
                <a:schemeClr val="accent4">
                  <a:lumMod val="50000"/>
                </a:schemeClr>
              </a:solidFill>
            </a:endParaRPr>
          </a:p>
          <a:p>
            <a:pPr>
              <a:buFont typeface="Wingdings" panose="05000000000000000000" pitchFamily="2" charset="2"/>
              <a:buChar char="q"/>
            </a:pPr>
            <a:r>
              <a:rPr lang="fr-MA" b="1" u="sng" dirty="0" err="1">
                <a:solidFill>
                  <a:schemeClr val="bg1"/>
                </a:solidFill>
              </a:rPr>
              <a:t>My</a:t>
            </a:r>
            <a:r>
              <a:rPr lang="fr-MA" b="1" u="sng" dirty="0">
                <a:solidFill>
                  <a:schemeClr val="bg1"/>
                </a:solidFill>
              </a:rPr>
              <a:t> SQL :</a:t>
            </a:r>
            <a:r>
              <a:rPr lang="fr-MA" dirty="0">
                <a:solidFill>
                  <a:schemeClr val="bg1"/>
                </a:solidFill>
              </a:rPr>
              <a:t> </a:t>
            </a:r>
            <a:r>
              <a:rPr lang="fr-MA" dirty="0" err="1"/>
              <a:t>Database</a:t>
            </a:r>
            <a:r>
              <a:rPr lang="fr-MA" dirty="0"/>
              <a:t> Service est un service de base de données entièrement géré pour déployer des </a:t>
            </a:r>
          </a:p>
          <a:p>
            <a:pPr marL="0" indent="0">
              <a:buNone/>
            </a:pPr>
            <a:r>
              <a:rPr lang="fr-MA" dirty="0"/>
              <a:t>applications natives du cloud en utilisant la base de données</a:t>
            </a:r>
            <a:endParaRPr lang="en-US" dirty="0"/>
          </a:p>
          <a:p>
            <a:r>
              <a:rPr lang="fr-MA" b="1" dirty="0">
                <a:solidFill>
                  <a:schemeClr val="accent4">
                    <a:lumMod val="50000"/>
                  </a:schemeClr>
                </a:solidFill>
              </a:rPr>
              <a:t>Côté Front-end :</a:t>
            </a:r>
            <a:endParaRPr lang="en-US" dirty="0">
              <a:solidFill>
                <a:schemeClr val="accent4">
                  <a:lumMod val="50000"/>
                </a:schemeClr>
              </a:solidFill>
            </a:endParaRPr>
          </a:p>
          <a:p>
            <a:pPr marL="0" indent="0">
              <a:buNone/>
            </a:pPr>
            <a:r>
              <a:rPr lang="fr-MA" b="1" dirty="0"/>
              <a:t> </a:t>
            </a:r>
            <a:endParaRPr lang="en-US" dirty="0"/>
          </a:p>
          <a:p>
            <a:pPr>
              <a:buFont typeface="Wingdings" panose="05000000000000000000" pitchFamily="2" charset="2"/>
              <a:buChar char="q"/>
            </a:pPr>
            <a:r>
              <a:rPr lang="fr-MA" b="1" u="sng" dirty="0">
                <a:solidFill>
                  <a:schemeClr val="bg1"/>
                </a:solidFill>
              </a:rPr>
              <a:t>HTML : </a:t>
            </a:r>
            <a:r>
              <a:rPr lang="fr-MA" dirty="0">
                <a:solidFill>
                  <a:schemeClr val="bg1"/>
                </a:solidFill>
              </a:rPr>
              <a:t>  </a:t>
            </a:r>
            <a:r>
              <a:rPr lang="fr-MA" dirty="0"/>
              <a:t>Langage de balisage utilisé pour la création de pages web, permettant notamment de définir des </a:t>
            </a:r>
          </a:p>
          <a:p>
            <a:pPr marL="0" indent="0">
              <a:buNone/>
            </a:pPr>
            <a:r>
              <a:rPr lang="fr-MA" dirty="0"/>
              <a:t>liens hypertextes.</a:t>
            </a:r>
            <a:r>
              <a:rPr lang="fr-MA" b="1" u="sng" dirty="0"/>
              <a:t> </a:t>
            </a:r>
            <a:r>
              <a:rPr lang="fr-MA" b="1" dirty="0"/>
              <a:t> </a:t>
            </a:r>
            <a:endParaRPr lang="en-US" dirty="0"/>
          </a:p>
          <a:p>
            <a:pPr>
              <a:buFont typeface="Wingdings" panose="05000000000000000000" pitchFamily="2" charset="2"/>
              <a:buChar char="q"/>
            </a:pPr>
            <a:r>
              <a:rPr lang="fr-MA" b="1" u="sng" dirty="0">
                <a:solidFill>
                  <a:schemeClr val="bg1"/>
                </a:solidFill>
              </a:rPr>
              <a:t>* CSS: </a:t>
            </a:r>
            <a:r>
              <a:rPr lang="fr-MA" dirty="0">
                <a:solidFill>
                  <a:schemeClr val="bg1"/>
                </a:solidFill>
              </a:rPr>
              <a:t>   </a:t>
            </a:r>
            <a:r>
              <a:rPr lang="fr-MA" dirty="0" err="1"/>
              <a:t>Cascading</a:t>
            </a:r>
            <a:r>
              <a:rPr lang="fr-MA" dirty="0"/>
              <a:t> Style </a:t>
            </a:r>
            <a:r>
              <a:rPr lang="fr-MA" dirty="0" err="1"/>
              <a:t>Sheets</a:t>
            </a:r>
            <a:r>
              <a:rPr lang="fr-MA" dirty="0"/>
              <a:t>, est un langage informatique utilisé sur Internet pour la mise en forme de </a:t>
            </a:r>
          </a:p>
          <a:p>
            <a:pPr marL="0" indent="0">
              <a:buNone/>
            </a:pPr>
            <a:r>
              <a:rPr lang="fr-MA" dirty="0"/>
              <a:t>fichiers et de pages </a:t>
            </a:r>
            <a:r>
              <a:rPr lang="fr-MA" u="sng" dirty="0">
                <a:hlinkClick r:id="rId2"/>
              </a:rPr>
              <a:t>HTML</a:t>
            </a:r>
            <a:r>
              <a:rPr lang="fr-MA" dirty="0"/>
              <a:t>. On le traduit en français par feuilles de style en </a:t>
            </a:r>
            <a:r>
              <a:rPr lang="fr-MA" dirty="0" err="1"/>
              <a:t>cascade.Apparu</a:t>
            </a:r>
            <a:r>
              <a:rPr lang="fr-MA" dirty="0"/>
              <a:t> dans les années 1990, le </a:t>
            </a:r>
            <a:r>
              <a:rPr lang="fr-MA" b="1" dirty="0"/>
              <a:t>CSS</a:t>
            </a:r>
            <a:r>
              <a:rPr lang="fr-MA" dirty="0"/>
              <a:t> se présente comme une alternative à la mise en forme via des balises, notamment HTML. Un peu plus complexe à maîtriser, il permet un gain de temps considérable dans la mise en forme d'une page web par rapport à ces balises. Grâce au </a:t>
            </a:r>
            <a:r>
              <a:rPr lang="fr-MA" b="1" dirty="0"/>
              <a:t>CSS</a:t>
            </a:r>
            <a:r>
              <a:rPr lang="fr-MA" dirty="0"/>
              <a:t>, vous pouvez en effet appliquer des règles de mise en forme (titrage, alignement, polices, couleurs, bordures, etc.) à plusieurs documents simultanément.</a:t>
            </a:r>
            <a:endParaRPr lang="en-US" dirty="0"/>
          </a:p>
          <a:p>
            <a:endParaRPr lang="fr-MA" dirty="0"/>
          </a:p>
        </p:txBody>
      </p:sp>
    </p:spTree>
    <p:extLst>
      <p:ext uri="{BB962C8B-B14F-4D97-AF65-F5344CB8AC3E}">
        <p14:creationId xmlns:p14="http://schemas.microsoft.com/office/powerpoint/2010/main" val="393987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normAutofit fontScale="55000" lnSpcReduction="20000"/>
          </a:bodyPr>
          <a:lstStyle/>
          <a:p>
            <a:pPr>
              <a:buFont typeface="Wingdings" panose="05000000000000000000" pitchFamily="2" charset="2"/>
              <a:buChar char="q"/>
            </a:pPr>
            <a:r>
              <a:rPr lang="fr-MA" b="1" u="sng" dirty="0">
                <a:solidFill>
                  <a:schemeClr val="bg1"/>
                </a:solidFill>
              </a:rPr>
              <a:t>*</a:t>
            </a:r>
            <a:r>
              <a:rPr lang="fr-MA" b="1" u="sng" dirty="0" err="1">
                <a:solidFill>
                  <a:schemeClr val="bg1"/>
                </a:solidFill>
              </a:rPr>
              <a:t>Angular</a:t>
            </a:r>
            <a:r>
              <a:rPr lang="fr-MA" b="1" u="sng" dirty="0">
                <a:solidFill>
                  <a:schemeClr val="bg1"/>
                </a:solidFill>
              </a:rPr>
              <a:t> :</a:t>
            </a:r>
            <a:r>
              <a:rPr lang="fr-MA" dirty="0">
                <a:solidFill>
                  <a:schemeClr val="bg1"/>
                </a:solidFill>
              </a:rPr>
              <a:t> </a:t>
            </a:r>
            <a:r>
              <a:rPr lang="fr-MA" dirty="0"/>
              <a:t>est un </a:t>
            </a:r>
            <a:r>
              <a:rPr lang="fr-MA" dirty="0" err="1"/>
              <a:t>framework</a:t>
            </a:r>
            <a:r>
              <a:rPr lang="fr-MA" dirty="0"/>
              <a:t> côté client, open source, basé sur </a:t>
            </a:r>
            <a:r>
              <a:rPr lang="fr-MA" dirty="0" err="1"/>
              <a:t>TypeScript</a:t>
            </a:r>
            <a:r>
              <a:rPr lang="fr-MA" dirty="0"/>
              <a:t>, et </a:t>
            </a:r>
            <a:r>
              <a:rPr lang="fr-MA" dirty="0" err="1"/>
              <a:t>co-dirigé</a:t>
            </a:r>
            <a:r>
              <a:rPr lang="fr-MA" dirty="0"/>
              <a:t> par l'équipe du projet « </a:t>
            </a:r>
            <a:r>
              <a:rPr lang="fr-MA" dirty="0" err="1"/>
              <a:t>Angular</a:t>
            </a:r>
            <a:r>
              <a:rPr lang="fr-MA" dirty="0"/>
              <a:t> » à</a:t>
            </a:r>
          </a:p>
          <a:p>
            <a:pPr marL="0" indent="0">
              <a:buNone/>
            </a:pPr>
            <a:r>
              <a:rPr lang="fr-MA" dirty="0"/>
              <a:t> Google et par une communauté de particuliers et de sociétés. </a:t>
            </a:r>
            <a:r>
              <a:rPr lang="fr-MA" dirty="0" err="1"/>
              <a:t>Angular</a:t>
            </a:r>
            <a:r>
              <a:rPr lang="fr-MA" dirty="0"/>
              <a:t> est une réécriture complète d'</a:t>
            </a:r>
            <a:r>
              <a:rPr lang="fr-MA" dirty="0" err="1"/>
              <a:t>AngularJS</a:t>
            </a:r>
            <a:r>
              <a:rPr lang="fr-MA" dirty="0"/>
              <a:t>, </a:t>
            </a:r>
            <a:r>
              <a:rPr lang="fr-MA" dirty="0" err="1"/>
              <a:t>cadriciel</a:t>
            </a:r>
            <a:r>
              <a:rPr lang="fr-MA" dirty="0"/>
              <a:t> construit par la même équipe.</a:t>
            </a:r>
            <a:endParaRPr lang="en-US" dirty="0"/>
          </a:p>
          <a:p>
            <a:pPr>
              <a:buFont typeface="Wingdings" panose="05000000000000000000" pitchFamily="2" charset="2"/>
              <a:buChar char="q"/>
            </a:pPr>
            <a:r>
              <a:rPr lang="fr-MA" b="1" u="sng" dirty="0">
                <a:solidFill>
                  <a:schemeClr val="bg1"/>
                </a:solidFill>
              </a:rPr>
              <a:t>*</a:t>
            </a:r>
            <a:r>
              <a:rPr lang="fr-MA" b="1" u="sng" dirty="0" err="1">
                <a:solidFill>
                  <a:schemeClr val="bg1"/>
                </a:solidFill>
              </a:rPr>
              <a:t>Bootstrap</a:t>
            </a:r>
            <a:r>
              <a:rPr lang="fr-MA" b="1" u="sng" dirty="0">
                <a:solidFill>
                  <a:schemeClr val="bg1"/>
                </a:solidFill>
              </a:rPr>
              <a:t> : </a:t>
            </a:r>
            <a:r>
              <a:rPr lang="fr-MA" dirty="0"/>
              <a:t>est un</a:t>
            </a:r>
            <a:r>
              <a:rPr lang="fr-MA" u="sng" dirty="0">
                <a:hlinkClick r:id="rId2"/>
              </a:rPr>
              <a:t> Framework</a:t>
            </a:r>
            <a:r>
              <a:rPr lang="fr-MA" dirty="0"/>
              <a:t> développé par l'équipe du réseau social Twitter. Proposé en open source (sous licence MIT), </a:t>
            </a:r>
          </a:p>
          <a:p>
            <a:pPr marL="0" indent="0">
              <a:buNone/>
            </a:pPr>
            <a:r>
              <a:rPr lang="fr-MA" dirty="0"/>
              <a:t>ce Framework utilisant les langages </a:t>
            </a:r>
            <a:r>
              <a:rPr lang="fr-MA" u="sng" dirty="0">
                <a:hlinkClick r:id="rId3" tooltip="HyperText Markup Langage"/>
              </a:rPr>
              <a:t>HTML</a:t>
            </a:r>
            <a:r>
              <a:rPr lang="fr-MA" dirty="0"/>
              <a:t>, CSS et JavaScript fournit aux développeurs des outils pour créer un site facilement. Ce Framework est pensé pour développer des sites avec un design responsif, qui s'adapte à tout type d'écran, et en priorité pour les smartphones. Il fournit des outils avec des styles déjà en place pour des typographies, des boutons, des interfaces de navigation et bien d'autres encore. On appelle ce type de </a:t>
            </a:r>
            <a:r>
              <a:rPr lang="fr-MA" u="sng" dirty="0">
                <a:hlinkClick r:id="rId2"/>
              </a:rPr>
              <a:t>Framework</a:t>
            </a:r>
            <a:endParaRPr lang="en-US" dirty="0"/>
          </a:p>
          <a:p>
            <a:pPr marL="0" indent="0">
              <a:buNone/>
            </a:pPr>
            <a:endParaRPr lang="en-US" dirty="0"/>
          </a:p>
          <a:p>
            <a:r>
              <a:rPr lang="fr-MA" b="1" u="sng" dirty="0">
                <a:solidFill>
                  <a:schemeClr val="accent4">
                    <a:lumMod val="50000"/>
                  </a:schemeClr>
                </a:solidFill>
              </a:rPr>
              <a:t>Côté Back-end :</a:t>
            </a:r>
            <a:endParaRPr lang="en-US" dirty="0">
              <a:solidFill>
                <a:schemeClr val="accent4">
                  <a:lumMod val="50000"/>
                </a:schemeClr>
              </a:solidFill>
            </a:endParaRPr>
          </a:p>
          <a:p>
            <a:pPr>
              <a:buFont typeface="Wingdings" panose="05000000000000000000" pitchFamily="2" charset="2"/>
              <a:buChar char="q"/>
            </a:pPr>
            <a:r>
              <a:rPr lang="fr-MA" b="1" u="sng" dirty="0">
                <a:solidFill>
                  <a:schemeClr val="bg1"/>
                </a:solidFill>
              </a:rPr>
              <a:t>*JAVA: </a:t>
            </a:r>
            <a:r>
              <a:rPr lang="fr-MA" b="1" i="1" dirty="0"/>
              <a:t>Java</a:t>
            </a:r>
            <a:r>
              <a:rPr lang="fr-MA" dirty="0"/>
              <a:t> est un </a:t>
            </a:r>
            <a:r>
              <a:rPr lang="fr-MA" b="1" i="1" dirty="0"/>
              <a:t>langage</a:t>
            </a:r>
            <a:r>
              <a:rPr lang="fr-MA" dirty="0"/>
              <a:t> de programmation inspiré du </a:t>
            </a:r>
            <a:r>
              <a:rPr lang="fr-MA" b="1" i="1" dirty="0"/>
              <a:t>langage</a:t>
            </a:r>
            <a:r>
              <a:rPr lang="fr-MA" dirty="0"/>
              <a:t> C++, avec un modèle de programmation orienté </a:t>
            </a:r>
          </a:p>
          <a:p>
            <a:pPr marL="0" indent="0">
              <a:buNone/>
            </a:pPr>
            <a:r>
              <a:rPr lang="fr-MA" dirty="0"/>
              <a:t>objet. </a:t>
            </a:r>
            <a:r>
              <a:rPr lang="fr-MA" b="1" i="1" dirty="0"/>
              <a:t>Java</a:t>
            </a:r>
            <a:r>
              <a:rPr lang="fr-MA" dirty="0"/>
              <a:t> permet de créer des applications complètes. Parmi les Framework du langage java </a:t>
            </a:r>
            <a:r>
              <a:rPr lang="fr-MA" dirty="0" err="1"/>
              <a:t>Spring</a:t>
            </a:r>
            <a:r>
              <a:rPr lang="fr-MA" dirty="0"/>
              <a:t> Boot </a:t>
            </a:r>
            <a:endParaRPr lang="en-US" dirty="0"/>
          </a:p>
          <a:p>
            <a:pPr>
              <a:buFont typeface="Wingdings" panose="05000000000000000000" pitchFamily="2" charset="2"/>
              <a:buChar char="q"/>
            </a:pPr>
            <a:r>
              <a:rPr lang="fr-MA" b="1" u="sng" dirty="0">
                <a:solidFill>
                  <a:schemeClr val="bg1"/>
                </a:solidFill>
              </a:rPr>
              <a:t>*</a:t>
            </a:r>
            <a:r>
              <a:rPr lang="fr-MA" b="1" u="sng" dirty="0" err="1">
                <a:solidFill>
                  <a:schemeClr val="bg1"/>
                </a:solidFill>
              </a:rPr>
              <a:t>Spring</a:t>
            </a:r>
            <a:r>
              <a:rPr lang="fr-MA" b="1" u="sng" dirty="0">
                <a:solidFill>
                  <a:schemeClr val="bg1"/>
                </a:solidFill>
              </a:rPr>
              <a:t> Boot : </a:t>
            </a:r>
            <a:r>
              <a:rPr lang="fr-MA" dirty="0"/>
              <a:t>est un Framework de développement JAVA. C'est une déclinaison du Framework classique de </a:t>
            </a:r>
            <a:r>
              <a:rPr lang="fr-MA" b="1" dirty="0" err="1"/>
              <a:t>Spring</a:t>
            </a:r>
            <a:r>
              <a:rPr lang="fr-MA" dirty="0"/>
              <a:t> qui </a:t>
            </a:r>
          </a:p>
          <a:p>
            <a:pPr marL="0" indent="0">
              <a:buNone/>
            </a:pPr>
            <a:r>
              <a:rPr lang="fr-MA" dirty="0"/>
              <a:t>permet essentiellement de réaliser des micro-services (ce sont la majeure partie du temps des services web qui sont regroupés en API).</a:t>
            </a:r>
            <a:endParaRPr lang="en-US" dirty="0"/>
          </a:p>
          <a:p>
            <a:endParaRPr lang="fr-MA" dirty="0"/>
          </a:p>
        </p:txBody>
      </p:sp>
    </p:spTree>
    <p:extLst>
      <p:ext uri="{BB962C8B-B14F-4D97-AF65-F5344CB8AC3E}">
        <p14:creationId xmlns:p14="http://schemas.microsoft.com/office/powerpoint/2010/main" val="74123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59" y="2222008"/>
            <a:ext cx="1524627" cy="800629"/>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40" y="4726618"/>
            <a:ext cx="2534563" cy="185059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4044" y="2245550"/>
            <a:ext cx="1777396" cy="13313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097" y="2489617"/>
            <a:ext cx="1475445" cy="165615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416" y="2351252"/>
            <a:ext cx="1200944" cy="134277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4897" y="4783149"/>
            <a:ext cx="1401100" cy="14594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96" y="4881300"/>
            <a:ext cx="1763100" cy="15412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0"/>
          <p:cNvSpPr>
            <a:spLocks noChangeArrowheads="1"/>
          </p:cNvSpPr>
          <p:nvPr/>
        </p:nvSpPr>
        <p:spPr bwMode="auto">
          <a:xfrm>
            <a:off x="0" y="0"/>
            <a:ext cx="8784044" cy="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MA"/>
          </a:p>
        </p:txBody>
      </p:sp>
      <p:sp>
        <p:nvSpPr>
          <p:cNvPr id="5" name="Rectangle 11"/>
          <p:cNvSpPr>
            <a:spLocks noChangeArrowheads="1"/>
          </p:cNvSpPr>
          <p:nvPr/>
        </p:nvSpPr>
        <p:spPr bwMode="auto">
          <a:xfrm>
            <a:off x="0" y="210754"/>
            <a:ext cx="8784044"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fr-F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313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68" y="162045"/>
            <a:ext cx="11343189" cy="6587297"/>
          </a:xfrm>
          <a:prstGeom prst="rect">
            <a:avLst/>
          </a:prstGeom>
        </p:spPr>
      </p:pic>
    </p:spTree>
    <p:extLst>
      <p:ext uri="{BB962C8B-B14F-4D97-AF65-F5344CB8AC3E}">
        <p14:creationId xmlns:p14="http://schemas.microsoft.com/office/powerpoint/2010/main" val="3784260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9529" y="740230"/>
            <a:ext cx="9764654" cy="1093936"/>
          </a:xfrm>
        </p:spPr>
        <p:txBody>
          <a:bodyPr>
            <a:normAutofit/>
          </a:bodyPr>
          <a:lstStyle/>
          <a:p>
            <a:r>
              <a:rPr lang="fr-MA" b="1" i="1" u="sng" cap="small" dirty="0"/>
              <a:t>La Réalisation du projet</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89" y="2054578"/>
            <a:ext cx="5796290" cy="2646353"/>
          </a:xfrm>
        </p:spPr>
      </p:pic>
      <p:sp>
        <p:nvSpPr>
          <p:cNvPr id="6" name="ZoneTexte 5">
            <a:extLst>
              <a:ext uri="{FF2B5EF4-FFF2-40B4-BE49-F238E27FC236}">
                <a16:creationId xmlns:a16="http://schemas.microsoft.com/office/drawing/2014/main" id="{68F994E5-B65A-CF80-95A3-C12E26370429}"/>
              </a:ext>
            </a:extLst>
          </p:cNvPr>
          <p:cNvSpPr txBox="1"/>
          <p:nvPr/>
        </p:nvSpPr>
        <p:spPr>
          <a:xfrm>
            <a:off x="7027335" y="2516899"/>
            <a:ext cx="4165600" cy="710707"/>
          </a:xfrm>
          <a:prstGeom prst="rect">
            <a:avLst/>
          </a:prstGeom>
          <a:noFill/>
        </p:spPr>
        <p:txBody>
          <a:bodyPr wrap="square">
            <a:spAutoFit/>
          </a:bodyPr>
          <a:lstStyle/>
          <a:p>
            <a:pPr algn="ctr">
              <a:lnSpc>
                <a:spcPct val="115000"/>
              </a:lnSpc>
              <a:spcAft>
                <a:spcPts val="1000"/>
              </a:spcAft>
            </a:pPr>
            <a:r>
              <a:rPr lang="fr-FR" sz="1800" b="1" dirty="0">
                <a:effectLst/>
                <a:latin typeface="Calibri" panose="020F0502020204030204" pitchFamily="34" charset="0"/>
                <a:ea typeface="Calibri" panose="020F0502020204030204" pitchFamily="34" charset="0"/>
                <a:cs typeface="Arial" panose="020B0604020202020204" pitchFamily="34" charset="0"/>
              </a:rPr>
              <a:t>Cette  interface représente la </a:t>
            </a:r>
            <a:r>
              <a:rPr lang="fr-FR" b="1" dirty="0">
                <a:latin typeface="Calibri" panose="020F0502020204030204" pitchFamily="34" charset="0"/>
                <a:ea typeface="Calibri" panose="020F0502020204030204" pitchFamily="34" charset="0"/>
                <a:cs typeface="Arial" panose="020B0604020202020204" pitchFamily="34" charset="0"/>
              </a:rPr>
              <a:t>Page d’Accueil</a:t>
            </a:r>
            <a:endParaRPr lang="fr-FR" sz="1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68F994E5-B65A-CF80-95A3-C12E26370429}"/>
              </a:ext>
            </a:extLst>
          </p:cNvPr>
          <p:cNvSpPr txBox="1"/>
          <p:nvPr/>
        </p:nvSpPr>
        <p:spPr>
          <a:xfrm>
            <a:off x="529528" y="5360174"/>
            <a:ext cx="4975412" cy="1029256"/>
          </a:xfrm>
          <a:prstGeom prst="rect">
            <a:avLst/>
          </a:prstGeom>
          <a:noFill/>
        </p:spPr>
        <p:txBody>
          <a:bodyPr wrap="square">
            <a:spAutoFit/>
          </a:bodyPr>
          <a:lstStyle/>
          <a:p>
            <a:pPr algn="ctr">
              <a:lnSpc>
                <a:spcPct val="115000"/>
              </a:lnSpc>
              <a:spcAft>
                <a:spcPts val="1000"/>
              </a:spcAft>
            </a:pPr>
            <a:r>
              <a:rPr lang="fr-FR" b="1" dirty="0">
                <a:latin typeface="Calibri" panose="020F0502020204030204" pitchFamily="34" charset="0"/>
                <a:ea typeface="Calibri" panose="020F0502020204030204" pitchFamily="34" charset="0"/>
                <a:cs typeface="Arial" panose="020B0604020202020204" pitchFamily="34" charset="0"/>
              </a:rPr>
              <a:t>Cette  interface représente la toute première phase sur laquelle on entre les emails et le mot de passe avec la vérification.</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287" y="4085226"/>
            <a:ext cx="5847646" cy="2597100"/>
          </a:xfrm>
          <a:prstGeom prst="rect">
            <a:avLst/>
          </a:prstGeom>
        </p:spPr>
      </p:pic>
    </p:spTree>
    <p:extLst>
      <p:ext uri="{BB962C8B-B14F-4D97-AF65-F5344CB8AC3E}">
        <p14:creationId xmlns:p14="http://schemas.microsoft.com/office/powerpoint/2010/main" val="247299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33" y="248356"/>
            <a:ext cx="6423378" cy="3220558"/>
          </a:xfrm>
          <a:prstGeom prst="rect">
            <a:avLst/>
          </a:prstGeom>
        </p:spPr>
      </p:pic>
      <p:pic>
        <p:nvPicPr>
          <p:cNvPr id="3" name="Espace réservé du contenu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078" y="3636634"/>
            <a:ext cx="6389335" cy="3019090"/>
          </a:xfrm>
          <a:prstGeom prst="rect">
            <a:avLst/>
          </a:prstGeom>
        </p:spPr>
      </p:pic>
      <p:sp>
        <p:nvSpPr>
          <p:cNvPr id="4" name="Rectangle 3"/>
          <p:cNvSpPr/>
          <p:nvPr/>
        </p:nvSpPr>
        <p:spPr>
          <a:xfrm>
            <a:off x="7017367" y="1493920"/>
            <a:ext cx="3448756" cy="729430"/>
          </a:xfrm>
          <a:prstGeom prst="rect">
            <a:avLst/>
          </a:prstGeom>
        </p:spPr>
        <p:txBody>
          <a:bodyPr wrap="square">
            <a:spAutoFit/>
          </a:bodyPr>
          <a:lstStyle/>
          <a:p>
            <a:pPr algn="ctr">
              <a:lnSpc>
                <a:spcPct val="115000"/>
              </a:lnSpc>
              <a:spcAft>
                <a:spcPts val="1000"/>
              </a:spcAft>
            </a:pPr>
            <a:r>
              <a:rPr lang="fr-FR" b="1" dirty="0"/>
              <a:t>Cette  interface représente les services d’application </a:t>
            </a:r>
            <a:endParaRPr lang="fr-FR" dirty="0"/>
          </a:p>
        </p:txBody>
      </p:sp>
      <p:sp>
        <p:nvSpPr>
          <p:cNvPr id="6" name="Rectangle 5"/>
          <p:cNvSpPr/>
          <p:nvPr/>
        </p:nvSpPr>
        <p:spPr>
          <a:xfrm>
            <a:off x="953911" y="4781464"/>
            <a:ext cx="3448756" cy="729430"/>
          </a:xfrm>
          <a:prstGeom prst="rect">
            <a:avLst/>
          </a:prstGeom>
        </p:spPr>
        <p:txBody>
          <a:bodyPr wrap="square">
            <a:spAutoFit/>
          </a:bodyPr>
          <a:lstStyle/>
          <a:p>
            <a:pPr algn="ctr">
              <a:lnSpc>
                <a:spcPct val="115000"/>
              </a:lnSpc>
              <a:spcAft>
                <a:spcPts val="1000"/>
              </a:spcAft>
            </a:pPr>
            <a:r>
              <a:rPr lang="fr-FR" b="1" dirty="0"/>
              <a:t>Cette  interface représente les contacts de l’entreprise</a:t>
            </a:r>
            <a:endParaRPr lang="fr-FR" dirty="0"/>
          </a:p>
        </p:txBody>
      </p:sp>
    </p:spTree>
    <p:extLst>
      <p:ext uri="{BB962C8B-B14F-4D97-AF65-F5344CB8AC3E}">
        <p14:creationId xmlns:p14="http://schemas.microsoft.com/office/powerpoint/2010/main" val="55608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14" y="1330301"/>
            <a:ext cx="11277599" cy="5157585"/>
          </a:xfrm>
          <a:prstGeom prst="rect">
            <a:avLst/>
          </a:prstGeom>
        </p:spPr>
      </p:pic>
      <p:sp>
        <p:nvSpPr>
          <p:cNvPr id="5" name="Rectangle 4"/>
          <p:cNvSpPr/>
          <p:nvPr/>
        </p:nvSpPr>
        <p:spPr>
          <a:xfrm>
            <a:off x="3537453" y="369121"/>
            <a:ext cx="4648603" cy="729430"/>
          </a:xfrm>
          <a:prstGeom prst="rect">
            <a:avLst/>
          </a:prstGeom>
        </p:spPr>
        <p:txBody>
          <a:bodyPr wrap="square">
            <a:spAutoFit/>
          </a:bodyPr>
          <a:lstStyle/>
          <a:p>
            <a:pPr algn="ctr">
              <a:lnSpc>
                <a:spcPct val="115000"/>
              </a:lnSpc>
              <a:spcAft>
                <a:spcPts val="1000"/>
              </a:spcAft>
            </a:pPr>
            <a:r>
              <a:rPr lang="fr-FR" b="1" dirty="0"/>
              <a:t>Cette  interface représente l’espace d’Admin</a:t>
            </a:r>
            <a:endParaRPr lang="fr-FR" dirty="0"/>
          </a:p>
        </p:txBody>
      </p:sp>
    </p:spTree>
    <p:extLst>
      <p:ext uri="{BB962C8B-B14F-4D97-AF65-F5344CB8AC3E}">
        <p14:creationId xmlns:p14="http://schemas.microsoft.com/office/powerpoint/2010/main" val="99685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Sommaire :</a:t>
            </a:r>
          </a:p>
        </p:txBody>
      </p:sp>
      <p:sp>
        <p:nvSpPr>
          <p:cNvPr id="3" name="Content Placeholder 2"/>
          <p:cNvSpPr>
            <a:spLocks noGrp="1"/>
          </p:cNvSpPr>
          <p:nvPr>
            <p:ph idx="1"/>
          </p:nvPr>
        </p:nvSpPr>
        <p:spPr>
          <a:xfrm>
            <a:off x="680322" y="2336872"/>
            <a:ext cx="3720573" cy="4288371"/>
          </a:xfrm>
        </p:spPr>
        <p:txBody>
          <a:bodyPr>
            <a:noAutofit/>
          </a:bodyPr>
          <a:lstStyle/>
          <a:p>
            <a:r>
              <a:rPr lang="fr-MA" sz="1050" b="1" dirty="0">
                <a:solidFill>
                  <a:schemeClr val="bg1">
                    <a:lumMod val="95000"/>
                    <a:lumOff val="5000"/>
                  </a:schemeClr>
                </a:solidFill>
                <a:latin typeface="Bahnschrift" panose="020B0502040204020203" pitchFamily="34" charset="0"/>
              </a:rPr>
              <a:t> </a:t>
            </a:r>
            <a:r>
              <a:rPr lang="fr-MA" sz="1050" b="1" i="1" cap="small" dirty="0">
                <a:solidFill>
                  <a:schemeClr val="bg1">
                    <a:lumMod val="95000"/>
                    <a:lumOff val="5000"/>
                  </a:schemeClr>
                </a:solidFill>
                <a:latin typeface="Bahnschrift" panose="020B0502040204020203" pitchFamily="34" charset="0"/>
              </a:rPr>
              <a:t>Présentation de la société…………………………………………………………</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La problématique…………………………………………………………………………</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La solution de la problématique……………………………………………</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Travaux réaliser…………………………………………………………………………</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Première semaine…………………………………………………………………</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Deuxième semaine ……………………………………………………………….</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Troisième semaine……………………………………………………………….</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Quatrième semaine ……………………………………………………………</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Cinquième semaine ……………………………………………………………</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Les outils d’analyse et de modélisation…………………………</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Les outils de développement ……………………………………….......</a:t>
            </a:r>
            <a:endParaRPr lang="en-US" sz="1050" b="1" dirty="0">
              <a:solidFill>
                <a:schemeClr val="bg1">
                  <a:lumMod val="95000"/>
                  <a:lumOff val="5000"/>
                </a:schemeClr>
              </a:solidFill>
              <a:latin typeface="Bahnschrift" panose="020B0502040204020203" pitchFamily="34" charset="0"/>
            </a:endParaRPr>
          </a:p>
          <a:p>
            <a:pPr lvl="0"/>
            <a:r>
              <a:rPr lang="fr-MA" sz="1050" b="1" i="1" cap="small" dirty="0">
                <a:solidFill>
                  <a:schemeClr val="bg1">
                    <a:lumMod val="95000"/>
                    <a:lumOff val="5000"/>
                  </a:schemeClr>
                </a:solidFill>
                <a:latin typeface="Bahnschrift" panose="020B0502040204020203" pitchFamily="34" charset="0"/>
              </a:rPr>
              <a:t>Présentation de projet………………………………………………………..</a:t>
            </a:r>
            <a:endParaRPr lang="en-US" sz="1050" b="1" dirty="0">
              <a:solidFill>
                <a:schemeClr val="bg1">
                  <a:lumMod val="95000"/>
                  <a:lumOff val="5000"/>
                </a:schemeClr>
              </a:solidFill>
              <a:latin typeface="Bahnschrift" panose="020B0502040204020203" pitchFamily="34" charset="0"/>
            </a:endParaRPr>
          </a:p>
          <a:p>
            <a:r>
              <a:rPr lang="fr-MA" sz="1050" b="1" i="1" cap="small" dirty="0">
                <a:solidFill>
                  <a:schemeClr val="bg1">
                    <a:lumMod val="95000"/>
                    <a:lumOff val="5000"/>
                  </a:schemeClr>
                </a:solidFill>
                <a:latin typeface="Bahnschrift" panose="020B0502040204020203" pitchFamily="34" charset="0"/>
              </a:rPr>
              <a:t>Conclusion……………………………………………………………………………..</a:t>
            </a:r>
            <a:endParaRPr lang="fr-MA" sz="1050" b="1" dirty="0">
              <a:solidFill>
                <a:schemeClr val="bg1">
                  <a:lumMod val="95000"/>
                  <a:lumOff val="5000"/>
                </a:schemeClr>
              </a:solidFill>
              <a:latin typeface="Bahnschrif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895" y="2336871"/>
            <a:ext cx="7403177" cy="4288371"/>
          </a:xfrm>
          <a:prstGeom prst="rect">
            <a:avLst/>
          </a:prstGeom>
        </p:spPr>
      </p:pic>
    </p:spTree>
    <p:extLst>
      <p:ext uri="{BB962C8B-B14F-4D97-AF65-F5344CB8AC3E}">
        <p14:creationId xmlns:p14="http://schemas.microsoft.com/office/powerpoint/2010/main" val="337622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13" y="1277257"/>
            <a:ext cx="11385198" cy="5196114"/>
          </a:xfrm>
          <a:prstGeom prst="rect">
            <a:avLst/>
          </a:prstGeom>
        </p:spPr>
      </p:pic>
      <p:sp>
        <p:nvSpPr>
          <p:cNvPr id="3" name="Rectangle 2"/>
          <p:cNvSpPr/>
          <p:nvPr/>
        </p:nvSpPr>
        <p:spPr>
          <a:xfrm>
            <a:off x="3827739" y="325579"/>
            <a:ext cx="4576032" cy="729430"/>
          </a:xfrm>
          <a:prstGeom prst="rect">
            <a:avLst/>
          </a:prstGeom>
        </p:spPr>
        <p:txBody>
          <a:bodyPr wrap="square">
            <a:spAutoFit/>
          </a:bodyPr>
          <a:lstStyle/>
          <a:p>
            <a:pPr algn="ctr">
              <a:lnSpc>
                <a:spcPct val="115000"/>
              </a:lnSpc>
              <a:spcAft>
                <a:spcPts val="1000"/>
              </a:spcAft>
            </a:pPr>
            <a:r>
              <a:rPr lang="fr-FR" b="1" dirty="0"/>
              <a:t>Cette  interface représente la liste des syndics </a:t>
            </a:r>
            <a:endParaRPr lang="fr-FR" dirty="0"/>
          </a:p>
        </p:txBody>
      </p:sp>
    </p:spTree>
    <p:extLst>
      <p:ext uri="{BB962C8B-B14F-4D97-AF65-F5344CB8AC3E}">
        <p14:creationId xmlns:p14="http://schemas.microsoft.com/office/powerpoint/2010/main" val="161662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28" y="1843315"/>
            <a:ext cx="11421557" cy="4644572"/>
          </a:xfrm>
          <a:prstGeom prst="rect">
            <a:avLst/>
          </a:prstGeom>
        </p:spPr>
      </p:pic>
      <p:sp>
        <p:nvSpPr>
          <p:cNvPr id="3" name="Rectangle 2"/>
          <p:cNvSpPr/>
          <p:nvPr/>
        </p:nvSpPr>
        <p:spPr>
          <a:xfrm>
            <a:off x="3276195" y="688435"/>
            <a:ext cx="5374317" cy="729430"/>
          </a:xfrm>
          <a:prstGeom prst="rect">
            <a:avLst/>
          </a:prstGeom>
        </p:spPr>
        <p:txBody>
          <a:bodyPr wrap="square">
            <a:spAutoFit/>
          </a:bodyPr>
          <a:lstStyle/>
          <a:p>
            <a:pPr algn="ctr">
              <a:lnSpc>
                <a:spcPct val="115000"/>
              </a:lnSpc>
              <a:spcAft>
                <a:spcPts val="1000"/>
              </a:spcAft>
            </a:pPr>
            <a:r>
              <a:rPr lang="fr-FR" b="1" dirty="0"/>
              <a:t>Cette  interface représente un formulaire pour ajouter un nouveau syndic</a:t>
            </a:r>
            <a:endParaRPr lang="fr-FR" dirty="0"/>
          </a:p>
        </p:txBody>
      </p:sp>
    </p:spTree>
    <p:extLst>
      <p:ext uri="{BB962C8B-B14F-4D97-AF65-F5344CB8AC3E}">
        <p14:creationId xmlns:p14="http://schemas.microsoft.com/office/powerpoint/2010/main" val="342653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29" y="1625601"/>
            <a:ext cx="11524342" cy="4949370"/>
          </a:xfrm>
          <a:prstGeom prst="rect">
            <a:avLst/>
          </a:prstGeom>
        </p:spPr>
      </p:pic>
      <p:sp>
        <p:nvSpPr>
          <p:cNvPr id="3" name="Rectangle 2"/>
          <p:cNvSpPr/>
          <p:nvPr/>
        </p:nvSpPr>
        <p:spPr>
          <a:xfrm>
            <a:off x="2826253" y="514264"/>
            <a:ext cx="5737175" cy="729430"/>
          </a:xfrm>
          <a:prstGeom prst="rect">
            <a:avLst/>
          </a:prstGeom>
        </p:spPr>
        <p:txBody>
          <a:bodyPr wrap="square">
            <a:spAutoFit/>
          </a:bodyPr>
          <a:lstStyle/>
          <a:p>
            <a:pPr algn="ctr">
              <a:lnSpc>
                <a:spcPct val="115000"/>
              </a:lnSpc>
              <a:spcAft>
                <a:spcPts val="1000"/>
              </a:spcAft>
            </a:pPr>
            <a:r>
              <a:rPr lang="fr-FR" b="1" dirty="0"/>
              <a:t>Cette  interface représente un formulaire pour modifier un syndic</a:t>
            </a:r>
            <a:endParaRPr lang="fr-FR" dirty="0"/>
          </a:p>
        </p:txBody>
      </p:sp>
    </p:spTree>
    <p:extLst>
      <p:ext uri="{BB962C8B-B14F-4D97-AF65-F5344CB8AC3E}">
        <p14:creationId xmlns:p14="http://schemas.microsoft.com/office/powerpoint/2010/main" val="696836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57" y="1611085"/>
            <a:ext cx="11263086" cy="4963886"/>
          </a:xfrm>
          <a:prstGeom prst="rect">
            <a:avLst/>
          </a:prstGeom>
        </p:spPr>
      </p:pic>
      <p:sp>
        <p:nvSpPr>
          <p:cNvPr id="3" name="Rectangle 2"/>
          <p:cNvSpPr/>
          <p:nvPr/>
        </p:nvSpPr>
        <p:spPr>
          <a:xfrm>
            <a:off x="2187625" y="601349"/>
            <a:ext cx="7057975" cy="729430"/>
          </a:xfrm>
          <a:prstGeom prst="rect">
            <a:avLst/>
          </a:prstGeom>
        </p:spPr>
        <p:txBody>
          <a:bodyPr wrap="square">
            <a:spAutoFit/>
          </a:bodyPr>
          <a:lstStyle/>
          <a:p>
            <a:pPr algn="ctr">
              <a:lnSpc>
                <a:spcPct val="115000"/>
              </a:lnSpc>
              <a:spcAft>
                <a:spcPts val="1000"/>
              </a:spcAft>
            </a:pPr>
            <a:r>
              <a:rPr lang="fr-FR" b="1" dirty="0"/>
              <a:t>Cette  interface représente un message de confirmation pour supprimer un syndic</a:t>
            </a:r>
            <a:endParaRPr lang="fr-FR" dirty="0"/>
          </a:p>
        </p:txBody>
      </p:sp>
    </p:spTree>
    <p:extLst>
      <p:ext uri="{BB962C8B-B14F-4D97-AF65-F5344CB8AC3E}">
        <p14:creationId xmlns:p14="http://schemas.microsoft.com/office/powerpoint/2010/main" val="317879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 </a:t>
            </a:r>
            <a:r>
              <a:rPr lang="fr-MA" sz="4000" b="1" i="1" u="sng" cap="small" dirty="0"/>
              <a:t>La Conclusion</a:t>
            </a:r>
            <a:endParaRPr lang="fr-FR" sz="4000" dirty="0"/>
          </a:p>
        </p:txBody>
      </p:sp>
      <p:sp>
        <p:nvSpPr>
          <p:cNvPr id="3" name="Espace réservé du contenu 2"/>
          <p:cNvSpPr>
            <a:spLocks noGrp="1"/>
          </p:cNvSpPr>
          <p:nvPr>
            <p:ph idx="1"/>
          </p:nvPr>
        </p:nvSpPr>
        <p:spPr>
          <a:xfrm>
            <a:off x="680321" y="2336872"/>
            <a:ext cx="10873050" cy="3962327"/>
          </a:xfrm>
        </p:spPr>
        <p:txBody>
          <a:bodyPr>
            <a:normAutofit/>
          </a:bodyPr>
          <a:lstStyle/>
          <a:p>
            <a:pPr marL="0" indent="0">
              <a:buNone/>
            </a:pPr>
            <a:endParaRPr lang="fr-FR" b="1" dirty="0"/>
          </a:p>
          <a:p>
            <a:r>
              <a:rPr lang="fr-FR" b="1" dirty="0"/>
              <a:t>Vivre une expérience professionnel dans l’organisme d’accueil loin de la vie universitaire</a:t>
            </a:r>
          </a:p>
          <a:p>
            <a:pPr marL="0" indent="0">
              <a:buNone/>
            </a:pPr>
            <a:endParaRPr lang="fr-FR" b="1" dirty="0"/>
          </a:p>
          <a:p>
            <a:r>
              <a:rPr lang="fr-FR" b="1" dirty="0"/>
              <a:t>Amélioration de notre niveau  dans le domaine de conception et programmation</a:t>
            </a:r>
          </a:p>
          <a:p>
            <a:pPr marL="0" indent="0">
              <a:buNone/>
            </a:pPr>
            <a:endParaRPr lang="fr-FR" b="1" dirty="0"/>
          </a:p>
          <a:p>
            <a:r>
              <a:rPr lang="fr-FR" dirty="0"/>
              <a:t>Découvrir des nouvelles technologie de programmation </a:t>
            </a:r>
          </a:p>
          <a:p>
            <a:pPr marL="0" indent="0">
              <a:buNone/>
            </a:pPr>
            <a:endParaRPr lang="fr-FR" dirty="0"/>
          </a:p>
        </p:txBody>
      </p:sp>
    </p:spTree>
    <p:extLst>
      <p:ext uri="{BB962C8B-B14F-4D97-AF65-F5344CB8AC3E}">
        <p14:creationId xmlns:p14="http://schemas.microsoft.com/office/powerpoint/2010/main" val="105588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48343" y="2733709"/>
            <a:ext cx="8476113" cy="1373070"/>
          </a:xfrm>
        </p:spPr>
        <p:txBody>
          <a:bodyPr/>
          <a:lstStyle/>
          <a:p>
            <a:r>
              <a:rPr lang="fr-FR" dirty="0"/>
              <a:t>Merci pour votre attention </a:t>
            </a:r>
          </a:p>
        </p:txBody>
      </p:sp>
    </p:spTree>
    <p:extLst>
      <p:ext uri="{BB962C8B-B14F-4D97-AF65-F5344CB8AC3E}">
        <p14:creationId xmlns:p14="http://schemas.microsoft.com/office/powerpoint/2010/main" val="106586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Présentation de la société :</a:t>
            </a:r>
            <a:br>
              <a:rPr lang="fr-MA" u="sng" dirty="0"/>
            </a:br>
            <a:r>
              <a:rPr lang="fr-MA" sz="1800" u="sng" dirty="0">
                <a:solidFill>
                  <a:srgbClr val="0070C0"/>
                </a:solidFill>
              </a:rPr>
              <a:t>1.Introduction</a:t>
            </a:r>
          </a:p>
        </p:txBody>
      </p:sp>
      <p:sp>
        <p:nvSpPr>
          <p:cNvPr id="8" name="Content Placeholder 7"/>
          <p:cNvSpPr>
            <a:spLocks noGrp="1"/>
          </p:cNvSpPr>
          <p:nvPr>
            <p:ph idx="1"/>
          </p:nvPr>
        </p:nvSpPr>
        <p:spPr>
          <a:xfrm>
            <a:off x="680322" y="2336873"/>
            <a:ext cx="5279904" cy="3599316"/>
          </a:xfrm>
        </p:spPr>
        <p:txBody>
          <a:bodyPr>
            <a:normAutofit/>
          </a:bodyPr>
          <a:lstStyle/>
          <a:p>
            <a:r>
              <a:rPr lang="fr-MA" sz="1600" b="1" dirty="0">
                <a:solidFill>
                  <a:schemeClr val="bg1">
                    <a:lumMod val="95000"/>
                    <a:lumOff val="5000"/>
                  </a:schemeClr>
                </a:solidFill>
              </a:rPr>
              <a:t>BPS Maroc est une société de service informatique lancée en 2006. Pendant son existence BPS Maroc à réussie à gagner la confiance des clients et à bâtir une bonne réputation au marché grâce à la qualité de ses services et de ses produits.</a:t>
            </a:r>
            <a:endParaRPr lang="en-US" sz="1600" dirty="0">
              <a:solidFill>
                <a:schemeClr val="bg1">
                  <a:lumMod val="95000"/>
                  <a:lumOff val="5000"/>
                </a:schemeClr>
              </a:solidFill>
            </a:endParaRPr>
          </a:p>
          <a:p>
            <a:r>
              <a:rPr lang="fr-MA" sz="1600" b="1" dirty="0">
                <a:solidFill>
                  <a:schemeClr val="bg1">
                    <a:lumMod val="95000"/>
                    <a:lumOff val="5000"/>
                  </a:schemeClr>
                </a:solidFill>
              </a:rPr>
              <a:t>Intégrateur de solutions informatiques: BPS MAROC ne vend pas seulement la solution, mais vous guide également tout au long de l'installation et vous forme afin de l'utiliser et vous fournit une assistance en cas de problème</a:t>
            </a:r>
            <a:r>
              <a:rPr lang="fr-MA" sz="1600" dirty="0">
                <a:solidFill>
                  <a:schemeClr val="bg1">
                    <a:lumMod val="95000"/>
                    <a:lumOff val="5000"/>
                  </a:schemeClr>
                </a:solidFill>
              </a:rPr>
              <a:t>.</a:t>
            </a:r>
            <a:endParaRPr lang="en-US" sz="1600" dirty="0">
              <a:solidFill>
                <a:schemeClr val="bg1">
                  <a:lumMod val="95000"/>
                  <a:lumOff val="5000"/>
                </a:schemeClr>
              </a:solidFill>
            </a:endParaRPr>
          </a:p>
          <a:p>
            <a:r>
              <a:rPr lang="fr-MA" sz="1600" b="1" dirty="0">
                <a:solidFill>
                  <a:schemeClr val="bg1">
                    <a:lumMod val="95000"/>
                    <a:lumOff val="5000"/>
                  </a:schemeClr>
                </a:solidFill>
              </a:rPr>
              <a:t>Distributeur de matériels informatique: BPS MAROC bps ne fait pas que vendre le matériel, mais aussi vous fournit une assistance en cas de problème.</a:t>
            </a:r>
            <a:endParaRPr lang="en-US" sz="1600" dirty="0">
              <a:solidFill>
                <a:schemeClr val="bg1">
                  <a:lumMod val="95000"/>
                  <a:lumOff val="5000"/>
                </a:schemeClr>
              </a:solidFill>
            </a:endParaRPr>
          </a:p>
          <a:p>
            <a:endParaRPr lang="fr-MA" dirty="0"/>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6750107" y="2336873"/>
            <a:ext cx="4438055" cy="23930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0001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MA" sz="1800" u="sng" dirty="0">
                <a:solidFill>
                  <a:srgbClr val="0070C0"/>
                </a:solidFill>
              </a:rPr>
              <a:t>2.</a:t>
            </a:r>
            <a:r>
              <a:rPr lang="fr-MA" sz="1800" b="1" u="sng" dirty="0">
                <a:solidFill>
                  <a:srgbClr val="0070C0"/>
                </a:solidFill>
              </a:rPr>
              <a:t> BPS Maroc SERVICES </a:t>
            </a:r>
            <a:endParaRPr lang="fr-MA" sz="1800" dirty="0">
              <a:solidFill>
                <a:srgbClr val="0070C0"/>
              </a:solidFill>
            </a:endParaRPr>
          </a:p>
        </p:txBody>
      </p:sp>
      <p:sp>
        <p:nvSpPr>
          <p:cNvPr id="3" name="Content Placeholder 2"/>
          <p:cNvSpPr>
            <a:spLocks noGrp="1"/>
          </p:cNvSpPr>
          <p:nvPr>
            <p:ph idx="1"/>
          </p:nvPr>
        </p:nvSpPr>
        <p:spPr>
          <a:xfrm>
            <a:off x="81806" y="2087490"/>
            <a:ext cx="5587474" cy="4579317"/>
          </a:xfrm>
        </p:spPr>
        <p:txBody>
          <a:bodyPr>
            <a:normAutofit fontScale="62500" lnSpcReduction="20000"/>
          </a:bodyPr>
          <a:lstStyle/>
          <a:p>
            <a:pPr lvl="0">
              <a:buFont typeface="Wingdings" panose="05000000000000000000" pitchFamily="2" charset="2"/>
              <a:buChar char="q"/>
            </a:pPr>
            <a:r>
              <a:rPr lang="en-US" b="1" dirty="0">
                <a:solidFill>
                  <a:schemeClr val="bg1"/>
                </a:solidFill>
              </a:rPr>
              <a:t>Installation et </a:t>
            </a:r>
            <a:r>
              <a:rPr lang="en-US" b="1" dirty="0" err="1">
                <a:solidFill>
                  <a:schemeClr val="bg1"/>
                </a:solidFill>
              </a:rPr>
              <a:t>paramétrage</a:t>
            </a:r>
            <a:r>
              <a:rPr lang="en-US" dirty="0">
                <a:solidFill>
                  <a:schemeClr val="bg1"/>
                </a:solidFill>
              </a:rPr>
              <a:t> :</a:t>
            </a:r>
            <a:r>
              <a:rPr lang="fr-MA" b="1" dirty="0">
                <a:solidFill>
                  <a:schemeClr val="bg1"/>
                </a:solidFill>
              </a:rPr>
              <a:t> </a:t>
            </a:r>
            <a:endParaRPr lang="en-US" dirty="0">
              <a:solidFill>
                <a:schemeClr val="bg1"/>
              </a:solidFill>
            </a:endParaRPr>
          </a:p>
          <a:p>
            <a:r>
              <a:rPr lang="fr-MA" b="1" dirty="0"/>
              <a:t>L’installation et le paramétrage assurent l’intégration du système dans votre structure informatique et lui permettent de répondre précisément aux exigences liées à votre organisation et votre activité.</a:t>
            </a:r>
            <a:endParaRPr lang="en-US" dirty="0"/>
          </a:p>
          <a:p>
            <a:pPr lvl="0">
              <a:buFont typeface="Wingdings" panose="05000000000000000000" pitchFamily="2" charset="2"/>
              <a:buChar char="q"/>
            </a:pPr>
            <a:r>
              <a:rPr lang="en-US" b="1" dirty="0">
                <a:solidFill>
                  <a:schemeClr val="bg1"/>
                </a:solidFill>
              </a:rPr>
              <a:t>Formation:</a:t>
            </a:r>
          </a:p>
          <a:p>
            <a:r>
              <a:rPr lang="fr-MA" b="1" dirty="0"/>
              <a:t>Indispensable à la maîtrise des fonctionnalités des solutions logicielles, la formation est assurée par des consultants expérimentés qui maîtrisent les volets techniques et fonctionnels.</a:t>
            </a:r>
            <a:endParaRPr lang="en-US" b="1" dirty="0"/>
          </a:p>
          <a:p>
            <a:pPr lvl="0">
              <a:buFont typeface="Wingdings" panose="05000000000000000000" pitchFamily="2" charset="2"/>
              <a:buChar char="q"/>
            </a:pPr>
            <a:r>
              <a:rPr lang="en-US" b="1" dirty="0">
                <a:solidFill>
                  <a:schemeClr val="bg1"/>
                </a:solidFill>
              </a:rPr>
              <a:t>Assistance Technique Logiciels:</a:t>
            </a:r>
          </a:p>
          <a:p>
            <a:r>
              <a:rPr lang="fr-MA" b="1" dirty="0"/>
              <a:t>Les incidents techniques et fonctionnels liés à l’utilisation des solutions logicielles ainsi que la mise à jour des logiciels sont pris en charge par l’équipe support et sont résolus par téléphone, internet ou en déplacement sur site.</a:t>
            </a:r>
            <a:endParaRPr lang="en-US" b="1" dirty="0"/>
          </a:p>
          <a:p>
            <a:pPr lvl="0">
              <a:buFont typeface="Wingdings" panose="05000000000000000000" pitchFamily="2" charset="2"/>
              <a:buChar char="q"/>
            </a:pPr>
            <a:r>
              <a:rPr lang="en-US" b="1" dirty="0" err="1">
                <a:solidFill>
                  <a:schemeClr val="bg1"/>
                </a:solidFill>
              </a:rPr>
              <a:t>Infogérance</a:t>
            </a:r>
            <a:r>
              <a:rPr lang="en-US" b="1" dirty="0">
                <a:solidFill>
                  <a:schemeClr val="bg1"/>
                </a:solidFill>
              </a:rPr>
              <a:t>: </a:t>
            </a:r>
          </a:p>
          <a:p>
            <a:r>
              <a:rPr lang="fr-MA" b="1" dirty="0"/>
              <a:t>BPSMAROC assure la maintenance du parc informatique de ses clients grâce à l’externalisation des fonctions du département technique. Un inventaire est essentiel pour établir un audit du parc actuel, suivi par l’intervention de nos consultants afin de stabiliser le parc informatique.</a:t>
            </a:r>
            <a:endParaRPr lang="en-US" b="1" dirty="0"/>
          </a:p>
          <a:p>
            <a:endParaRPr lang="fr-M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664" y="3104531"/>
            <a:ext cx="2862256" cy="14342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581" y="4538749"/>
            <a:ext cx="2963116" cy="156407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6664" y="5255423"/>
            <a:ext cx="2862256" cy="15111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0815" y="2087489"/>
            <a:ext cx="2986733" cy="1370605"/>
          </a:xfrm>
          <a:prstGeom prst="rect">
            <a:avLst/>
          </a:prstGeom>
        </p:spPr>
      </p:pic>
    </p:spTree>
    <p:extLst>
      <p:ext uri="{BB962C8B-B14F-4D97-AF65-F5344CB8AC3E}">
        <p14:creationId xmlns:p14="http://schemas.microsoft.com/office/powerpoint/2010/main" val="372731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46" y="714752"/>
            <a:ext cx="9613861" cy="1080938"/>
          </a:xfrm>
        </p:spPr>
        <p:txBody>
          <a:bodyPr/>
          <a:lstStyle/>
          <a:p>
            <a:r>
              <a:rPr lang="en-US" altLang="fr-FR" sz="1800" b="1" u="sng" dirty="0">
                <a:solidFill>
                  <a:srgbClr val="4472C4"/>
                </a:solidFill>
                <a:latin typeface="Calibri" panose="020F0502020204030204" pitchFamily="34" charset="0"/>
                <a:ea typeface="Calibri" panose="020F0502020204030204" pitchFamily="34" charset="0"/>
                <a:cs typeface="Times New Roman" panose="02020603050405020304" pitchFamily="18" charset="0"/>
              </a:rPr>
              <a:t>3.Bps Customers</a:t>
            </a:r>
            <a:br>
              <a:rPr lang="en-US" altLang="fr-FR" sz="2400" dirty="0">
                <a:latin typeface="Arial" panose="020B0604020202020204" pitchFamily="34" charset="0"/>
              </a:rPr>
            </a:br>
            <a:endParaRPr lang="fr-MA" dirty="0"/>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130194"/>
            <a:ext cx="10915934" cy="4619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68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u="sng" dirty="0"/>
              <a:t>La problématique:</a:t>
            </a:r>
          </a:p>
        </p:txBody>
      </p:sp>
      <p:sp>
        <p:nvSpPr>
          <p:cNvPr id="3" name="Content Placeholder 2"/>
          <p:cNvSpPr>
            <a:spLocks noGrp="1"/>
          </p:cNvSpPr>
          <p:nvPr>
            <p:ph idx="1"/>
          </p:nvPr>
        </p:nvSpPr>
        <p:spPr>
          <a:xfrm>
            <a:off x="0" y="2153993"/>
            <a:ext cx="7632406" cy="4072240"/>
          </a:xfrm>
        </p:spPr>
        <p:txBody>
          <a:bodyPr>
            <a:normAutofit/>
          </a:bodyPr>
          <a:lstStyle/>
          <a:p>
            <a:pPr>
              <a:buFont typeface="Wingdings" panose="05000000000000000000" pitchFamily="2" charset="2"/>
              <a:buChar char="Ø"/>
            </a:pPr>
            <a:r>
              <a:rPr lang="fr-MA" sz="2800" dirty="0">
                <a:solidFill>
                  <a:schemeClr val="bg1"/>
                </a:solidFill>
              </a:rPr>
              <a:t>En raison du manque de solutions pour la gestion des copropriété, M. </a:t>
            </a:r>
            <a:r>
              <a:rPr lang="fr-MA" sz="2800" u="sng" dirty="0">
                <a:solidFill>
                  <a:schemeClr val="bg1"/>
                </a:solidFill>
                <a:effectLst>
                  <a:outerShdw blurRad="50800" dist="38100" dir="5400000" algn="t">
                    <a:srgbClr val="000000">
                      <a:alpha val="40000"/>
                    </a:srgbClr>
                  </a:outerShdw>
                </a:effectLst>
              </a:rPr>
              <a:t>ABDELAZIZ ATAIS</a:t>
            </a:r>
            <a:r>
              <a:rPr lang="fr-MA" sz="2800" u="sng" dirty="0">
                <a:solidFill>
                  <a:schemeClr val="bg1"/>
                </a:solidFill>
              </a:rPr>
              <a:t> </a:t>
            </a:r>
            <a:r>
              <a:rPr lang="fr-MA" sz="2800" dirty="0">
                <a:solidFill>
                  <a:schemeClr val="bg1"/>
                </a:solidFill>
              </a:rPr>
              <a:t>a suggéré que nous travaillions sur cette solution et que nous travaillions sur les moindres détails afin de satisfaire les clients dans ce domaine.</a:t>
            </a:r>
            <a:endParaRPr lang="en-US" sz="2800" dirty="0">
              <a:solidFill>
                <a:schemeClr val="bg1"/>
              </a:solidFill>
            </a:endParaRPr>
          </a:p>
          <a:p>
            <a:endParaRPr lang="fr-MA"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475" y="2154989"/>
            <a:ext cx="4081029" cy="4081029"/>
          </a:xfrm>
          <a:prstGeom prst="rect">
            <a:avLst/>
          </a:prstGeom>
        </p:spPr>
      </p:pic>
    </p:spTree>
    <p:extLst>
      <p:ext uri="{BB962C8B-B14F-4D97-AF65-F5344CB8AC3E}">
        <p14:creationId xmlns:p14="http://schemas.microsoft.com/office/powerpoint/2010/main" val="153100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b="1" u="sng" cap="small" dirty="0">
                <a:latin typeface="Bahnschrift" panose="020B0502040204020203" pitchFamily="34" charset="0"/>
              </a:rPr>
              <a:t>La solution de la problématique</a:t>
            </a:r>
            <a:endParaRPr lang="fr-MA" u="sng" dirty="0"/>
          </a:p>
        </p:txBody>
      </p:sp>
      <p:sp>
        <p:nvSpPr>
          <p:cNvPr id="3" name="Content Placeholder 2"/>
          <p:cNvSpPr>
            <a:spLocks noGrp="1"/>
          </p:cNvSpPr>
          <p:nvPr>
            <p:ph idx="1"/>
          </p:nvPr>
        </p:nvSpPr>
        <p:spPr>
          <a:xfrm>
            <a:off x="680321" y="2336873"/>
            <a:ext cx="5629039" cy="3599316"/>
          </a:xfrm>
        </p:spPr>
        <p:txBody>
          <a:bodyPr/>
          <a:lstStyle/>
          <a:p>
            <a:r>
              <a:rPr lang="fr-MA" dirty="0">
                <a:solidFill>
                  <a:schemeClr val="bg1"/>
                </a:solidFill>
              </a:rPr>
              <a:t>Comme une solution réaliser pour cette problématique : Un site  web développer par </a:t>
            </a:r>
            <a:r>
              <a:rPr lang="fr-MA" dirty="0" err="1">
                <a:solidFill>
                  <a:schemeClr val="bg1"/>
                </a:solidFill>
              </a:rPr>
              <a:t>Spring</a:t>
            </a:r>
            <a:r>
              <a:rPr lang="fr-MA" dirty="0">
                <a:solidFill>
                  <a:schemeClr val="bg1"/>
                </a:solidFill>
              </a:rPr>
              <a:t> Boot java Framework sans oublié l’analyse complète du projet plus la base de données dans laquelle on  va stocké les données.</a:t>
            </a:r>
            <a:endParaRPr lang="en-US" dirty="0">
              <a:solidFill>
                <a:schemeClr val="bg1"/>
              </a:solidFill>
            </a:endParaRPr>
          </a:p>
          <a:p>
            <a:endParaRPr lang="fr-M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707" y="4386869"/>
            <a:ext cx="5715000" cy="2190750"/>
          </a:xfrm>
          <a:prstGeom prst="rect">
            <a:avLst/>
          </a:prstGeom>
        </p:spPr>
      </p:pic>
    </p:spTree>
    <p:extLst>
      <p:ext uri="{BB962C8B-B14F-4D97-AF65-F5344CB8AC3E}">
        <p14:creationId xmlns:p14="http://schemas.microsoft.com/office/powerpoint/2010/main" val="376201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b="1" u="sng" cap="small" dirty="0"/>
              <a:t>Travaux réaliser</a:t>
            </a:r>
            <a:br>
              <a:rPr lang="en-US" dirty="0"/>
            </a:br>
            <a:endParaRPr lang="fr-MA" dirty="0"/>
          </a:p>
        </p:txBody>
      </p:sp>
      <p:sp>
        <p:nvSpPr>
          <p:cNvPr id="3" name="Content Placeholder 2"/>
          <p:cNvSpPr>
            <a:spLocks noGrp="1"/>
          </p:cNvSpPr>
          <p:nvPr>
            <p:ph idx="1"/>
          </p:nvPr>
        </p:nvSpPr>
        <p:spPr>
          <a:xfrm>
            <a:off x="347813" y="2053244"/>
            <a:ext cx="4091184" cy="4256115"/>
          </a:xfrm>
        </p:spPr>
        <p:txBody>
          <a:bodyPr>
            <a:normAutofit fontScale="40000" lnSpcReduction="20000"/>
          </a:bodyPr>
          <a:lstStyle/>
          <a:p>
            <a:pPr lvl="0">
              <a:buFont typeface="Wingdings" panose="05000000000000000000" pitchFamily="2" charset="2"/>
              <a:buChar char="q"/>
            </a:pPr>
            <a:r>
              <a:rPr lang="fr-MA" sz="3300" b="1" i="1" u="sng" cap="small" dirty="0">
                <a:solidFill>
                  <a:schemeClr val="bg1"/>
                </a:solidFill>
              </a:rPr>
              <a:t>Première semaine</a:t>
            </a:r>
            <a:endParaRPr lang="en-US" sz="3300" dirty="0">
              <a:solidFill>
                <a:schemeClr val="bg1"/>
              </a:solidFill>
            </a:endParaRPr>
          </a:p>
          <a:p>
            <a:pPr lvl="0"/>
            <a:r>
              <a:rPr lang="fr-MA" sz="3300" u="sng" dirty="0"/>
              <a:t>Observation d’entourage </a:t>
            </a:r>
            <a:endParaRPr lang="en-US" sz="3300" dirty="0"/>
          </a:p>
          <a:p>
            <a:pPr lvl="0"/>
            <a:r>
              <a:rPr lang="fr-MA" sz="3300" u="sng" dirty="0"/>
              <a:t>Collection des informations à propos la société</a:t>
            </a:r>
            <a:endParaRPr lang="en-US" sz="3300" dirty="0"/>
          </a:p>
          <a:p>
            <a:pPr lvl="0"/>
            <a:r>
              <a:rPr lang="fr-MA" sz="3300" u="sng" dirty="0"/>
              <a:t>Connaître le sujet</a:t>
            </a:r>
            <a:endParaRPr lang="en-US" sz="3300" dirty="0"/>
          </a:p>
          <a:p>
            <a:pPr lvl="0"/>
            <a:r>
              <a:rPr lang="fr-MA" sz="3300" u="sng" dirty="0"/>
              <a:t>Début d’analyse</a:t>
            </a:r>
            <a:endParaRPr lang="en-US" sz="3300" dirty="0"/>
          </a:p>
          <a:p>
            <a:pPr lvl="0"/>
            <a:r>
              <a:rPr lang="fr-MA" sz="3300" u="sng" dirty="0"/>
              <a:t>Auto-formation sur le </a:t>
            </a:r>
            <a:r>
              <a:rPr lang="fr-MA" sz="3300" u="sng" dirty="0" err="1"/>
              <a:t>framework</a:t>
            </a:r>
            <a:endParaRPr lang="en-US" sz="3300" dirty="0"/>
          </a:p>
          <a:p>
            <a:pPr lvl="0">
              <a:buFont typeface="Wingdings" panose="05000000000000000000" pitchFamily="2" charset="2"/>
              <a:buChar char="q"/>
            </a:pPr>
            <a:r>
              <a:rPr lang="fr-MA" sz="3300" b="1" i="1" u="sng" cap="small" dirty="0">
                <a:solidFill>
                  <a:schemeClr val="bg1"/>
                </a:solidFill>
              </a:rPr>
              <a:t>Deuxième semaine </a:t>
            </a:r>
            <a:r>
              <a:rPr lang="fr-MA" sz="3300" dirty="0">
                <a:solidFill>
                  <a:schemeClr val="bg1"/>
                </a:solidFill>
              </a:rPr>
              <a:t> </a:t>
            </a:r>
            <a:endParaRPr lang="en-US" sz="3300" dirty="0">
              <a:solidFill>
                <a:schemeClr val="bg1"/>
              </a:solidFill>
            </a:endParaRPr>
          </a:p>
          <a:p>
            <a:pPr lvl="0"/>
            <a:r>
              <a:rPr lang="fr-MA" sz="3300" dirty="0"/>
              <a:t>L’analyse et la conception de données </a:t>
            </a:r>
            <a:endParaRPr lang="en-US" sz="3300" dirty="0"/>
          </a:p>
          <a:p>
            <a:pPr lvl="0"/>
            <a:r>
              <a:rPr lang="fr-MA" sz="3300" dirty="0"/>
              <a:t>Modélisation UML</a:t>
            </a:r>
            <a:endParaRPr lang="en-US" sz="3300" dirty="0"/>
          </a:p>
          <a:p>
            <a:pPr lvl="0"/>
            <a:r>
              <a:rPr lang="fr-MA" sz="3300" dirty="0"/>
              <a:t>Use case DIAGRAM</a:t>
            </a:r>
            <a:endParaRPr lang="en-US" sz="3300" dirty="0"/>
          </a:p>
          <a:p>
            <a:pPr lvl="0"/>
            <a:r>
              <a:rPr lang="fr-MA" sz="3300" dirty="0"/>
              <a:t>La refaire de diagramme </a:t>
            </a:r>
            <a:endParaRPr lang="en-US" sz="3300" dirty="0"/>
          </a:p>
          <a:p>
            <a:pPr lvl="0"/>
            <a:r>
              <a:rPr lang="fr-MA" sz="3300" dirty="0"/>
              <a:t> Réunion avec chef de projet et le directeur </a:t>
            </a:r>
            <a:endParaRPr lang="en-US" sz="3300" dirty="0"/>
          </a:p>
          <a:p>
            <a:pPr lvl="0"/>
            <a:r>
              <a:rPr lang="fr-MA" sz="3300" dirty="0"/>
              <a:t>Changement de données </a:t>
            </a:r>
            <a:endParaRPr lang="en-US" sz="3300" dirty="0"/>
          </a:p>
          <a:p>
            <a:pPr lvl="0"/>
            <a:r>
              <a:rPr lang="fr-MA" sz="3300" dirty="0"/>
              <a:t>Modification de diagramme de cas d’utilisation </a:t>
            </a:r>
            <a:endParaRPr lang="en-US" sz="3300" dirty="0"/>
          </a:p>
          <a:p>
            <a:pPr lvl="0"/>
            <a:r>
              <a:rPr lang="fr-MA" sz="3300" dirty="0"/>
              <a:t>Auto-formation sur le </a:t>
            </a:r>
            <a:r>
              <a:rPr lang="fr-MA" sz="3300" dirty="0" err="1"/>
              <a:t>framewok</a:t>
            </a:r>
            <a:r>
              <a:rPr lang="fr-MA" sz="3300" dirty="0"/>
              <a:t> </a:t>
            </a:r>
            <a:endParaRPr lang="en-US" sz="3300" dirty="0"/>
          </a:p>
          <a:p>
            <a:endParaRPr lang="fr-MA" dirty="0"/>
          </a:p>
        </p:txBody>
      </p:sp>
      <p:sp>
        <p:nvSpPr>
          <p:cNvPr id="4" name="Rectangle 3"/>
          <p:cNvSpPr/>
          <p:nvPr/>
        </p:nvSpPr>
        <p:spPr>
          <a:xfrm>
            <a:off x="5550131" y="1948104"/>
            <a:ext cx="6096000" cy="4247317"/>
          </a:xfrm>
          <a:prstGeom prst="rect">
            <a:avLst/>
          </a:prstGeom>
        </p:spPr>
        <p:txBody>
          <a:bodyPr>
            <a:spAutoFit/>
          </a:bodyPr>
          <a:lstStyle/>
          <a:p>
            <a:pPr lvl="0"/>
            <a:r>
              <a:rPr lang="fr-MA" dirty="0"/>
              <a:t> </a:t>
            </a:r>
            <a:endParaRPr lang="en-US" dirty="0"/>
          </a:p>
          <a:p>
            <a:pPr marL="285750" lvl="0" indent="-285750">
              <a:buFont typeface="Wingdings" panose="05000000000000000000" pitchFamily="2" charset="2"/>
              <a:buChar char="q"/>
            </a:pPr>
            <a:r>
              <a:rPr lang="fr-MA" b="1" i="1" u="sng" cap="small" dirty="0">
                <a:solidFill>
                  <a:schemeClr val="bg1"/>
                </a:solidFill>
              </a:rPr>
              <a:t>TROISIÈME SEMAINE </a:t>
            </a:r>
            <a:endParaRPr lang="en-US" dirty="0">
              <a:solidFill>
                <a:schemeClr val="bg1"/>
              </a:solidFill>
            </a:endParaRPr>
          </a:p>
          <a:p>
            <a:pPr marL="285750" lvl="0" indent="-285750">
              <a:buFont typeface="Arial" panose="020B0604020202020204" pitchFamily="34" charset="0"/>
              <a:buChar char="•"/>
            </a:pPr>
            <a:r>
              <a:rPr lang="fr-MA" dirty="0"/>
              <a:t>USE CAS DIAGRAM</a:t>
            </a:r>
            <a:endParaRPr lang="en-US" dirty="0"/>
          </a:p>
          <a:p>
            <a:pPr marL="285750" lvl="0" indent="-285750">
              <a:buFont typeface="Arial" panose="020B0604020202020204" pitchFamily="34" charset="0"/>
              <a:buChar char="•"/>
            </a:pPr>
            <a:r>
              <a:rPr lang="fr-MA" dirty="0"/>
              <a:t>CLASS DIAGRAM</a:t>
            </a:r>
            <a:endParaRPr lang="en-US" dirty="0"/>
          </a:p>
          <a:p>
            <a:pPr marL="285750" lvl="0" indent="-285750">
              <a:buFont typeface="Arial" panose="020B0604020202020204" pitchFamily="34" charset="0"/>
              <a:buChar char="•"/>
            </a:pPr>
            <a:r>
              <a:rPr lang="fr-MA" dirty="0"/>
              <a:t>La modification finale des diagrammes </a:t>
            </a:r>
            <a:endParaRPr lang="en-US" dirty="0"/>
          </a:p>
          <a:p>
            <a:pPr marL="285750" lvl="0" indent="-285750">
              <a:buFont typeface="Arial" panose="020B0604020202020204" pitchFamily="34" charset="0"/>
              <a:buChar char="•"/>
            </a:pPr>
            <a:r>
              <a:rPr lang="fr-MA" dirty="0"/>
              <a:t>Création de base de données (MY SQL </a:t>
            </a:r>
            <a:r>
              <a:rPr lang="fr-MA" dirty="0" err="1"/>
              <a:t>workbench</a:t>
            </a:r>
            <a:r>
              <a:rPr lang="fr-MA" dirty="0"/>
              <a:t>)</a:t>
            </a:r>
            <a:endParaRPr lang="en-US" dirty="0"/>
          </a:p>
          <a:p>
            <a:pPr marL="285750" lvl="0" indent="-285750">
              <a:buFont typeface="Arial" panose="020B0604020202020204" pitchFamily="34" charset="0"/>
              <a:buChar char="•"/>
            </a:pPr>
            <a:r>
              <a:rPr lang="fr-MA" dirty="0"/>
              <a:t>Commencer dans côté Front-End (HTML, CSS) </a:t>
            </a:r>
            <a:endParaRPr lang="en-US" dirty="0"/>
          </a:p>
          <a:p>
            <a:pPr marL="285750" lvl="0" indent="-285750">
              <a:buFont typeface="Wingdings" panose="05000000000000000000" pitchFamily="2" charset="2"/>
              <a:buChar char="q"/>
            </a:pPr>
            <a:r>
              <a:rPr lang="fr-MA" b="1" i="1" u="sng" cap="small" dirty="0">
                <a:solidFill>
                  <a:schemeClr val="bg1"/>
                </a:solidFill>
              </a:rPr>
              <a:t>Quatrième semaine </a:t>
            </a:r>
            <a:endParaRPr lang="en-US" dirty="0">
              <a:solidFill>
                <a:schemeClr val="bg1"/>
              </a:solidFill>
            </a:endParaRPr>
          </a:p>
          <a:p>
            <a:pPr marL="285750" lvl="0" indent="-285750">
              <a:buFont typeface="Arial" panose="020B0604020202020204" pitchFamily="34" charset="0"/>
              <a:buChar char="•"/>
            </a:pPr>
            <a:r>
              <a:rPr lang="fr-MA" dirty="0"/>
              <a:t>Front-end</a:t>
            </a:r>
            <a:endParaRPr lang="en-US" dirty="0"/>
          </a:p>
          <a:p>
            <a:pPr marL="285750" lvl="0" indent="-285750">
              <a:buFont typeface="Arial" panose="020B0604020202020204" pitchFamily="34" charset="0"/>
              <a:buChar char="•"/>
            </a:pPr>
            <a:r>
              <a:rPr lang="fr-MA" dirty="0"/>
              <a:t>Changement 3 fois de design selon l’avis et les conseils de directeur </a:t>
            </a:r>
            <a:endParaRPr lang="en-US" dirty="0"/>
          </a:p>
          <a:p>
            <a:pPr marL="285750" lvl="0" indent="-285750">
              <a:buFont typeface="Arial" panose="020B0604020202020204" pitchFamily="34" charset="0"/>
              <a:buChar char="•"/>
            </a:pPr>
            <a:r>
              <a:rPr lang="fr-MA" dirty="0"/>
              <a:t>Commencer au même temps Back-end </a:t>
            </a:r>
            <a:endParaRPr lang="en-US" dirty="0"/>
          </a:p>
          <a:p>
            <a:pPr marL="285750" lvl="0" indent="-285750">
              <a:buFont typeface="Arial" panose="020B0604020202020204" pitchFamily="34" charset="0"/>
              <a:buChar char="•"/>
            </a:pPr>
            <a:r>
              <a:rPr lang="fr-MA" dirty="0"/>
              <a:t>Solutions des erreurs back-end au même temps changement dans front –end (</a:t>
            </a:r>
            <a:r>
              <a:rPr lang="fr-MA" dirty="0" err="1"/>
              <a:t>Thymeleaf</a:t>
            </a:r>
            <a:r>
              <a:rPr lang="fr-MA" dirty="0"/>
              <a:t>)</a:t>
            </a:r>
            <a:endParaRPr lang="en-US" dirty="0"/>
          </a:p>
          <a:p>
            <a:endParaRPr lang="fr-MA" dirty="0"/>
          </a:p>
        </p:txBody>
      </p:sp>
    </p:spTree>
    <p:extLst>
      <p:ext uri="{BB962C8B-B14F-4D97-AF65-F5344CB8AC3E}">
        <p14:creationId xmlns:p14="http://schemas.microsoft.com/office/powerpoint/2010/main" val="231642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b="1" i="1" u="sng" cap="small" dirty="0"/>
              <a:t>Les outils d’analyse et de modélisation</a:t>
            </a:r>
            <a:br>
              <a:rPr lang="en-US" dirty="0"/>
            </a:br>
            <a:endParaRPr lang="fr-MA" dirty="0"/>
          </a:p>
        </p:txBody>
      </p:sp>
      <p:sp>
        <p:nvSpPr>
          <p:cNvPr id="3" name="Content Placeholder 2"/>
          <p:cNvSpPr>
            <a:spLocks noGrp="1"/>
          </p:cNvSpPr>
          <p:nvPr>
            <p:ph idx="1"/>
          </p:nvPr>
        </p:nvSpPr>
        <p:spPr>
          <a:xfrm>
            <a:off x="139995" y="2228807"/>
            <a:ext cx="4631512" cy="3599316"/>
          </a:xfrm>
        </p:spPr>
        <p:txBody>
          <a:bodyPr/>
          <a:lstStyle/>
          <a:p>
            <a:r>
              <a:rPr lang="fr-MA" dirty="0"/>
              <a:t>Les outils d’analyse et de modélisation approuvées sont UML (diagramme de cas d’utilisation et diagramme de classe) et Merise (MCD).</a:t>
            </a:r>
            <a:endParaRPr lang="en-US" dirty="0"/>
          </a:p>
          <a:p>
            <a:endParaRPr lang="fr-M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142" y="2111433"/>
            <a:ext cx="5454745" cy="30759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320" y="3545230"/>
            <a:ext cx="4217472" cy="3065944"/>
          </a:xfrm>
          <a:prstGeom prst="rect">
            <a:avLst/>
          </a:prstGeom>
        </p:spPr>
      </p:pic>
    </p:spTree>
    <p:extLst>
      <p:ext uri="{BB962C8B-B14F-4D97-AF65-F5344CB8AC3E}">
        <p14:creationId xmlns:p14="http://schemas.microsoft.com/office/powerpoint/2010/main" val="7526504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503</TotalTime>
  <Words>1289</Words>
  <Application>Microsoft Office PowerPoint</Application>
  <PresentationFormat>Grand écran</PresentationFormat>
  <Paragraphs>114</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Bahnschrift</vt:lpstr>
      <vt:lpstr>Calibri</vt:lpstr>
      <vt:lpstr>Trebuchet MS</vt:lpstr>
      <vt:lpstr>Wingdings</vt:lpstr>
      <vt:lpstr>Berlin</vt:lpstr>
      <vt:lpstr>Présentation 2021\2022    </vt:lpstr>
      <vt:lpstr>Sommaire :</vt:lpstr>
      <vt:lpstr>Présentation de la société : 1.Introduction</vt:lpstr>
      <vt:lpstr>2. BPS Maroc SERVICES </vt:lpstr>
      <vt:lpstr>3.Bps Customers </vt:lpstr>
      <vt:lpstr>La problématique:</vt:lpstr>
      <vt:lpstr>La solution de la problématique</vt:lpstr>
      <vt:lpstr>Travaux réaliser </vt:lpstr>
      <vt:lpstr>Les outils d’analyse et de modélisation </vt:lpstr>
      <vt:lpstr>UML : Use case diagram </vt:lpstr>
      <vt:lpstr>UML : Class diagram </vt:lpstr>
      <vt:lpstr>Merise : MCD (modèle conceptuel des données )</vt:lpstr>
      <vt:lpstr>Les outils de développement  </vt:lpstr>
      <vt:lpstr>Présentation PowerPoint</vt:lpstr>
      <vt:lpstr>Présentation PowerPoint</vt:lpstr>
      <vt:lpstr>Présentation PowerPoint</vt:lpstr>
      <vt:lpstr>La Réalisation du projet</vt:lpstr>
      <vt:lpstr>Présentation PowerPoint</vt:lpstr>
      <vt:lpstr>Présentation PowerPoint</vt:lpstr>
      <vt:lpstr>Présentation PowerPoint</vt:lpstr>
      <vt:lpstr>Présentation PowerPoint</vt:lpstr>
      <vt:lpstr>Présentation PowerPoint</vt:lpstr>
      <vt:lpstr>Présentation PowerPoint</vt:lpstr>
      <vt:lpstr> La Conclusion</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Pésentation 2021\2022 </dc:title>
  <dc:creator>Houda kouraik</dc:creator>
  <cp:lastModifiedBy>asmaa kbouchi</cp:lastModifiedBy>
  <cp:revision>29</cp:revision>
  <dcterms:created xsi:type="dcterms:W3CDTF">2022-06-08T16:36:33Z</dcterms:created>
  <dcterms:modified xsi:type="dcterms:W3CDTF">2023-06-08T15:30:55Z</dcterms:modified>
</cp:coreProperties>
</file>