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4" r:id="rId2"/>
    <p:sldId id="276" r:id="rId3"/>
    <p:sldId id="266" r:id="rId4"/>
    <p:sldId id="277" r:id="rId5"/>
    <p:sldId id="278" r:id="rId6"/>
    <p:sldId id="279" r:id="rId7"/>
    <p:sldId id="280" r:id="rId8"/>
    <p:sldId id="281" r:id="rId9"/>
    <p:sldId id="282" r:id="rId10"/>
    <p:sldId id="283" r:id="rId11"/>
    <p:sldId id="284" r:id="rId12"/>
    <p:sldId id="285" r:id="rId13"/>
    <p:sldId id="286" r:id="rId14"/>
    <p:sldId id="287" r:id="rId15"/>
    <p:sldId id="288"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howGuides="1">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8/3/2020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8/3/2020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8/3/2020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8/3/2020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8/3/2020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8/3/2020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8/3/2020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8/3/2020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8/3/2020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Neighborhoods</a:t>
            </a:r>
            <a:endParaRPr lang="en-US" dirty="0"/>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86" y="533400"/>
            <a:ext cx="11811000" cy="1397000"/>
          </a:xfrm>
        </p:spPr>
        <p:txBody>
          <a:bodyPr>
            <a:normAutofit fontScale="90000"/>
          </a:bodyPr>
          <a:lstStyle/>
          <a:p>
            <a:r>
              <a:rPr lang="en-US" b="1" dirty="0"/>
              <a:t>3. Discovering Venues Around Clusters Using </a:t>
            </a:r>
            <a:r>
              <a:rPr lang="en-US" b="1" dirty="0" err="1"/>
              <a:t>FourSquare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Now </a:t>
            </a:r>
            <a:r>
              <a:rPr lang="en-US" dirty="0"/>
              <a:t>we shall use the credentials of our foursquare account to discover venues around each cluster. The objective is to find out a count of venues near to each neighborhood therefore we shall take the average latitude and the average longitude of each cluster. It shall represent the </a:t>
            </a:r>
            <a:r>
              <a:rPr lang="en-US" dirty="0" err="1"/>
              <a:t>centre</a:t>
            </a:r>
            <a:r>
              <a:rPr lang="en-US" dirty="0"/>
              <a:t> point of a neighborhood. Then, we shall keep a 5 kilometer radius and get all venues from Foursquare. </a:t>
            </a:r>
            <a:r>
              <a:rPr lang="en-US" dirty="0" err="1"/>
              <a:t>FourSquare</a:t>
            </a:r>
            <a:r>
              <a:rPr lang="en-US" dirty="0"/>
              <a:t> will give details about each venue, it category, its coordinates and even its rating, We are concerned about the count of venues near each cluster so we will first discover all venues and then count them for comparison.</a:t>
            </a:r>
          </a:p>
          <a:p>
            <a:endParaRPr lang="en-US" dirty="0"/>
          </a:p>
        </p:txBody>
      </p:sp>
    </p:spTree>
    <p:extLst>
      <p:ext uri="{BB962C8B-B14F-4D97-AF65-F5344CB8AC3E}">
        <p14:creationId xmlns:p14="http://schemas.microsoft.com/office/powerpoint/2010/main" val="2854003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Choosing a Neighborhood</a:t>
            </a:r>
            <a:br>
              <a:rPr lang="en-US" b="1" dirty="0"/>
            </a:br>
            <a:endParaRPr lang="en-US" dirty="0"/>
          </a:p>
        </p:txBody>
      </p:sp>
      <p:sp>
        <p:nvSpPr>
          <p:cNvPr id="3" name="Content Placeholder 2"/>
          <p:cNvSpPr>
            <a:spLocks noGrp="1"/>
          </p:cNvSpPr>
          <p:nvPr>
            <p:ph idx="1"/>
          </p:nvPr>
        </p:nvSpPr>
        <p:spPr/>
        <p:txBody>
          <a:bodyPr/>
          <a:lstStyle/>
          <a:p>
            <a:r>
              <a:rPr lang="en-US" dirty="0" smtClean="0"/>
              <a:t>For </a:t>
            </a:r>
            <a:r>
              <a:rPr lang="en-US" dirty="0"/>
              <a:t>each cluster, I shall compare the count of venues </a:t>
            </a:r>
            <a:r>
              <a:rPr lang="en-US" dirty="0" err="1"/>
              <a:t>retreived</a:t>
            </a:r>
            <a:r>
              <a:rPr lang="en-US" dirty="0"/>
              <a:t> by </a:t>
            </a:r>
            <a:r>
              <a:rPr lang="en-US" dirty="0" err="1"/>
              <a:t>FourSquare</a:t>
            </a:r>
            <a:r>
              <a:rPr lang="en-US" dirty="0"/>
              <a:t>. The neighborhood with the highest venues around will be selected for a property selection whereas the other two neighborhoods will be considered as the losers of the battle of neighborhoods.</a:t>
            </a:r>
          </a:p>
        </p:txBody>
      </p:sp>
    </p:spTree>
    <p:extLst>
      <p:ext uri="{BB962C8B-B14F-4D97-AF65-F5344CB8AC3E}">
        <p14:creationId xmlns:p14="http://schemas.microsoft.com/office/powerpoint/2010/main" val="4189592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Results and Discussion</a:t>
            </a:r>
            <a:br>
              <a:rPr lang="en-US" b="1" dirty="0"/>
            </a:b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48908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70000" lnSpcReduction="20000"/>
          </a:bodyPr>
          <a:lstStyle/>
          <a:p>
            <a:r>
              <a:rPr lang="en-US" dirty="0"/>
              <a:t>The csv file read from dataset contained 168447 properties listed for sale in Pakistan. The battle of choosing a neighborhood for purchasing a property for </a:t>
            </a:r>
            <a:r>
              <a:rPr lang="en-US" dirty="0" err="1"/>
              <a:t>AirBnb</a:t>
            </a:r>
            <a:r>
              <a:rPr lang="en-US" dirty="0"/>
              <a:t> purpose was kept between </a:t>
            </a:r>
            <a:r>
              <a:rPr lang="en-US" dirty="0" err="1"/>
              <a:t>Gulberg</a:t>
            </a:r>
            <a:r>
              <a:rPr lang="en-US" dirty="0"/>
              <a:t> Town, </a:t>
            </a:r>
            <a:r>
              <a:rPr lang="en-US" dirty="0" err="1"/>
              <a:t>Bahria</a:t>
            </a:r>
            <a:r>
              <a:rPr lang="en-US" dirty="0"/>
              <a:t> Town and Lake City of Lahore City only.</a:t>
            </a:r>
          </a:p>
          <a:p>
            <a:r>
              <a:rPr lang="en-US" dirty="0"/>
              <a:t>Data cleansing was </a:t>
            </a:r>
            <a:r>
              <a:rPr lang="en-US" dirty="0" err="1"/>
              <a:t>perfromed</a:t>
            </a:r>
            <a:r>
              <a:rPr lang="en-US" dirty="0"/>
              <a:t> and 4786 properties were chosen to be of value for this project.</a:t>
            </a:r>
          </a:p>
          <a:p>
            <a:r>
              <a:rPr lang="en-US" dirty="0" err="1"/>
              <a:t>KMeans</a:t>
            </a:r>
            <a:r>
              <a:rPr lang="en-US" dirty="0"/>
              <a:t> clustering was used to group the 4768 properties in three clusters. Each cluster contains properties that are located close to the </a:t>
            </a:r>
            <a:r>
              <a:rPr lang="en-US" dirty="0" err="1"/>
              <a:t>centre</a:t>
            </a:r>
            <a:r>
              <a:rPr lang="en-US" dirty="0"/>
              <a:t> of a neighborhood hence based on locality. They were shown on map</a:t>
            </a:r>
          </a:p>
          <a:p>
            <a:r>
              <a:rPr lang="en-US" dirty="0"/>
              <a:t>Foursquare API was used to find out venues nearby each cluster. We see that the neighborhood of </a:t>
            </a:r>
            <a:r>
              <a:rPr lang="en-US" dirty="0" err="1"/>
              <a:t>Gulberg</a:t>
            </a:r>
            <a:r>
              <a:rPr lang="en-US" dirty="0"/>
              <a:t> Town has 100 venues nearby it while </a:t>
            </a:r>
            <a:r>
              <a:rPr lang="en-US" dirty="0" err="1"/>
              <a:t>Bahria</a:t>
            </a:r>
            <a:r>
              <a:rPr lang="en-US" dirty="0"/>
              <a:t> Town has 12 venues and Lake City neighborhood has just 4 venues'</a:t>
            </a:r>
          </a:p>
          <a:p>
            <a:r>
              <a:rPr lang="en-US" dirty="0"/>
              <a:t>A tourist person always wants to visit nearby iconic places so he would prefer to reside somewhere nearby to all major venues. If we want to purchase a property to put on </a:t>
            </a:r>
            <a:r>
              <a:rPr lang="en-US" dirty="0" err="1"/>
              <a:t>AirBnB</a:t>
            </a:r>
            <a:r>
              <a:rPr lang="en-US" dirty="0"/>
              <a:t> so that tourists may book it for rent, then </a:t>
            </a:r>
            <a:r>
              <a:rPr lang="en-US" dirty="0" err="1"/>
              <a:t>Gulberg</a:t>
            </a:r>
            <a:r>
              <a:rPr lang="en-US" dirty="0"/>
              <a:t> Town is the neighborhood selected</a:t>
            </a:r>
          </a:p>
        </p:txBody>
      </p:sp>
    </p:spTree>
    <p:extLst>
      <p:ext uri="{BB962C8B-B14F-4D97-AF65-F5344CB8AC3E}">
        <p14:creationId xmlns:p14="http://schemas.microsoft.com/office/powerpoint/2010/main" val="2406101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45832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We have compared three neighborhoods of the city of Lahore and utilized clustering algorithm as well location data from </a:t>
            </a:r>
            <a:r>
              <a:rPr lang="en-US" dirty="0" err="1"/>
              <a:t>FourSquare</a:t>
            </a:r>
            <a:r>
              <a:rPr lang="en-US" dirty="0"/>
              <a:t> to find solution to a business problem. This project has helped me revise all concepts studied in data science so far. </a:t>
            </a:r>
            <a:r>
              <a:rPr lang="en-US"/>
              <a:t>And it has been interesting to make an analysis on the real time data on a city of my own country Pakistan.</a:t>
            </a:r>
            <a:endParaRPr lang="en-US"/>
          </a:p>
        </p:txBody>
      </p:sp>
    </p:spTree>
    <p:extLst>
      <p:ext uri="{BB962C8B-B14F-4D97-AF65-F5344CB8AC3E}">
        <p14:creationId xmlns:p14="http://schemas.microsoft.com/office/powerpoint/2010/main" val="2557919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dirty="0"/>
          </a:p>
        </p:txBody>
      </p:sp>
      <p:sp>
        <p:nvSpPr>
          <p:cNvPr id="14" name="Content Placeholder 13"/>
          <p:cNvSpPr>
            <a:spLocks noGrp="1"/>
          </p:cNvSpPr>
          <p:nvPr>
            <p:ph idx="1"/>
          </p:nvPr>
        </p:nvSpPr>
        <p:spPr/>
        <p:txBody>
          <a:bodyPr>
            <a:normAutofit/>
          </a:bodyPr>
          <a:lstStyle/>
          <a:p>
            <a:r>
              <a:rPr lang="en-US" dirty="0" smtClean="0"/>
              <a:t>Introduction </a:t>
            </a:r>
          </a:p>
          <a:p>
            <a:r>
              <a:rPr lang="en-US" dirty="0" smtClean="0"/>
              <a:t>Data </a:t>
            </a:r>
          </a:p>
          <a:p>
            <a:r>
              <a:rPr lang="en-US" dirty="0" smtClean="0"/>
              <a:t>Methodology</a:t>
            </a:r>
          </a:p>
          <a:p>
            <a:r>
              <a:rPr lang="en-US" dirty="0" smtClean="0"/>
              <a:t>Results and Discussion</a:t>
            </a:r>
            <a:endParaRPr lang="en-US" dirty="0"/>
          </a:p>
          <a:p>
            <a:r>
              <a:rPr lang="en-US" dirty="0" smtClean="0"/>
              <a:t>Conclusion</a:t>
            </a:r>
            <a:endParaRPr lang="en-US"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10000"/>
          </a:bodyPr>
          <a:lstStyle/>
          <a:p>
            <a:r>
              <a:rPr lang="en-US" dirty="0"/>
              <a:t>The emergence and rising popularity of </a:t>
            </a:r>
            <a:r>
              <a:rPr lang="en-US" dirty="0" err="1"/>
              <a:t>AirBnb</a:t>
            </a:r>
            <a:r>
              <a:rPr lang="en-US" dirty="0"/>
              <a:t> has </a:t>
            </a:r>
            <a:r>
              <a:rPr lang="en-US" dirty="0" err="1"/>
              <a:t>inititated</a:t>
            </a:r>
            <a:r>
              <a:rPr lang="en-US" dirty="0"/>
              <a:t> a new investment </a:t>
            </a:r>
            <a:r>
              <a:rPr lang="en-US" dirty="0" err="1"/>
              <a:t>oppurtunity</a:t>
            </a:r>
            <a:r>
              <a:rPr lang="en-US" dirty="0"/>
              <a:t> for the Pakistanis. People are keen towards purchasing properties in </a:t>
            </a:r>
            <a:r>
              <a:rPr lang="en-US" dirty="0" err="1"/>
              <a:t>localilties</a:t>
            </a:r>
            <a:r>
              <a:rPr lang="en-US" dirty="0"/>
              <a:t> nearest to popular tourist venues so that they can be made available for rent through </a:t>
            </a:r>
            <a:r>
              <a:rPr lang="en-US" dirty="0" err="1"/>
              <a:t>AirBnB</a:t>
            </a:r>
            <a:r>
              <a:rPr lang="en-US" dirty="0"/>
              <a:t>. In comparison to keeping a property occupied by tenants, the purchased property yields a higher rental earning from an investor point of view if rented out on </a:t>
            </a:r>
            <a:r>
              <a:rPr lang="en-US" dirty="0" err="1"/>
              <a:t>AirBnB</a:t>
            </a:r>
            <a:r>
              <a:rPr lang="en-US" dirty="0"/>
              <a:t>.</a:t>
            </a:r>
          </a:p>
          <a:p>
            <a:r>
              <a:rPr lang="en-US" dirty="0"/>
              <a:t>My project is </a:t>
            </a:r>
            <a:r>
              <a:rPr lang="en-US" dirty="0" err="1"/>
              <a:t>targetted</a:t>
            </a:r>
            <a:r>
              <a:rPr lang="en-US" dirty="0"/>
              <a:t> to help such investors. I shall be using my knowledge from the </a:t>
            </a:r>
            <a:r>
              <a:rPr lang="en-US" dirty="0" err="1"/>
              <a:t>ibm</a:t>
            </a:r>
            <a:r>
              <a:rPr lang="en-US" dirty="0"/>
              <a:t> data science professional courses to identify and choose a neighborhood best suited for buying a property in Lahore. My selection will be based on the locality of the neighborhood. The closer a neighborhood is to the popular venues of Lahore, the higher will be its chances that it will be preferred for renting by tourists.</a:t>
            </a:r>
          </a:p>
          <a:p>
            <a:endParaRPr lang="en-US" dirty="0"/>
          </a:p>
        </p:txBody>
      </p:sp>
    </p:spTree>
    <p:extLst>
      <p:ext uri="{BB962C8B-B14F-4D97-AF65-F5344CB8AC3E}">
        <p14:creationId xmlns:p14="http://schemas.microsoft.com/office/powerpoint/2010/main" val="3603068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99821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1.Zameen Property Data.csv </a:t>
            </a:r>
            <a:endParaRPr lang="en-US" dirty="0" smtClean="0"/>
          </a:p>
          <a:p>
            <a:r>
              <a:rPr lang="en-US" dirty="0" smtClean="0"/>
              <a:t>2.Venues </a:t>
            </a:r>
            <a:r>
              <a:rPr lang="en-US" dirty="0"/>
              <a:t>from Foursquare location data</a:t>
            </a:r>
            <a:endParaRPr lang="en-US" dirty="0"/>
          </a:p>
        </p:txBody>
      </p:sp>
    </p:spTree>
    <p:extLst>
      <p:ext uri="{BB962C8B-B14F-4D97-AF65-F5344CB8AC3E}">
        <p14:creationId xmlns:p14="http://schemas.microsoft.com/office/powerpoint/2010/main" val="3672576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59785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Data Cleansing</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a:t>
            </a:r>
            <a:r>
              <a:rPr lang="en-US" dirty="0"/>
              <a:t>the csv file imported, has all the properties listed for sale in the country of Pakistan and our project is solely based on one city Lahore, therefore we know that we shall read many unneeded details from the csv file. For that purpose, we have to filter out the file in detail and get rid of any columns that play no role in our analysis. For this purpose, we drop all such columns.</a:t>
            </a:r>
          </a:p>
          <a:p>
            <a:r>
              <a:rPr lang="en-US" dirty="0"/>
              <a:t>Another cleansing applied is towards the rows in the </a:t>
            </a:r>
            <a:r>
              <a:rPr lang="en-US" dirty="0" err="1"/>
              <a:t>dataframe</a:t>
            </a:r>
            <a:r>
              <a:rPr lang="en-US" dirty="0"/>
              <a:t> read from csv file. We keep focused on only those properties that are located near the neighborhoods in the battle and are constructed houses. We need </a:t>
            </a:r>
            <a:r>
              <a:rPr lang="en-US" dirty="0" err="1"/>
              <a:t>constrcuted</a:t>
            </a:r>
            <a:r>
              <a:rPr lang="en-US" dirty="0"/>
              <a:t> houses because the objective is to purchase a property and put it on </a:t>
            </a:r>
            <a:r>
              <a:rPr lang="en-US" dirty="0" err="1"/>
              <a:t>AirBnB</a:t>
            </a:r>
            <a:r>
              <a:rPr lang="en-US" dirty="0"/>
              <a:t> for rental purposes. </a:t>
            </a:r>
            <a:r>
              <a:rPr lang="en-US" dirty="0" err="1"/>
              <a:t>Therefore,we</a:t>
            </a:r>
            <a:r>
              <a:rPr lang="en-US" dirty="0"/>
              <a:t> keep only those houses that are located nearby the three neighborhoods chosen. Also all unconstructed properties and flats </a:t>
            </a:r>
            <a:r>
              <a:rPr lang="en-US" dirty="0" err="1"/>
              <a:t>etc</a:t>
            </a:r>
            <a:r>
              <a:rPr lang="en-US" dirty="0"/>
              <a:t> are ignored.</a:t>
            </a:r>
          </a:p>
          <a:p>
            <a:endParaRPr lang="en-US" dirty="0"/>
          </a:p>
        </p:txBody>
      </p:sp>
    </p:spTree>
    <p:extLst>
      <p:ext uri="{BB962C8B-B14F-4D97-AF65-F5344CB8AC3E}">
        <p14:creationId xmlns:p14="http://schemas.microsoft.com/office/powerpoint/2010/main" val="4125594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2.K Means Clustering</a:t>
            </a:r>
            <a:br>
              <a:rPr lang="en-US" b="1" dirty="0"/>
            </a:br>
            <a:endParaRPr lang="en-US" dirty="0"/>
          </a:p>
        </p:txBody>
      </p:sp>
      <p:sp>
        <p:nvSpPr>
          <p:cNvPr id="3" name="Content Placeholder 2"/>
          <p:cNvSpPr>
            <a:spLocks noGrp="1"/>
          </p:cNvSpPr>
          <p:nvPr>
            <p:ph idx="1"/>
          </p:nvPr>
        </p:nvSpPr>
        <p:spPr/>
        <p:txBody>
          <a:bodyPr/>
          <a:lstStyle/>
          <a:p>
            <a:r>
              <a:rPr lang="en-US" dirty="0" smtClean="0"/>
              <a:t>In </a:t>
            </a:r>
            <a:r>
              <a:rPr lang="en-US" dirty="0"/>
              <a:t>the next step, we shall use </a:t>
            </a:r>
            <a:r>
              <a:rPr lang="en-US" dirty="0" err="1"/>
              <a:t>KMeans</a:t>
            </a:r>
            <a:r>
              <a:rPr lang="en-US" dirty="0"/>
              <a:t> clustering algorithm to group all the houses for sale located nearby and inside the three neighborhoods. When this is done, all properties will be classified as belonging to one neighborhood according to its nearness of location to a neighborhood. For this activity we have chosen to make three clusters. Therefore all rows selected from the above step will be classified in three clusters according to </a:t>
            </a:r>
            <a:r>
              <a:rPr lang="en-US" dirty="0" err="1"/>
              <a:t>KMeans</a:t>
            </a:r>
            <a:r>
              <a:rPr lang="en-US" dirty="0"/>
              <a:t> clustering</a:t>
            </a:r>
          </a:p>
        </p:txBody>
      </p:sp>
    </p:spTree>
    <p:extLst>
      <p:ext uri="{BB962C8B-B14F-4D97-AF65-F5344CB8AC3E}">
        <p14:creationId xmlns:p14="http://schemas.microsoft.com/office/powerpoint/2010/main" val="3304095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7</TotalTime>
  <Words>853</Words>
  <Application>Microsoft Office PowerPoint</Application>
  <PresentationFormat>Custom</PresentationFormat>
  <Paragraphs>32</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Books 16x9</vt:lpstr>
      <vt:lpstr>Battle of Neighborhoods</vt:lpstr>
      <vt:lpstr>PowerPoint Presentation</vt:lpstr>
      <vt:lpstr>Introduction</vt:lpstr>
      <vt:lpstr>PowerPoint Presentation</vt:lpstr>
      <vt:lpstr>Data</vt:lpstr>
      <vt:lpstr>PowerPoint Presentation</vt:lpstr>
      <vt:lpstr>Methodology</vt:lpstr>
      <vt:lpstr>1. Data Cleansing </vt:lpstr>
      <vt:lpstr>2.K Means Clustering </vt:lpstr>
      <vt:lpstr>3. Discovering Venues Around Clusters Using FourSquare </vt:lpstr>
      <vt:lpstr>4. Choosing a Neighborhood </vt:lpstr>
      <vt:lpstr>Results and Discussion </vt:lpstr>
      <vt:lpstr>PowerPoint Presentation</vt:lpstr>
      <vt:lpstr>Conclusion</vt:lpstr>
      <vt:lpstr>PowerPoint Presentation</vt:lpstr>
    </vt:vector>
  </TitlesOfParts>
  <Company>Moorche 30 DVDs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MRT www.Win2Farsi.com</dc:creator>
  <cp:lastModifiedBy>MRT www.Win2Farsi.com</cp:lastModifiedBy>
  <cp:revision>1</cp:revision>
  <dcterms:created xsi:type="dcterms:W3CDTF">2020-08-02T19:47:53Z</dcterms:created>
  <dcterms:modified xsi:type="dcterms:W3CDTF">2020-08-02T19:55:07Z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