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946F2BFE-77BB-4CB4-849D-B6745E2C04A6}" type="datetimeFigureOut">
              <a:rPr lang="fr-FR" smtClean="0"/>
              <a:t>17/08/2021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24155B-ED89-49AF-8456-3E3444C6BA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51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46F2BFE-77BB-4CB4-849D-B6745E2C04A6}" type="datetimeFigureOut">
              <a:rPr lang="fr-FR" smtClean="0"/>
              <a:t>17/08/2021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24155B-ED89-49AF-8456-3E3444C6BA26}" type="slidenum">
              <a:rPr lang="fr-FR" smtClean="0"/>
              <a:t>‹N°›</a:t>
            </a:fld>
            <a:endParaRPr lang="fr-FR"/>
          </a:p>
        </p:txBody>
      </p:sp>
    </p:spTree>
    <p:extLst>
      <p:ext uri="{BB962C8B-B14F-4D97-AF65-F5344CB8AC3E}">
        <p14:creationId xmlns:p14="http://schemas.microsoft.com/office/powerpoint/2010/main" val="335225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46F2BFE-77BB-4CB4-849D-B6745E2C04A6}" type="datetimeFigureOut">
              <a:rPr lang="fr-FR" smtClean="0"/>
              <a:t>17/08/2021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24155B-ED89-49AF-8456-3E3444C6BA26}" type="slidenum">
              <a:rPr lang="fr-FR" smtClean="0"/>
              <a:t>‹N°›</a:t>
            </a:fld>
            <a:endParaRPr lang="fr-FR"/>
          </a:p>
        </p:txBody>
      </p:sp>
    </p:spTree>
    <p:extLst>
      <p:ext uri="{BB962C8B-B14F-4D97-AF65-F5344CB8AC3E}">
        <p14:creationId xmlns:p14="http://schemas.microsoft.com/office/powerpoint/2010/main" val="3661332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946F2BFE-77BB-4CB4-849D-B6745E2C04A6}" type="datetimeFigureOut">
              <a:rPr lang="fr-FR" smtClean="0"/>
              <a:t>17/08/2021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24155B-ED89-49AF-8456-3E3444C6BA26}" type="slidenum">
              <a:rPr lang="fr-FR" smtClean="0"/>
              <a:t>‹N°›</a:t>
            </a:fld>
            <a:endParaRPr lang="fr-FR"/>
          </a:p>
        </p:txBody>
      </p:sp>
    </p:spTree>
    <p:extLst>
      <p:ext uri="{BB962C8B-B14F-4D97-AF65-F5344CB8AC3E}">
        <p14:creationId xmlns:p14="http://schemas.microsoft.com/office/powerpoint/2010/main" val="97772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946F2BFE-77BB-4CB4-849D-B6745E2C04A6}" type="datetimeFigureOut">
              <a:rPr lang="fr-FR" smtClean="0"/>
              <a:t>17/08/2021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24155B-ED89-49AF-8456-3E3444C6BA2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38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946F2BFE-77BB-4CB4-849D-B6745E2C04A6}" type="datetimeFigureOut">
              <a:rPr lang="fr-FR" smtClean="0"/>
              <a:t>17/08/2021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24155B-ED89-49AF-8456-3E3444C6BA26}" type="slidenum">
              <a:rPr lang="fr-FR" smtClean="0"/>
              <a:t>‹N°›</a:t>
            </a:fld>
            <a:endParaRPr lang="fr-FR"/>
          </a:p>
        </p:txBody>
      </p:sp>
    </p:spTree>
    <p:extLst>
      <p:ext uri="{BB962C8B-B14F-4D97-AF65-F5344CB8AC3E}">
        <p14:creationId xmlns:p14="http://schemas.microsoft.com/office/powerpoint/2010/main" val="2719477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46F2BFE-77BB-4CB4-849D-B6745E2C04A6}" type="datetimeFigureOut">
              <a:rPr lang="fr-FR" smtClean="0"/>
              <a:t>17/08/2021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F24155B-ED89-49AF-8456-3E3444C6BA26}" type="slidenum">
              <a:rPr lang="fr-FR" smtClean="0"/>
              <a:t>‹N°›</a:t>
            </a:fld>
            <a:endParaRPr lang="fr-FR"/>
          </a:p>
        </p:txBody>
      </p:sp>
    </p:spTree>
    <p:extLst>
      <p:ext uri="{BB962C8B-B14F-4D97-AF65-F5344CB8AC3E}">
        <p14:creationId xmlns:p14="http://schemas.microsoft.com/office/powerpoint/2010/main" val="335030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946F2BFE-77BB-4CB4-849D-B6745E2C04A6}" type="datetimeFigureOut">
              <a:rPr lang="fr-FR" smtClean="0"/>
              <a:t>17/08/2021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F24155B-ED89-49AF-8456-3E3444C6BA26}" type="slidenum">
              <a:rPr lang="fr-FR" smtClean="0"/>
              <a:t>‹N°›</a:t>
            </a:fld>
            <a:endParaRPr lang="fr-FR"/>
          </a:p>
        </p:txBody>
      </p:sp>
    </p:spTree>
    <p:extLst>
      <p:ext uri="{BB962C8B-B14F-4D97-AF65-F5344CB8AC3E}">
        <p14:creationId xmlns:p14="http://schemas.microsoft.com/office/powerpoint/2010/main" val="355039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46F2BFE-77BB-4CB4-849D-B6745E2C04A6}" type="datetimeFigureOut">
              <a:rPr lang="fr-FR" smtClean="0"/>
              <a:t>17/08/2021</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3F24155B-ED89-49AF-8456-3E3444C6BA26}" type="slidenum">
              <a:rPr lang="fr-FR" smtClean="0"/>
              <a:t>‹N°›</a:t>
            </a:fld>
            <a:endParaRPr lang="fr-FR"/>
          </a:p>
        </p:txBody>
      </p:sp>
    </p:spTree>
    <p:extLst>
      <p:ext uri="{BB962C8B-B14F-4D97-AF65-F5344CB8AC3E}">
        <p14:creationId xmlns:p14="http://schemas.microsoft.com/office/powerpoint/2010/main" val="1590023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46F2BFE-77BB-4CB4-849D-B6745E2C04A6}" type="datetimeFigureOut">
              <a:rPr lang="fr-FR" smtClean="0"/>
              <a:t>17/08/2021</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24155B-ED89-49AF-8456-3E3444C6BA26}" type="slidenum">
              <a:rPr lang="fr-FR" smtClean="0"/>
              <a:t>‹N°›</a:t>
            </a:fld>
            <a:endParaRPr lang="fr-FR"/>
          </a:p>
        </p:txBody>
      </p:sp>
    </p:spTree>
    <p:extLst>
      <p:ext uri="{BB962C8B-B14F-4D97-AF65-F5344CB8AC3E}">
        <p14:creationId xmlns:p14="http://schemas.microsoft.com/office/powerpoint/2010/main" val="105259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lvl1pPr>
              <a:defRPr>
                <a:solidFill>
                  <a:schemeClr val="tx2"/>
                </a:solidFill>
              </a:defRPr>
            </a:lvl1pPr>
          </a:lstStyle>
          <a:p>
            <a:fld id="{946F2BFE-77BB-4CB4-849D-B6745E2C04A6}" type="datetimeFigureOut">
              <a:rPr lang="fr-FR" smtClean="0"/>
              <a:t>17/08/2021</a:t>
            </a:fld>
            <a:endParaRPr lang="fr-FR"/>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24155B-ED89-49AF-8456-3E3444C6BA26}" type="slidenum">
              <a:rPr lang="fr-FR" smtClean="0"/>
              <a:t>‹N°›</a:t>
            </a:fld>
            <a:endParaRPr lang="fr-FR"/>
          </a:p>
        </p:txBody>
      </p:sp>
    </p:spTree>
    <p:extLst>
      <p:ext uri="{BB962C8B-B14F-4D97-AF65-F5344CB8AC3E}">
        <p14:creationId xmlns:p14="http://schemas.microsoft.com/office/powerpoint/2010/main" val="102953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46F2BFE-77BB-4CB4-849D-B6745E2C04A6}" type="datetimeFigureOut">
              <a:rPr lang="fr-FR" smtClean="0"/>
              <a:t>17/08/2021</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24155B-ED89-49AF-8456-3E3444C6BA2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1682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fr.wikipedia.org/wiki/InnoDB" TargetMode="External"/><Relationship Id="rId3" Type="http://schemas.openxmlformats.org/officeDocument/2006/relationships/hyperlink" Target="https://fr.wikipedia.org/wiki/Licence_publique_g%C3%A9n%C3%A9rale_GNU" TargetMode="External"/><Relationship Id="rId7" Type="http://schemas.openxmlformats.org/officeDocument/2006/relationships/hyperlink" Target="https://fr.wikipedia.org/wiki/MyISAM" TargetMode="External"/><Relationship Id="rId2" Type="http://schemas.openxmlformats.org/officeDocument/2006/relationships/hyperlink" Target="https://fr.wikipedia.org/wiki/Syst%C3%A8me_de_gestion_de_base_de_donn%C3%A9es" TargetMode="External"/><Relationship Id="rId1" Type="http://schemas.openxmlformats.org/officeDocument/2006/relationships/slideLayout" Target="../slideLayouts/slideLayout2.xml"/><Relationship Id="rId6" Type="http://schemas.openxmlformats.org/officeDocument/2006/relationships/hyperlink" Target="https://fr.wikipedia.org/wiki/Moteur_de_base_de_donn%C3%A9es" TargetMode="External"/><Relationship Id="rId5" Type="http://schemas.openxmlformats.org/officeDocument/2006/relationships/hyperlink" Target="https://fr.wikipedia.org/wiki/Base_de_donn%C3%A9es" TargetMode="External"/><Relationship Id="rId10" Type="http://schemas.openxmlformats.org/officeDocument/2006/relationships/hyperlink" Target="https://fr.wikipedia.org/wiki/PhpMyAdmin" TargetMode="External"/><Relationship Id="rId4" Type="http://schemas.openxmlformats.org/officeDocument/2006/relationships/hyperlink" Target="https://fr.wikipedia.org/wiki/Logiciel_propri%C3%A9taire" TargetMode="External"/><Relationship Id="rId9" Type="http://schemas.openxmlformats.org/officeDocument/2006/relationships/hyperlink" Target="https://fr.wikipedia.org/wiki/Transaction_informatique"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fr.wikipedia.org/wiki/Oracle_Database" TargetMode="External"/><Relationship Id="rId3" Type="http://schemas.openxmlformats.org/officeDocument/2006/relationships/hyperlink" Target="https://fr.wikipedia.org/wiki/Base_de_donn%C3%A9es_relationnelle" TargetMode="External"/><Relationship Id="rId7" Type="http://schemas.openxmlformats.org/officeDocument/2006/relationships/hyperlink" Target="https://fr.wikipedia.org/wiki/Licence_BSD" TargetMode="External"/><Relationship Id="rId2" Type="http://schemas.openxmlformats.org/officeDocument/2006/relationships/hyperlink" Target="https://fr.wikipedia.org/wiki/Syst%C3%A8me_de_gestion_de_base_de_donn%C3%A9es" TargetMode="External"/><Relationship Id="rId1" Type="http://schemas.openxmlformats.org/officeDocument/2006/relationships/slideLayout" Target="../slideLayouts/slideLayout2.xml"/><Relationship Id="rId6" Type="http://schemas.openxmlformats.org/officeDocument/2006/relationships/hyperlink" Target="https://fr.wikipedia.org/wiki/Logiciel_libre" TargetMode="External"/><Relationship Id="rId5" Type="http://schemas.openxmlformats.org/officeDocument/2006/relationships/hyperlink" Target="https://fr.wikipedia.org/wiki/Syst%C3%A8me_de_gestion_de_base_de_donn%C3%A9es_relationnel-objet" TargetMode="External"/><Relationship Id="rId4" Type="http://schemas.openxmlformats.org/officeDocument/2006/relationships/hyperlink" Target="https://fr.wikipedia.org/wiki/Base_de_donn%C3%A9es_orient%C3%A9e_objet" TargetMode="External"/><Relationship Id="rId9" Type="http://schemas.openxmlformats.org/officeDocument/2006/relationships/hyperlink" Target="https://fr.wikipedia.org/wiki/PL/pgSQ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r.wikipedia.org/wiki/fr:Transact-SQL" TargetMode="External"/><Relationship Id="rId2" Type="http://schemas.openxmlformats.org/officeDocument/2006/relationships/hyperlink" Target="https://fr.wikibooks.org/wiki/SQL" TargetMode="External"/><Relationship Id="rId1" Type="http://schemas.openxmlformats.org/officeDocument/2006/relationships/slideLayout" Target="../slideLayouts/slideLayout2.xml"/><Relationship Id="rId5" Type="http://schemas.openxmlformats.org/officeDocument/2006/relationships/hyperlink" Target="https://fr.wikibooks.org/wiki/Oracle" TargetMode="External"/><Relationship Id="rId4" Type="http://schemas.openxmlformats.org/officeDocument/2006/relationships/hyperlink" Target="https://fr.wikibooks.org/wiki/MySQ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00051" y="272561"/>
            <a:ext cx="10058400" cy="2777666"/>
          </a:xfrm>
        </p:spPr>
        <p:txBody>
          <a:bodyPr/>
          <a:lstStyle/>
          <a:p>
            <a:pPr algn="ctr"/>
            <a:r>
              <a:rPr lang="fr-FR" dirty="0" smtClean="0">
                <a:solidFill>
                  <a:schemeClr val="tx2">
                    <a:lumMod val="75000"/>
                  </a:schemeClr>
                </a:solidFill>
              </a:rPr>
              <a:t>Check-point SGDBR</a:t>
            </a:r>
            <a:endParaRPr lang="fr-FR" dirty="0">
              <a:solidFill>
                <a:schemeClr val="tx2">
                  <a:lumMod val="75000"/>
                </a:schemeClr>
              </a:solidFill>
            </a:endParaRPr>
          </a:p>
        </p:txBody>
      </p:sp>
      <p:sp>
        <p:nvSpPr>
          <p:cNvPr id="3" name="Sous-titre 2"/>
          <p:cNvSpPr>
            <a:spLocks noGrp="1"/>
          </p:cNvSpPr>
          <p:nvPr>
            <p:ph type="subTitle" idx="1"/>
          </p:nvPr>
        </p:nvSpPr>
        <p:spPr/>
        <p:txBody>
          <a:bodyPr/>
          <a:lstStyle/>
          <a:p>
            <a:pPr algn="r"/>
            <a:r>
              <a:rPr lang="fr-FR" dirty="0" smtClean="0"/>
              <a:t>Créer par Chihi </a:t>
            </a:r>
            <a:r>
              <a:rPr lang="fr-FR" dirty="0" err="1" smtClean="0"/>
              <a:t>asma</a:t>
            </a:r>
            <a:endParaRPr lang="fr-FR" dirty="0"/>
          </a:p>
        </p:txBody>
      </p:sp>
    </p:spTree>
    <p:extLst>
      <p:ext uri="{BB962C8B-B14F-4D97-AF65-F5344CB8AC3E}">
        <p14:creationId xmlns:p14="http://schemas.microsoft.com/office/powerpoint/2010/main" val="652678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a:solidFill>
                  <a:schemeClr val="tx2">
                    <a:lumMod val="75000"/>
                  </a:schemeClr>
                </a:solidFill>
              </a:rPr>
              <a:t>SGDBR</a:t>
            </a:r>
            <a:r>
              <a:rPr lang="fr-FR" b="1" dirty="0"/>
              <a:t/>
            </a:r>
            <a:br>
              <a:rPr lang="fr-FR" b="1" dirty="0"/>
            </a:br>
            <a:endParaRPr lang="fr-FR" dirty="0"/>
          </a:p>
        </p:txBody>
      </p:sp>
      <p:sp>
        <p:nvSpPr>
          <p:cNvPr id="3" name="Espace réservé du contenu 2"/>
          <p:cNvSpPr>
            <a:spLocks noGrp="1"/>
          </p:cNvSpPr>
          <p:nvPr>
            <p:ph idx="1"/>
          </p:nvPr>
        </p:nvSpPr>
        <p:spPr/>
        <p:txBody>
          <a:bodyPr/>
          <a:lstStyle/>
          <a:p>
            <a:pPr algn="ctr"/>
            <a:endParaRPr lang="fr-FR" dirty="0" smtClean="0"/>
          </a:p>
          <a:p>
            <a:pPr algn="ctr"/>
            <a:endParaRPr lang="fr-FR" dirty="0"/>
          </a:p>
          <a:p>
            <a:pPr algn="ctr"/>
            <a:r>
              <a:rPr lang="fr-FR" sz="2800" dirty="0" smtClean="0"/>
              <a:t>Système </a:t>
            </a:r>
            <a:r>
              <a:rPr lang="fr-FR" sz="2800" dirty="0"/>
              <a:t>de Gestion de Bases de Données Relationnelles</a:t>
            </a:r>
            <a:endParaRPr lang="fr-FR" sz="2800" dirty="0"/>
          </a:p>
        </p:txBody>
      </p:sp>
    </p:spTree>
    <p:extLst>
      <p:ext uri="{BB962C8B-B14F-4D97-AF65-F5344CB8AC3E}">
        <p14:creationId xmlns:p14="http://schemas.microsoft.com/office/powerpoint/2010/main" val="858768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0565" y="-149468"/>
            <a:ext cx="9928273" cy="1793630"/>
          </a:xfrm>
        </p:spPr>
        <p:txBody>
          <a:bodyPr>
            <a:normAutofit/>
          </a:bodyPr>
          <a:lstStyle/>
          <a:p>
            <a:pPr algn="ctr"/>
            <a:r>
              <a:rPr lang="fr-FR" b="1" dirty="0">
                <a:solidFill>
                  <a:schemeClr val="tx2">
                    <a:lumMod val="75000"/>
                  </a:schemeClr>
                </a:solidFill>
              </a:rPr>
              <a:t>MySQL</a:t>
            </a:r>
            <a:r>
              <a:rPr lang="fr-FR" dirty="0"/>
              <a:t/>
            </a:r>
            <a:br>
              <a:rPr lang="fr-FR" dirty="0"/>
            </a:br>
            <a:endParaRPr lang="fr-FR" dirty="0"/>
          </a:p>
        </p:txBody>
      </p:sp>
      <p:sp>
        <p:nvSpPr>
          <p:cNvPr id="3" name="Espace réservé du contenu 2"/>
          <p:cNvSpPr>
            <a:spLocks noGrp="1"/>
          </p:cNvSpPr>
          <p:nvPr>
            <p:ph idx="1"/>
          </p:nvPr>
        </p:nvSpPr>
        <p:spPr>
          <a:xfrm>
            <a:off x="1097280" y="1916722"/>
            <a:ext cx="10058400" cy="4563209"/>
          </a:xfrm>
        </p:spPr>
        <p:txBody>
          <a:bodyPr>
            <a:normAutofit fontScale="70000" lnSpcReduction="20000"/>
          </a:bodyPr>
          <a:lstStyle/>
          <a:p>
            <a:pPr lvl="5" algn="just">
              <a:lnSpc>
                <a:spcPct val="120000"/>
              </a:lnSpc>
              <a:buFont typeface="Courier New" panose="02070309020205020404" pitchFamily="49" charset="0"/>
              <a:buChar char="o"/>
            </a:pPr>
            <a:r>
              <a:rPr lang="fr-FR" sz="2900" b="1" dirty="0" smtClean="0"/>
              <a:t>Définition</a:t>
            </a:r>
            <a:r>
              <a:rPr lang="fr-FR" sz="2600" b="1" dirty="0" smtClean="0"/>
              <a:t>:</a:t>
            </a:r>
          </a:p>
          <a:p>
            <a:pPr lvl="3" algn="just">
              <a:lnSpc>
                <a:spcPct val="120000"/>
              </a:lnSpc>
              <a:buFont typeface="Wingdings" panose="05000000000000000000" pitchFamily="2" charset="2"/>
              <a:buChar char="q"/>
            </a:pPr>
            <a:r>
              <a:rPr lang="fr-FR" sz="1800" dirty="0" smtClean="0"/>
              <a:t> C’est </a:t>
            </a:r>
            <a:r>
              <a:rPr lang="fr-FR" sz="1800" dirty="0"/>
              <a:t>un </a:t>
            </a:r>
            <a:r>
              <a:rPr lang="fr-FR" sz="1800" dirty="0">
                <a:solidFill>
                  <a:srgbClr val="FFFF00"/>
                </a:solidFill>
                <a:hlinkClick r:id="rId2"/>
              </a:rPr>
              <a:t>système de gestion de bases de données</a:t>
            </a:r>
            <a:r>
              <a:rPr lang="fr-FR" sz="1800" u="sng" dirty="0">
                <a:solidFill>
                  <a:srgbClr val="FFFF00"/>
                </a:solidFill>
              </a:rPr>
              <a:t> relationnelles </a:t>
            </a:r>
            <a:r>
              <a:rPr lang="fr-FR" sz="1800" dirty="0"/>
              <a:t>(SGBDR</a:t>
            </a:r>
            <a:r>
              <a:rPr lang="fr-FR" sz="1800" dirty="0" smtClean="0"/>
              <a:t>).</a:t>
            </a:r>
          </a:p>
          <a:p>
            <a:pPr lvl="3" algn="just">
              <a:lnSpc>
                <a:spcPct val="170000"/>
              </a:lnSpc>
              <a:buFont typeface="Wingdings" panose="05000000000000000000" pitchFamily="2" charset="2"/>
              <a:buChar char="q"/>
            </a:pPr>
            <a:r>
              <a:rPr lang="fr-FR" sz="1800" dirty="0" smtClean="0"/>
              <a:t> </a:t>
            </a:r>
            <a:r>
              <a:rPr lang="fr-FR" sz="1800" dirty="0"/>
              <a:t>Il est distribué sous une double licence </a:t>
            </a:r>
            <a:r>
              <a:rPr lang="fr-FR" sz="1800" dirty="0">
                <a:hlinkClick r:id="rId3" tooltip="Licence publique générale GNU"/>
              </a:rPr>
              <a:t>GPL</a:t>
            </a:r>
            <a:r>
              <a:rPr lang="fr-FR" sz="1800" dirty="0"/>
              <a:t> et </a:t>
            </a:r>
            <a:r>
              <a:rPr lang="fr-FR" sz="1800" dirty="0">
                <a:hlinkClick r:id="rId4" tooltip="Logiciel propriétaire"/>
              </a:rPr>
              <a:t>propriétaire</a:t>
            </a:r>
            <a:r>
              <a:rPr lang="fr-FR" sz="1800" dirty="0"/>
              <a:t>. </a:t>
            </a:r>
            <a:endParaRPr lang="fr-FR" sz="1800" dirty="0" smtClean="0"/>
          </a:p>
          <a:p>
            <a:pPr lvl="3" algn="just">
              <a:lnSpc>
                <a:spcPct val="170000"/>
              </a:lnSpc>
              <a:buFont typeface="Wingdings" panose="05000000000000000000" pitchFamily="2" charset="2"/>
              <a:buChar char="q"/>
            </a:pPr>
            <a:r>
              <a:rPr lang="fr-FR" sz="1800" dirty="0" smtClean="0"/>
              <a:t>Il </a:t>
            </a:r>
            <a:r>
              <a:rPr lang="fr-FR" sz="1800" dirty="0"/>
              <a:t>fait partie des logiciels de gestion de </a:t>
            </a:r>
            <a:r>
              <a:rPr lang="fr-FR" sz="1800" dirty="0">
                <a:hlinkClick r:id="rId5" tooltip="Base de données"/>
              </a:rPr>
              <a:t>base de données</a:t>
            </a:r>
            <a:r>
              <a:rPr lang="fr-FR" sz="1800" dirty="0"/>
              <a:t> les plus utilisés au </a:t>
            </a:r>
            <a:r>
              <a:rPr lang="fr-FR" sz="1800" dirty="0" smtClean="0"/>
              <a:t>monde, </a:t>
            </a:r>
            <a:r>
              <a:rPr lang="fr-FR" sz="1800" dirty="0"/>
              <a:t>autant par le </a:t>
            </a:r>
            <a:r>
              <a:rPr lang="fr-FR" sz="1800" dirty="0" smtClean="0"/>
              <a:t>grand </a:t>
            </a:r>
            <a:r>
              <a:rPr lang="fr-FR" sz="1800" dirty="0"/>
              <a:t>public (applications web principalement) que par des </a:t>
            </a:r>
            <a:r>
              <a:rPr lang="fr-FR" sz="1800" dirty="0" smtClean="0"/>
              <a:t>professionnels.</a:t>
            </a:r>
          </a:p>
          <a:p>
            <a:pPr lvl="5" algn="just">
              <a:lnSpc>
                <a:spcPct val="170000"/>
              </a:lnSpc>
              <a:buFont typeface="Courier New" panose="02070309020205020404" pitchFamily="49" charset="0"/>
              <a:buChar char="o"/>
            </a:pPr>
            <a:r>
              <a:rPr lang="fr-FR" sz="2900" b="1" dirty="0" smtClean="0"/>
              <a:t>Fonctionnalités:</a:t>
            </a:r>
          </a:p>
          <a:p>
            <a:pPr>
              <a:lnSpc>
                <a:spcPct val="120000"/>
              </a:lnSpc>
            </a:pPr>
            <a:r>
              <a:rPr lang="fr-FR" sz="2200" dirty="0" smtClean="0"/>
              <a:t>              Deux</a:t>
            </a:r>
            <a:r>
              <a:rPr lang="fr-FR" sz="2200" dirty="0"/>
              <a:t> </a:t>
            </a:r>
            <a:r>
              <a:rPr lang="fr-FR" sz="2200" dirty="0">
                <a:hlinkClick r:id="rId6" tooltip="InnoDB"/>
              </a:rPr>
              <a:t>moteurs</a:t>
            </a:r>
            <a:r>
              <a:rPr lang="fr-FR" sz="2200" dirty="0"/>
              <a:t> principaux sont présents dans MySQL : </a:t>
            </a:r>
            <a:r>
              <a:rPr lang="fr-FR" sz="2200" dirty="0" err="1">
                <a:hlinkClick r:id="rId7" tooltip="MyISAM"/>
              </a:rPr>
              <a:t>MyISAM</a:t>
            </a:r>
            <a:r>
              <a:rPr lang="fr-FR" sz="2200" dirty="0"/>
              <a:t> et </a:t>
            </a:r>
            <a:r>
              <a:rPr lang="fr-FR" sz="2200" dirty="0" err="1"/>
              <a:t>InnoDB</a:t>
            </a:r>
            <a:r>
              <a:rPr lang="fr-FR" sz="2200" dirty="0"/>
              <a:t>.</a:t>
            </a:r>
          </a:p>
          <a:p>
            <a:pPr>
              <a:lnSpc>
                <a:spcPct val="120000"/>
              </a:lnSpc>
            </a:pPr>
            <a:r>
              <a:rPr lang="fr-FR" sz="2200" dirty="0" smtClean="0"/>
              <a:t>               </a:t>
            </a:r>
            <a:r>
              <a:rPr lang="fr-FR" sz="2200" dirty="0" err="1" smtClean="0"/>
              <a:t>MyISAM</a:t>
            </a:r>
            <a:r>
              <a:rPr lang="fr-FR" sz="2200" dirty="0"/>
              <a:t>, contrairement à </a:t>
            </a:r>
            <a:r>
              <a:rPr lang="fr-FR" sz="2200" dirty="0" err="1">
                <a:hlinkClick r:id="rId8"/>
              </a:rPr>
              <a:t>InnoDB</a:t>
            </a:r>
            <a:r>
              <a:rPr lang="fr-FR" sz="2200" dirty="0"/>
              <a:t>, ne supporte ni </a:t>
            </a:r>
            <a:r>
              <a:rPr lang="fr-FR" sz="2200" dirty="0">
                <a:hlinkClick r:id="rId9" tooltip="Transaction informatique"/>
              </a:rPr>
              <a:t>transactions</a:t>
            </a:r>
            <a:r>
              <a:rPr lang="fr-FR" sz="2200" dirty="0"/>
              <a:t> ni intégrité automatique des tables, il n'est pas </a:t>
            </a:r>
            <a:r>
              <a:rPr lang="fr-FR" sz="2200" dirty="0" smtClean="0"/>
              <a:t> </a:t>
            </a:r>
          </a:p>
          <a:p>
            <a:pPr>
              <a:lnSpc>
                <a:spcPct val="120000"/>
              </a:lnSpc>
            </a:pPr>
            <a:r>
              <a:rPr lang="fr-FR" sz="2200" dirty="0" smtClean="0"/>
              <a:t>              destiné </a:t>
            </a:r>
            <a:r>
              <a:rPr lang="fr-FR" sz="2200" dirty="0"/>
              <a:t>aux applications dont la cohérence des données est critique ; cependant, ses performances le font adopter </a:t>
            </a:r>
            <a:r>
              <a:rPr lang="fr-FR" sz="2200" dirty="0" smtClean="0"/>
              <a:t>pour</a:t>
            </a:r>
          </a:p>
          <a:p>
            <a:pPr>
              <a:lnSpc>
                <a:spcPct val="120000"/>
              </a:lnSpc>
            </a:pPr>
            <a:r>
              <a:rPr lang="fr-FR" sz="2200" dirty="0"/>
              <a:t> </a:t>
            </a:r>
            <a:r>
              <a:rPr lang="fr-FR" sz="2200" dirty="0" smtClean="0"/>
              <a:t>             </a:t>
            </a:r>
            <a:r>
              <a:rPr lang="fr-FR" sz="2200" dirty="0"/>
              <a:t>des applications </a:t>
            </a:r>
            <a:r>
              <a:rPr lang="fr-FR" sz="2200" dirty="0" smtClean="0"/>
              <a:t> ayant </a:t>
            </a:r>
            <a:r>
              <a:rPr lang="fr-FR" sz="2200" dirty="0"/>
              <a:t>besoin d'une base de données simple et peu onéreuse à mettre en œuvre.</a:t>
            </a:r>
          </a:p>
          <a:p>
            <a:pPr>
              <a:lnSpc>
                <a:spcPct val="120000"/>
              </a:lnSpc>
            </a:pPr>
            <a:r>
              <a:rPr lang="fr-FR" sz="2200" dirty="0" smtClean="0"/>
              <a:t>              Pour </a:t>
            </a:r>
            <a:r>
              <a:rPr lang="fr-FR" sz="2200" dirty="0"/>
              <a:t>les utilisateurs, </a:t>
            </a:r>
            <a:r>
              <a:rPr lang="fr-FR" sz="2200" dirty="0" err="1">
                <a:hlinkClick r:id="rId10" tooltip="PhpMyAdmin"/>
              </a:rPr>
              <a:t>phpMyAdmin</a:t>
            </a:r>
            <a:r>
              <a:rPr lang="fr-FR" sz="2200" dirty="0"/>
              <a:t> est un outil web souvent disponible pour créer, remplir et utiliser des bases MySQL.</a:t>
            </a:r>
          </a:p>
          <a:p>
            <a:pPr marL="871400" lvl="5" indent="0" algn="just">
              <a:buNone/>
            </a:pPr>
            <a:endParaRPr lang="fr-FR" sz="1800" dirty="0"/>
          </a:p>
        </p:txBody>
      </p:sp>
    </p:spTree>
    <p:extLst>
      <p:ext uri="{BB962C8B-B14F-4D97-AF65-F5344CB8AC3E}">
        <p14:creationId xmlns:p14="http://schemas.microsoft.com/office/powerpoint/2010/main" val="3690156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3996" y="-109051"/>
            <a:ext cx="10058400" cy="1450757"/>
          </a:xfrm>
        </p:spPr>
        <p:txBody>
          <a:bodyPr>
            <a:normAutofit/>
          </a:bodyPr>
          <a:lstStyle/>
          <a:p>
            <a:pPr algn="ctr"/>
            <a:r>
              <a:rPr lang="fr-FR" b="1" dirty="0">
                <a:solidFill>
                  <a:schemeClr val="tx2">
                    <a:lumMod val="75000"/>
                  </a:schemeClr>
                </a:solidFill>
              </a:rPr>
              <a:t>PostgreSQL</a:t>
            </a:r>
            <a:r>
              <a:rPr lang="fr-FR" dirty="0">
                <a:solidFill>
                  <a:schemeClr val="tx2">
                    <a:lumMod val="75000"/>
                  </a:schemeClr>
                </a:solidFill>
              </a:rPr>
              <a:t> </a:t>
            </a:r>
          </a:p>
        </p:txBody>
      </p:sp>
      <p:sp>
        <p:nvSpPr>
          <p:cNvPr id="3" name="Espace réservé du contenu 2"/>
          <p:cNvSpPr>
            <a:spLocks noGrp="1"/>
          </p:cNvSpPr>
          <p:nvPr>
            <p:ph idx="1"/>
          </p:nvPr>
        </p:nvSpPr>
        <p:spPr/>
        <p:txBody>
          <a:bodyPr>
            <a:normAutofit fontScale="77500" lnSpcReduction="20000"/>
          </a:bodyPr>
          <a:lstStyle/>
          <a:p>
            <a:pPr lvl="3">
              <a:buFont typeface="Courier New" panose="02070309020205020404" pitchFamily="49" charset="0"/>
              <a:buChar char="o"/>
            </a:pPr>
            <a:r>
              <a:rPr lang="fr-FR" sz="2400" b="1" dirty="0"/>
              <a:t>Définition</a:t>
            </a:r>
            <a:r>
              <a:rPr lang="fr-FR" sz="2300" b="1" dirty="0"/>
              <a:t>:</a:t>
            </a:r>
          </a:p>
          <a:p>
            <a:pPr>
              <a:lnSpc>
                <a:spcPct val="120000"/>
              </a:lnSpc>
              <a:buFont typeface="Wingdings" panose="05000000000000000000" pitchFamily="2" charset="2"/>
              <a:buChar char="q"/>
            </a:pPr>
            <a:r>
              <a:rPr lang="fr-FR" dirty="0" smtClean="0"/>
              <a:t>C’est </a:t>
            </a:r>
            <a:r>
              <a:rPr lang="fr-FR" dirty="0"/>
              <a:t>un </a:t>
            </a:r>
            <a:r>
              <a:rPr lang="fr-FR" dirty="0">
                <a:hlinkClick r:id="rId2" tooltip="Système de gestion de base de données"/>
              </a:rPr>
              <a:t>système de gestion de base de données</a:t>
            </a:r>
            <a:r>
              <a:rPr lang="fr-FR" dirty="0"/>
              <a:t> </a:t>
            </a:r>
            <a:r>
              <a:rPr lang="fr-FR" dirty="0">
                <a:hlinkClick r:id="rId3" tooltip="Base de données relationnelle"/>
              </a:rPr>
              <a:t>relationnelle</a:t>
            </a:r>
            <a:r>
              <a:rPr lang="fr-FR" dirty="0"/>
              <a:t> et </a:t>
            </a:r>
            <a:r>
              <a:rPr lang="fr-FR" dirty="0">
                <a:hlinkClick r:id="rId4" tooltip="Base de données orientée objet"/>
              </a:rPr>
              <a:t>objet</a:t>
            </a:r>
            <a:r>
              <a:rPr lang="fr-FR" dirty="0"/>
              <a:t> (</a:t>
            </a:r>
            <a:r>
              <a:rPr lang="fr-FR" dirty="0">
                <a:hlinkClick r:id="rId5" tooltip="Système de gestion de base de données relationnel-objet"/>
              </a:rPr>
              <a:t>SGBDRO</a:t>
            </a:r>
            <a:r>
              <a:rPr lang="fr-FR" dirty="0"/>
              <a:t>). C'est un </a:t>
            </a:r>
            <a:endParaRPr lang="fr-FR" dirty="0" smtClean="0"/>
          </a:p>
          <a:p>
            <a:pPr>
              <a:lnSpc>
                <a:spcPct val="120000"/>
              </a:lnSpc>
            </a:pPr>
            <a:r>
              <a:rPr lang="fr-FR" dirty="0" smtClean="0"/>
              <a:t>outil</a:t>
            </a:r>
            <a:r>
              <a:rPr lang="fr-FR" dirty="0"/>
              <a:t> </a:t>
            </a:r>
            <a:r>
              <a:rPr lang="fr-FR" dirty="0">
                <a:hlinkClick r:id="rId6" tooltip="Logiciel libre"/>
              </a:rPr>
              <a:t>libre</a:t>
            </a:r>
            <a:r>
              <a:rPr lang="fr-FR" dirty="0"/>
              <a:t> disponible selon les termes d'une licence de type </a:t>
            </a:r>
            <a:r>
              <a:rPr lang="fr-FR" dirty="0">
                <a:hlinkClick r:id="rId7" tooltip="Licence BSD"/>
              </a:rPr>
              <a:t>BSD</a:t>
            </a:r>
            <a:r>
              <a:rPr lang="fr-FR" dirty="0" smtClean="0"/>
              <a:t>.</a:t>
            </a:r>
          </a:p>
          <a:p>
            <a:pPr>
              <a:lnSpc>
                <a:spcPct val="120000"/>
              </a:lnSpc>
              <a:buFont typeface="Wingdings" panose="05000000000000000000" pitchFamily="2" charset="2"/>
              <a:buChar char="q"/>
            </a:pPr>
            <a:r>
              <a:rPr lang="fr-FR" dirty="0"/>
              <a:t>Ce </a:t>
            </a:r>
            <a:r>
              <a:rPr lang="fr-FR" dirty="0">
                <a:hlinkClick r:id="rId5" tooltip="Système de gestion de base de données relationnel-objet"/>
              </a:rPr>
              <a:t>SGBDRO</a:t>
            </a:r>
            <a:r>
              <a:rPr lang="fr-FR" dirty="0"/>
              <a:t> utilise des types de données modernes, dits composés ou enrichis suivant les terminologies utilisées dans le vocable informatique usuel. Ceci signifie que PostgreSQL peut stocker plus de types de données que les types simples traditionnels entiers, caractères, etc. L'utilisateur peut créer des types, des fonctions, utiliser l'héritage de type, etc</a:t>
            </a:r>
            <a:r>
              <a:rPr lang="fr-FR" dirty="0" smtClean="0"/>
              <a:t>.</a:t>
            </a:r>
          </a:p>
          <a:p>
            <a:pPr>
              <a:buFont typeface="Wingdings" panose="05000000000000000000" pitchFamily="2" charset="2"/>
              <a:buChar char="q"/>
            </a:pPr>
            <a:endParaRPr lang="fr-FR" dirty="0" smtClean="0"/>
          </a:p>
          <a:p>
            <a:pPr lvl="3">
              <a:buFont typeface="Courier New" panose="02070309020205020404" pitchFamily="49" charset="0"/>
              <a:buChar char="o"/>
            </a:pPr>
            <a:r>
              <a:rPr lang="fr-FR" sz="2400" b="1" dirty="0"/>
              <a:t>Fonctionnalités</a:t>
            </a:r>
            <a:r>
              <a:rPr lang="fr-FR" sz="2400" b="1" dirty="0" smtClean="0"/>
              <a:t>:</a:t>
            </a:r>
            <a:endParaRPr lang="fr-FR" dirty="0" smtClean="0"/>
          </a:p>
          <a:p>
            <a:pPr>
              <a:lnSpc>
                <a:spcPct val="120000"/>
              </a:lnSpc>
            </a:pPr>
            <a:r>
              <a:rPr lang="fr-FR" dirty="0"/>
              <a:t>PostgreSQL est largement reconnu pour son comportement stable, proche de </a:t>
            </a:r>
            <a:r>
              <a:rPr lang="fr-FR" i="1" dirty="0">
                <a:hlinkClick r:id="rId8" tooltip="Oracle Database"/>
              </a:rPr>
              <a:t>Oracle</a:t>
            </a:r>
            <a:r>
              <a:rPr lang="fr-FR" dirty="0"/>
              <a:t>, mais aussi pour ses possibilités de programmation étendues, directement dans le moteur de la base de données, via </a:t>
            </a:r>
            <a:r>
              <a:rPr lang="fr-FR" dirty="0">
                <a:hlinkClick r:id="rId9" tooltip="PL/pgSQL"/>
              </a:rPr>
              <a:t>PL/</a:t>
            </a:r>
            <a:r>
              <a:rPr lang="fr-FR" dirty="0" err="1">
                <a:hlinkClick r:id="rId9" tooltip="PL/pgSQL"/>
              </a:rPr>
              <a:t>pgSQL</a:t>
            </a:r>
            <a:r>
              <a:rPr lang="fr-FR" dirty="0"/>
              <a:t>. Le traitement interne des données peut aussi être couplé à d'autres modules externes compilés dans d'autres langages.</a:t>
            </a:r>
            <a:endParaRPr lang="fr-FR" dirty="0"/>
          </a:p>
        </p:txBody>
      </p:sp>
    </p:spTree>
    <p:extLst>
      <p:ext uri="{BB962C8B-B14F-4D97-AF65-F5344CB8AC3E}">
        <p14:creationId xmlns:p14="http://schemas.microsoft.com/office/powerpoint/2010/main" val="4052492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8341" y="-188182"/>
            <a:ext cx="10058400" cy="1450757"/>
          </a:xfrm>
        </p:spPr>
        <p:txBody>
          <a:bodyPr/>
          <a:lstStyle/>
          <a:p>
            <a:pPr algn="ctr"/>
            <a:r>
              <a:rPr lang="fr-FR" dirty="0"/>
              <a:t> </a:t>
            </a:r>
            <a:r>
              <a:rPr lang="fr-FR" b="1" dirty="0">
                <a:solidFill>
                  <a:schemeClr val="tx2">
                    <a:lumMod val="75000"/>
                  </a:schemeClr>
                </a:solidFill>
              </a:rPr>
              <a:t>SQL </a:t>
            </a:r>
            <a:r>
              <a:rPr lang="fr-FR" b="1" dirty="0">
                <a:solidFill>
                  <a:schemeClr val="tx2">
                    <a:lumMod val="75000"/>
                  </a:schemeClr>
                </a:solidFill>
              </a:rPr>
              <a:t>SERVER</a:t>
            </a:r>
            <a:endParaRPr lang="fr-FR" b="1" dirty="0">
              <a:solidFill>
                <a:schemeClr val="tx2">
                  <a:lumMod val="75000"/>
                </a:schemeClr>
              </a:solidFill>
            </a:endParaRPr>
          </a:p>
        </p:txBody>
      </p:sp>
      <p:sp>
        <p:nvSpPr>
          <p:cNvPr id="3" name="Espace réservé du contenu 2"/>
          <p:cNvSpPr>
            <a:spLocks noGrp="1"/>
          </p:cNvSpPr>
          <p:nvPr>
            <p:ph idx="1"/>
          </p:nvPr>
        </p:nvSpPr>
        <p:spPr/>
        <p:txBody>
          <a:bodyPr/>
          <a:lstStyle/>
          <a:p>
            <a:pPr lvl="4">
              <a:buFont typeface="Courier New" panose="02070309020205020404" pitchFamily="49" charset="0"/>
              <a:buChar char="o"/>
            </a:pPr>
            <a:r>
              <a:rPr lang="fr-FR" sz="2000" b="1" dirty="0" smtClean="0"/>
              <a:t>Définition</a:t>
            </a:r>
            <a:r>
              <a:rPr lang="fr-FR" sz="1800" b="1" dirty="0" smtClean="0"/>
              <a:t>:</a:t>
            </a:r>
            <a:endParaRPr lang="fr-FR" sz="1800" b="1" dirty="0"/>
          </a:p>
          <a:p>
            <a:pPr lvl="2">
              <a:lnSpc>
                <a:spcPct val="150000"/>
              </a:lnSpc>
              <a:buFont typeface="Wingdings" panose="05000000000000000000" pitchFamily="2" charset="2"/>
              <a:buChar char="q"/>
            </a:pPr>
            <a:r>
              <a:rPr lang="fr-FR" sz="2000" dirty="0" smtClean="0"/>
              <a:t>C’est un </a:t>
            </a:r>
            <a:r>
              <a:rPr lang="fr-FR" sz="2000" u="sng" dirty="0" smtClean="0">
                <a:solidFill>
                  <a:srgbClr val="FFFF00"/>
                </a:solidFill>
              </a:rPr>
              <a:t>système </a:t>
            </a:r>
            <a:r>
              <a:rPr lang="fr-FR" sz="2000" u="sng" dirty="0">
                <a:solidFill>
                  <a:srgbClr val="FFFF00"/>
                </a:solidFill>
              </a:rPr>
              <a:t>de gestion de base de données </a:t>
            </a:r>
            <a:r>
              <a:rPr lang="fr-FR" sz="2000" u="sng" dirty="0" smtClean="0">
                <a:solidFill>
                  <a:srgbClr val="FFFF00"/>
                </a:solidFill>
              </a:rPr>
              <a:t>relationnelles </a:t>
            </a:r>
            <a:r>
              <a:rPr lang="fr-FR" sz="2000" dirty="0" smtClean="0"/>
              <a:t>développé </a:t>
            </a:r>
            <a:r>
              <a:rPr lang="fr-FR" sz="2000" dirty="0"/>
              <a:t>par la société Microsoft.</a:t>
            </a:r>
          </a:p>
          <a:p>
            <a:pPr lvl="2">
              <a:lnSpc>
                <a:spcPct val="150000"/>
              </a:lnSpc>
              <a:buFont typeface="Wingdings" panose="05000000000000000000" pitchFamily="2" charset="2"/>
              <a:buChar char="q"/>
            </a:pPr>
            <a:r>
              <a:rPr lang="fr-FR" sz="2000" dirty="0"/>
              <a:t>Il permet </a:t>
            </a:r>
            <a:r>
              <a:rPr lang="fr-FR" sz="2000" dirty="0" smtClean="0"/>
              <a:t>par </a:t>
            </a:r>
            <a:r>
              <a:rPr lang="fr-FR" sz="2000" dirty="0"/>
              <a:t>son interface de créer et lister ses tables, en dessiner les diagrammes, y exécuter du code </a:t>
            </a:r>
            <a:r>
              <a:rPr lang="fr-FR" sz="2000" dirty="0">
                <a:hlinkClick r:id="rId2" tooltip="SQL"/>
              </a:rPr>
              <a:t>SQL</a:t>
            </a:r>
            <a:r>
              <a:rPr lang="fr-FR" sz="2000" dirty="0"/>
              <a:t> appelé </a:t>
            </a:r>
            <a:r>
              <a:rPr lang="fr-FR" sz="2000" dirty="0" err="1">
                <a:hlinkClick r:id="rId3" tooltip="w:fr:Transact-SQL"/>
              </a:rPr>
              <a:t>Transact</a:t>
            </a:r>
            <a:r>
              <a:rPr lang="fr-FR" sz="2000" dirty="0">
                <a:hlinkClick r:id="rId3" tooltip="w:fr:Transact-SQL"/>
              </a:rPr>
              <a:t>-SQL</a:t>
            </a:r>
            <a:r>
              <a:rPr lang="fr-FR" sz="2000" dirty="0"/>
              <a:t>, en visualisant son plan d'exécution, et de sauvegarder et lancer des procédures stockées et triggers.</a:t>
            </a:r>
          </a:p>
          <a:p>
            <a:pPr lvl="2">
              <a:lnSpc>
                <a:spcPct val="150000"/>
              </a:lnSpc>
              <a:buFont typeface="Wingdings" panose="05000000000000000000" pitchFamily="2" charset="2"/>
              <a:buChar char="q"/>
            </a:pPr>
            <a:r>
              <a:rPr lang="fr-FR" sz="2000" dirty="0"/>
              <a:t>Ceci en fait une alternative compétitive avec </a:t>
            </a:r>
            <a:r>
              <a:rPr lang="fr-FR" sz="2000" dirty="0">
                <a:hlinkClick r:id="rId4" tooltip="MySQL"/>
              </a:rPr>
              <a:t>MySQL</a:t>
            </a:r>
            <a:r>
              <a:rPr lang="fr-FR" sz="2000" dirty="0"/>
              <a:t> et </a:t>
            </a:r>
            <a:r>
              <a:rPr lang="fr-FR" sz="2000" dirty="0">
                <a:hlinkClick r:id="rId5" tooltip="Oracle"/>
              </a:rPr>
              <a:t>Oracle</a:t>
            </a:r>
            <a:r>
              <a:rPr lang="fr-FR" sz="2000" dirty="0"/>
              <a:t>.</a:t>
            </a:r>
          </a:p>
        </p:txBody>
      </p:sp>
    </p:spTree>
    <p:extLst>
      <p:ext uri="{BB962C8B-B14F-4D97-AF65-F5344CB8AC3E}">
        <p14:creationId xmlns:p14="http://schemas.microsoft.com/office/powerpoint/2010/main" val="2922659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a:solidFill>
                  <a:schemeClr val="tx2">
                    <a:lumMod val="75000"/>
                  </a:schemeClr>
                </a:solidFill>
              </a:rPr>
              <a:t>Différence entre </a:t>
            </a:r>
            <a:r>
              <a:rPr lang="fr-FR" b="1" dirty="0" smtClean="0">
                <a:solidFill>
                  <a:schemeClr val="tx2">
                    <a:lumMod val="75000"/>
                  </a:schemeClr>
                </a:solidFill>
              </a:rPr>
              <a:t>MySQL , PostgreSQL </a:t>
            </a:r>
            <a:r>
              <a:rPr lang="fr-FR" b="1" dirty="0">
                <a:solidFill>
                  <a:schemeClr val="tx2">
                    <a:lumMod val="75000"/>
                  </a:schemeClr>
                </a:solidFill>
              </a:rPr>
              <a:t>et SQL SERVER</a:t>
            </a:r>
            <a:endParaRPr lang="fr-FR" b="1" dirty="0">
              <a:solidFill>
                <a:schemeClr val="tx2">
                  <a:lumMod val="75000"/>
                </a:schemeClr>
              </a:solidFill>
            </a:endParaRPr>
          </a:p>
        </p:txBody>
      </p:sp>
      <p:sp>
        <p:nvSpPr>
          <p:cNvPr id="3" name="Espace réservé du contenu 2"/>
          <p:cNvSpPr>
            <a:spLocks noGrp="1"/>
          </p:cNvSpPr>
          <p:nvPr>
            <p:ph idx="1"/>
          </p:nvPr>
        </p:nvSpPr>
        <p:spPr/>
        <p:txBody>
          <a:bodyPr/>
          <a:lstStyle/>
          <a:p>
            <a:pPr>
              <a:lnSpc>
                <a:spcPct val="150000"/>
              </a:lnSpc>
            </a:pPr>
            <a:r>
              <a:rPr lang="fr-FR" dirty="0" smtClean="0"/>
              <a:t>         </a:t>
            </a:r>
          </a:p>
          <a:p>
            <a:pPr>
              <a:lnSpc>
                <a:spcPct val="150000"/>
              </a:lnSpc>
            </a:pPr>
            <a:endParaRPr lang="fr-FR" dirty="0"/>
          </a:p>
          <a:p>
            <a:pPr>
              <a:lnSpc>
                <a:spcPct val="150000"/>
              </a:lnSpc>
            </a:pPr>
            <a:r>
              <a:rPr lang="fr-FR" dirty="0" smtClean="0"/>
              <a:t>         PostgreSQL et  </a:t>
            </a:r>
            <a:r>
              <a:rPr lang="fr-FR" dirty="0"/>
              <a:t>MySQL </a:t>
            </a:r>
            <a:r>
              <a:rPr lang="fr-FR" dirty="0" smtClean="0"/>
              <a:t> </a:t>
            </a:r>
            <a:r>
              <a:rPr lang="fr-FR" dirty="0"/>
              <a:t>utilisent une syntaxe très similaire, avec quelques différences </a:t>
            </a:r>
            <a:r>
              <a:rPr lang="fr-FR" dirty="0" smtClean="0"/>
              <a:t>notables.</a:t>
            </a:r>
            <a:r>
              <a:rPr lang="fr-FR" dirty="0"/>
              <a:t> Microsoft SQL Server présente le plus grand contraste dans la syntaxe SQL, ainsi qu'une grande variété de fonctions non disponibles sur d'autres plates-formes.</a:t>
            </a:r>
            <a:endParaRPr lang="fr-FR" dirty="0"/>
          </a:p>
        </p:txBody>
      </p:sp>
    </p:spTree>
    <p:extLst>
      <p:ext uri="{BB962C8B-B14F-4D97-AF65-F5344CB8AC3E}">
        <p14:creationId xmlns:p14="http://schemas.microsoft.com/office/powerpoint/2010/main" val="3789550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42</TotalTime>
  <Words>89</Words>
  <Application>Microsoft Office PowerPoint</Application>
  <PresentationFormat>Grand écran</PresentationFormat>
  <Paragraphs>34</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Calibri</vt:lpstr>
      <vt:lpstr>Calibri Light</vt:lpstr>
      <vt:lpstr>Courier New</vt:lpstr>
      <vt:lpstr>Wingdings</vt:lpstr>
      <vt:lpstr>Rétrospective</vt:lpstr>
      <vt:lpstr>Check-point SGDBR</vt:lpstr>
      <vt:lpstr>SGDBR </vt:lpstr>
      <vt:lpstr>MySQL </vt:lpstr>
      <vt:lpstr>PostgreSQL </vt:lpstr>
      <vt:lpstr> SQL SERVER</vt:lpstr>
      <vt:lpstr>Différence entre MySQL , PostgreSQL et SQL SERVER</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SGDBR</dc:title>
  <dc:creator>chihi issam</dc:creator>
  <cp:lastModifiedBy>chihi issam</cp:lastModifiedBy>
  <cp:revision>14</cp:revision>
  <dcterms:created xsi:type="dcterms:W3CDTF">2021-08-17T15:33:34Z</dcterms:created>
  <dcterms:modified xsi:type="dcterms:W3CDTF">2021-08-17T16:15:59Z</dcterms:modified>
</cp:coreProperties>
</file>