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3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3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5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Mini-Projet Langage 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ASSMOUGUE ASMAE </a:t>
            </a:r>
            <a:r>
              <a:rPr lang="fr-FR" dirty="0" smtClean="0"/>
              <a:t>-EL </a:t>
            </a:r>
            <a:r>
              <a:rPr lang="fr-FR" dirty="0"/>
              <a:t>AZHARY </a:t>
            </a:r>
            <a:r>
              <a:rPr lang="fr-FR" dirty="0" smtClean="0"/>
              <a:t>SOUKAINA - TIOTSOP </a:t>
            </a:r>
            <a:r>
              <a:rPr lang="fr-FR" dirty="0"/>
              <a:t>FOGUE ADRIANO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445" y="6244046"/>
            <a:ext cx="722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Sous la supervision de Monsieur ANISS MOUMEN</a:t>
            </a:r>
            <a:endParaRPr lang="fr-F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57" y="-446045"/>
            <a:ext cx="4866243" cy="48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Sujet 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 smtClean="0">
                <a:solidFill>
                  <a:schemeClr val="bg1"/>
                </a:solidFill>
              </a:rPr>
              <a:t>Les jeunes lauréats </a:t>
            </a:r>
            <a:r>
              <a:rPr lang="fr-FR" dirty="0">
                <a:solidFill>
                  <a:schemeClr val="bg1"/>
                </a:solidFill>
              </a:rPr>
              <a:t>et l'emploi dans 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			le </a:t>
            </a:r>
            <a:r>
              <a:rPr lang="fr-FR" dirty="0">
                <a:solidFill>
                  <a:schemeClr val="bg1"/>
                </a:solidFill>
              </a:rPr>
              <a:t>secteur informatique au Maroc.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84" y="2782389"/>
            <a:ext cx="11042362" cy="2449392"/>
          </a:xfrm>
        </p:spPr>
        <p:txBody>
          <a:bodyPr/>
          <a:lstStyle/>
          <a:p>
            <a:r>
              <a:rPr lang="fr-FR" sz="2400" dirty="0" smtClean="0"/>
              <a:t>Problématique :</a:t>
            </a:r>
          </a:p>
          <a:p>
            <a:endParaRPr lang="fr-FR" sz="2400" dirty="0"/>
          </a:p>
          <a:p>
            <a:pPr lvl="1"/>
            <a:r>
              <a:rPr lang="fr-FR" sz="2000" dirty="0"/>
              <a:t>Les </a:t>
            </a:r>
            <a:r>
              <a:rPr lang="fr-FR" sz="2000" dirty="0" smtClean="0"/>
              <a:t>lauréats</a:t>
            </a:r>
            <a:r>
              <a:rPr lang="fr-FR" sz="2000" dirty="0"/>
              <a:t> ont du mal </a:t>
            </a:r>
            <a:r>
              <a:rPr lang="fr-FR" sz="2000" dirty="0" smtClean="0"/>
              <a:t>à</a:t>
            </a:r>
            <a:r>
              <a:rPr lang="fr-FR" sz="2000" dirty="0"/>
              <a:t> s'adapter et </a:t>
            </a:r>
            <a:r>
              <a:rPr lang="fr-FR" sz="2000" dirty="0" smtClean="0"/>
              <a:t>s'intégrer</a:t>
            </a:r>
            <a:r>
              <a:rPr lang="fr-FR" sz="2000" dirty="0"/>
              <a:t> dans le du Monde professionnel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68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Population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3762103"/>
            <a:ext cx="10929149" cy="2873828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Lauréat des filières Informatiques ENSA Agadir, Kenitra(260), Oujda, Tanger, ENSIAS de RABAT et de l’université IBN </a:t>
            </a:r>
            <a:r>
              <a:rPr lang="fr-FR" sz="2400" dirty="0" err="1" smtClean="0"/>
              <a:t>Tofail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/>
              <a:t>Ramenée par manque de représentativité </a:t>
            </a:r>
            <a:r>
              <a:rPr lang="fr-FR" sz="2400" dirty="0" smtClean="0"/>
              <a:t> à celle de l’ENSA de Kenitra et l’ENSIAS de Rabat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82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345"/>
            <a:ext cx="12192000" cy="58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864"/>
            <a:ext cx="12192000" cy="58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3" y="992777"/>
            <a:ext cx="9655546" cy="49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6" y="389296"/>
            <a:ext cx="11310747" cy="60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4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79268" y="169817"/>
            <a:ext cx="10929149" cy="65183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fr-FR" sz="2800" dirty="0" smtClean="0"/>
              <a:t>Quelques hypothèses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 smtClean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La</a:t>
            </a:r>
            <a:r>
              <a:rPr lang="fr-FR" sz="1600" dirty="0"/>
              <a:t> crise de COVID-19 a impacte le secteur Informatique au </a:t>
            </a:r>
            <a:r>
              <a:rPr lang="fr-FR" sz="1600" dirty="0" smtClean="0"/>
              <a:t>Maroc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Les</a:t>
            </a:r>
            <a:r>
              <a:rPr lang="fr-FR" sz="1600" dirty="0"/>
              <a:t> </a:t>
            </a:r>
            <a:r>
              <a:rPr lang="fr-FR" sz="1600" dirty="0" smtClean="0"/>
              <a:t>lauréats</a:t>
            </a:r>
            <a:r>
              <a:rPr lang="fr-FR" sz="1600" dirty="0"/>
              <a:t> ont du mal a s'adapter au </a:t>
            </a:r>
            <a:r>
              <a:rPr lang="fr-FR" sz="1600" dirty="0" smtClean="0"/>
              <a:t>rythme</a:t>
            </a:r>
            <a:r>
              <a:rPr lang="fr-FR" sz="1600" dirty="0"/>
              <a:t> de travail du Monde </a:t>
            </a:r>
            <a:r>
              <a:rPr lang="fr-FR" sz="1600" dirty="0" smtClean="0"/>
              <a:t>professionnel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Les</a:t>
            </a:r>
            <a:r>
              <a:rPr lang="fr-FR" sz="1600" dirty="0"/>
              <a:t> </a:t>
            </a:r>
            <a:r>
              <a:rPr lang="fr-FR" sz="1600" dirty="0" smtClean="0"/>
              <a:t>compétences</a:t>
            </a:r>
            <a:r>
              <a:rPr lang="fr-FR" sz="1600" dirty="0"/>
              <a:t> techniques sont fortement </a:t>
            </a:r>
            <a:r>
              <a:rPr lang="fr-FR" sz="1600" dirty="0" smtClean="0"/>
              <a:t>demandées</a:t>
            </a:r>
            <a:r>
              <a:rPr lang="fr-FR" sz="1600" dirty="0"/>
              <a:t> par les </a:t>
            </a:r>
            <a:r>
              <a:rPr lang="fr-FR" sz="1600" dirty="0" smtClean="0"/>
              <a:t>recruteurs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La maîtrise</a:t>
            </a:r>
            <a:r>
              <a:rPr lang="fr-FR" sz="1600" dirty="0"/>
              <a:t> </a:t>
            </a:r>
            <a:r>
              <a:rPr lang="fr-FR" sz="1600" dirty="0" smtClean="0"/>
              <a:t>des</a:t>
            </a:r>
            <a:r>
              <a:rPr lang="fr-FR" sz="1600" dirty="0"/>
              <a:t> nouvelles technologies et l'autoformation facilitent </a:t>
            </a:r>
            <a:r>
              <a:rPr lang="fr-FR" sz="1600" dirty="0" smtClean="0"/>
              <a:t>l'intégration</a:t>
            </a:r>
            <a:r>
              <a:rPr lang="fr-FR" sz="1600" dirty="0"/>
              <a:t> dans le Marche du </a:t>
            </a:r>
            <a:r>
              <a:rPr lang="fr-FR" sz="1600" dirty="0" smtClean="0"/>
              <a:t>travail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Il</a:t>
            </a:r>
            <a:r>
              <a:rPr lang="fr-FR" sz="1600" dirty="0"/>
              <a:t> y'a une forte demande des profils </a:t>
            </a:r>
            <a:r>
              <a:rPr lang="fr-FR" sz="1600" dirty="0" smtClean="0"/>
              <a:t>spécialistes.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Connaitre</a:t>
            </a:r>
            <a:r>
              <a:rPr lang="fr-FR" sz="1600" dirty="0"/>
              <a:t> le secteur </a:t>
            </a:r>
            <a:r>
              <a:rPr lang="fr-FR" sz="1600" dirty="0" smtClean="0"/>
              <a:t>d'activité de l’entreprise est</a:t>
            </a:r>
            <a:r>
              <a:rPr lang="fr-FR" sz="1600" dirty="0"/>
              <a:t> obligatoire pour le </a:t>
            </a:r>
            <a:r>
              <a:rPr lang="fr-FR" sz="1600" dirty="0" smtClean="0"/>
              <a:t>recrutement,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Le</a:t>
            </a:r>
            <a:r>
              <a:rPr lang="fr-FR" sz="1600" dirty="0"/>
              <a:t> stage du PFE du </a:t>
            </a:r>
            <a:r>
              <a:rPr lang="fr-FR" sz="1600" dirty="0" smtClean="0"/>
              <a:t>lauréat</a:t>
            </a:r>
            <a:r>
              <a:rPr lang="fr-FR" sz="1600" dirty="0"/>
              <a:t> est une grande </a:t>
            </a:r>
            <a:r>
              <a:rPr lang="fr-FR" sz="1600" dirty="0" smtClean="0"/>
              <a:t>opportunité</a:t>
            </a:r>
            <a:r>
              <a:rPr lang="fr-FR" sz="1600" dirty="0"/>
              <a:t> d'obtention d'un </a:t>
            </a:r>
            <a:r>
              <a:rPr lang="fr-FR" sz="1600" dirty="0" smtClean="0"/>
              <a:t>emploi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Il</a:t>
            </a:r>
            <a:r>
              <a:rPr lang="fr-FR" sz="1600" dirty="0"/>
              <a:t> y'a plus d'Hommes que de Femmes dans le secteur Informatique au </a:t>
            </a:r>
            <a:r>
              <a:rPr lang="fr-FR" sz="1600" dirty="0" smtClean="0"/>
              <a:t>Maroc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Les</a:t>
            </a:r>
            <a:r>
              <a:rPr lang="fr-FR" sz="1600" dirty="0"/>
              <a:t> profils </a:t>
            </a:r>
            <a:r>
              <a:rPr lang="fr-FR" sz="1600" dirty="0" smtClean="0"/>
              <a:t>d'ingénieurs</a:t>
            </a:r>
            <a:r>
              <a:rPr lang="fr-FR" sz="1600" dirty="0"/>
              <a:t> sont de plus en plus </a:t>
            </a:r>
            <a:r>
              <a:rPr lang="fr-FR" sz="1600" dirty="0" smtClean="0"/>
              <a:t>jeunes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La</a:t>
            </a:r>
            <a:r>
              <a:rPr lang="fr-FR" sz="1600" dirty="0"/>
              <a:t> formation </a:t>
            </a:r>
            <a:r>
              <a:rPr lang="fr-FR" sz="1600" dirty="0" smtClean="0"/>
              <a:t>reçue</a:t>
            </a:r>
            <a:r>
              <a:rPr lang="fr-FR" sz="1600" dirty="0"/>
              <a:t> est suffisante et </a:t>
            </a:r>
            <a:r>
              <a:rPr lang="fr-FR" sz="1600" dirty="0" smtClean="0"/>
              <a:t>adéquate</a:t>
            </a:r>
            <a:r>
              <a:rPr lang="fr-FR" sz="1600" dirty="0"/>
              <a:t> aux </a:t>
            </a:r>
            <a:r>
              <a:rPr lang="fr-FR" sz="1600" dirty="0" smtClean="0"/>
              <a:t>réalités</a:t>
            </a:r>
            <a:r>
              <a:rPr lang="fr-FR" sz="1600" dirty="0"/>
              <a:t> du marche du </a:t>
            </a:r>
            <a:r>
              <a:rPr lang="fr-FR" sz="1600" dirty="0" smtClean="0"/>
              <a:t>travail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fr-FR" sz="1600" dirty="0"/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fr-FR" sz="1600" dirty="0" smtClean="0"/>
              <a:t>La</a:t>
            </a:r>
            <a:r>
              <a:rPr lang="fr-FR" sz="1600" dirty="0"/>
              <a:t> fourchette salariale est satisfaisante au Maroc....</a:t>
            </a:r>
          </a:p>
        </p:txBody>
      </p:sp>
    </p:spTree>
    <p:extLst>
      <p:ext uri="{BB962C8B-B14F-4D97-AF65-F5344CB8AC3E}">
        <p14:creationId xmlns:p14="http://schemas.microsoft.com/office/powerpoint/2010/main" val="2097850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0C5C9C"/>
      </a:dk1>
      <a:lt1>
        <a:sysClr val="window" lastClr="FFFFFF"/>
      </a:lt1>
      <a:dk2>
        <a:srgbClr val="084575"/>
      </a:dk2>
      <a:lt2>
        <a:srgbClr val="636363"/>
      </a:lt2>
      <a:accent1>
        <a:srgbClr val="FFFFFF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Mini-Projet Langage R</vt:lpstr>
      <vt:lpstr>Sujet : Les jeunes lauréats et l'emploi dans      le secteur informatique au Maroc.</vt:lpstr>
      <vt:lpstr>Population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Langage R</dc:title>
  <dc:creator>Adriano Tiotsop</dc:creator>
  <cp:lastModifiedBy>Adriano Tiotsop</cp:lastModifiedBy>
  <cp:revision>10</cp:revision>
  <dcterms:created xsi:type="dcterms:W3CDTF">2021-06-08T20:27:59Z</dcterms:created>
  <dcterms:modified xsi:type="dcterms:W3CDTF">2021-06-08T21:27:12Z</dcterms:modified>
</cp:coreProperties>
</file>