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93" d="100"/>
          <a:sy n="93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9624-B2E3-3079-92A5-E2158CA2A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1925783"/>
            <a:ext cx="8679915" cy="198158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Création</a:t>
            </a:r>
            <a:r>
              <a:rPr lang="en-US" dirty="0"/>
              <a:t> </a:t>
            </a:r>
            <a:r>
              <a:rPr lang="en-US" dirty="0" err="1"/>
              <a:t>d'une</a:t>
            </a:r>
            <a:r>
              <a:rPr lang="en-US" dirty="0"/>
              <a:t> Application </a:t>
            </a:r>
            <a:r>
              <a:rPr lang="en-US" dirty="0" err="1"/>
              <a:t>d'Évaluation</a:t>
            </a:r>
            <a:r>
              <a:rPr lang="en-US" dirty="0"/>
              <a:t> de </a:t>
            </a:r>
            <a:r>
              <a:rPr lang="en-US" dirty="0" err="1"/>
              <a:t>Faisabilité</a:t>
            </a:r>
            <a:r>
              <a:rPr lang="en-US" dirty="0"/>
              <a:t> de </a:t>
            </a:r>
            <a:r>
              <a:rPr lang="en-US" dirty="0" err="1"/>
              <a:t>Projet</a:t>
            </a:r>
            <a:r>
              <a:rPr lang="en-US" dirty="0"/>
              <a:t> Entrepreneurial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92E4E-8351-0060-4A49-37A92F720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89395"/>
            <a:ext cx="8673427" cy="1322587"/>
          </a:xfrm>
        </p:spPr>
        <p:txBody>
          <a:bodyPr/>
          <a:lstStyle/>
          <a:p>
            <a:r>
              <a:rPr lang="fr-FR" dirty="0"/>
              <a:t>PFA = 5IIR7</a:t>
            </a:r>
          </a:p>
          <a:p>
            <a:endParaRPr lang="fr-FR" dirty="0"/>
          </a:p>
          <a:p>
            <a:r>
              <a:rPr lang="fr-FR" dirty="0"/>
              <a:t>DR. CHRIT SALMA </a:t>
            </a:r>
          </a:p>
        </p:txBody>
      </p:sp>
    </p:spTree>
    <p:extLst>
      <p:ext uri="{BB962C8B-B14F-4D97-AF65-F5344CB8AC3E}">
        <p14:creationId xmlns:p14="http://schemas.microsoft.com/office/powerpoint/2010/main" val="331959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D89C9-F968-5FFC-DF1D-148432D52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E9CE-DF13-A127-F65E-FA09122D8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1. </a:t>
            </a:r>
            <a:r>
              <a:rPr lang="en-US" b="1" dirty="0" err="1"/>
              <a:t>Critères</a:t>
            </a:r>
            <a:r>
              <a:rPr lang="en-US" b="1" dirty="0"/>
              <a:t> </a:t>
            </a:r>
            <a:r>
              <a:rPr lang="en-US" b="1" dirty="0" err="1"/>
              <a:t>Économiques</a:t>
            </a:r>
            <a:endParaRPr lang="fr-FR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943C7-0F3F-8606-B13B-7981FF5D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451587"/>
            <a:ext cx="6703629" cy="5954826"/>
          </a:xfrm>
        </p:spPr>
        <p:txBody>
          <a:bodyPr>
            <a:normAutofit/>
          </a:bodyPr>
          <a:lstStyle/>
          <a:p>
            <a:r>
              <a:rPr lang="en-US" dirty="0"/>
              <a:t>1.1. </a:t>
            </a:r>
            <a:r>
              <a:rPr lang="en-US" b="1" dirty="0"/>
              <a:t>Budget initial disponible 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Moins</a:t>
            </a:r>
            <a:r>
              <a:rPr lang="en-US" dirty="0"/>
              <a:t> de 50 000 MAD]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[Entre 50 000 et 100 000 MAD]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[Plus de 100 000 MAD]</a:t>
            </a:r>
          </a:p>
          <a:p>
            <a:r>
              <a:rPr lang="en-US" dirty="0"/>
              <a:t>1.2. </a:t>
            </a:r>
            <a:r>
              <a:rPr lang="en-US" b="1" dirty="0"/>
              <a:t>Source </a:t>
            </a:r>
            <a:r>
              <a:rPr lang="en-US" b="1" dirty="0" err="1"/>
              <a:t>principale</a:t>
            </a:r>
            <a:r>
              <a:rPr lang="en-US" b="1" dirty="0"/>
              <a:t> de </a:t>
            </a:r>
            <a:r>
              <a:rPr lang="en-US" b="1" dirty="0" err="1"/>
              <a:t>financement</a:t>
            </a:r>
            <a:r>
              <a:rPr lang="en-US" b="1" dirty="0"/>
              <a:t> 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[Fonds </a:t>
            </a:r>
            <a:r>
              <a:rPr lang="en-US" dirty="0" err="1"/>
              <a:t>propres</a:t>
            </a:r>
            <a:r>
              <a:rPr lang="en-US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[Prêt </a:t>
            </a:r>
            <a:r>
              <a:rPr lang="en-US" dirty="0" err="1"/>
              <a:t>bancaire</a:t>
            </a:r>
            <a:r>
              <a:rPr lang="en-US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Investisseur</a:t>
            </a:r>
            <a:r>
              <a:rPr lang="en-US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Autre</a:t>
            </a:r>
            <a:r>
              <a:rPr lang="en-US" dirty="0"/>
              <a:t>]</a:t>
            </a:r>
          </a:p>
          <a:p>
            <a:r>
              <a:rPr lang="en-US" dirty="0"/>
              <a:t>1.3. </a:t>
            </a:r>
            <a:r>
              <a:rPr lang="en-US" b="1" dirty="0"/>
              <a:t>Estimation du retour sur </a:t>
            </a:r>
            <a:r>
              <a:rPr lang="en-US" b="1" dirty="0" err="1"/>
              <a:t>investissement</a:t>
            </a:r>
            <a:r>
              <a:rPr lang="en-US" b="1" dirty="0"/>
              <a:t> (ROI) 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Moins</a:t>
            </a:r>
            <a:r>
              <a:rPr lang="en-US" dirty="0"/>
              <a:t> de 1 an]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[Entre 1 et 3 </a:t>
            </a:r>
            <a:r>
              <a:rPr lang="en-US" dirty="0" err="1"/>
              <a:t>ans</a:t>
            </a:r>
            <a:r>
              <a:rPr lang="en-US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[Plus de 3 </a:t>
            </a:r>
            <a:r>
              <a:rPr lang="en-US" dirty="0" err="1"/>
              <a:t>ans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3613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6B45F-3E47-4276-43B7-2D7688565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C2850-BF72-6E00-8753-43EDEE32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2. </a:t>
            </a:r>
            <a:r>
              <a:rPr lang="en-US" b="1" dirty="0" err="1"/>
              <a:t>Critères</a:t>
            </a:r>
            <a:r>
              <a:rPr lang="en-US" b="1" dirty="0"/>
              <a:t> Marché</a:t>
            </a:r>
            <a:endParaRPr lang="fr-FR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CF76E-658D-0B63-C0D7-498B7B1DB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451587"/>
            <a:ext cx="6703629" cy="5954826"/>
          </a:xfrm>
        </p:spPr>
        <p:txBody>
          <a:bodyPr>
            <a:normAutofit/>
          </a:bodyPr>
          <a:lstStyle/>
          <a:p>
            <a:r>
              <a:rPr lang="en-US" dirty="0"/>
              <a:t>2.1. </a:t>
            </a:r>
            <a:r>
              <a:rPr lang="en-US" b="1" dirty="0"/>
              <a:t>Taille du </a:t>
            </a:r>
            <a:r>
              <a:rPr lang="en-US" b="1" dirty="0" err="1"/>
              <a:t>marché</a:t>
            </a:r>
            <a:r>
              <a:rPr lang="en-US" b="1" dirty="0"/>
              <a:t> </a:t>
            </a:r>
            <a:r>
              <a:rPr lang="en-US" b="1" dirty="0" err="1"/>
              <a:t>ciblé</a:t>
            </a:r>
            <a:r>
              <a:rPr lang="en-US" b="1" dirty="0"/>
              <a:t> 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[Local]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Régional</a:t>
            </a:r>
            <a:r>
              <a:rPr lang="en-US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[National]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[International]</a:t>
            </a:r>
          </a:p>
          <a:p>
            <a:r>
              <a:rPr lang="en-US" dirty="0"/>
              <a:t>2.2. </a:t>
            </a:r>
            <a:r>
              <a:rPr lang="en-US" b="1" dirty="0" err="1"/>
              <a:t>Demande</a:t>
            </a:r>
            <a:r>
              <a:rPr lang="en-US" b="1" dirty="0"/>
              <a:t> </a:t>
            </a:r>
            <a:r>
              <a:rPr lang="en-US" b="1" dirty="0" err="1"/>
              <a:t>actuelle</a:t>
            </a:r>
            <a:r>
              <a:rPr lang="en-US" b="1" dirty="0"/>
              <a:t> pour le </a:t>
            </a:r>
            <a:r>
              <a:rPr lang="en-US" b="1" dirty="0" err="1"/>
              <a:t>produit</a:t>
            </a:r>
            <a:r>
              <a:rPr lang="en-US" b="1" dirty="0"/>
              <a:t>/service 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[Forte]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Modérée</a:t>
            </a:r>
            <a:r>
              <a:rPr lang="en-US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Faible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5423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CB974-03A6-8C3D-FCB5-8DB11C639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C73A-5119-1D53-2023-4C60037F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2. </a:t>
            </a:r>
            <a:r>
              <a:rPr lang="en-US" b="1" dirty="0" err="1"/>
              <a:t>Critères</a:t>
            </a:r>
            <a:r>
              <a:rPr lang="en-US" b="1" dirty="0"/>
              <a:t> Marché</a:t>
            </a:r>
            <a:endParaRPr lang="fr-FR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F575B-FE38-4CF5-8071-F6C1B3283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451587"/>
            <a:ext cx="6703629" cy="5954826"/>
          </a:xfrm>
        </p:spPr>
        <p:txBody>
          <a:bodyPr>
            <a:normAutofit/>
          </a:bodyPr>
          <a:lstStyle/>
          <a:p>
            <a:r>
              <a:rPr lang="en-US" dirty="0"/>
              <a:t>2.3. </a:t>
            </a:r>
            <a:r>
              <a:rPr lang="en-US" b="1" dirty="0" err="1"/>
              <a:t>Nombre</a:t>
            </a:r>
            <a:r>
              <a:rPr lang="en-US" b="1" dirty="0"/>
              <a:t> de </a:t>
            </a:r>
            <a:r>
              <a:rPr lang="en-US" b="1" dirty="0" err="1"/>
              <a:t>concurrents</a:t>
            </a:r>
            <a:r>
              <a:rPr lang="en-US" b="1" dirty="0"/>
              <a:t> 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Aucun</a:t>
            </a:r>
            <a:r>
              <a:rPr lang="en-US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Moins</a:t>
            </a:r>
            <a:r>
              <a:rPr lang="en-US" dirty="0"/>
              <a:t> de 5]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[Plus de 5]</a:t>
            </a:r>
          </a:p>
          <a:p>
            <a:r>
              <a:rPr lang="en-US" dirty="0"/>
              <a:t>2.4. </a:t>
            </a:r>
            <a:r>
              <a:rPr lang="en-US" b="1" dirty="0" err="1"/>
              <a:t>Avantage</a:t>
            </a:r>
            <a:r>
              <a:rPr lang="en-US" b="1" dirty="0"/>
              <a:t> </a:t>
            </a:r>
            <a:r>
              <a:rPr lang="en-US" b="1" dirty="0" err="1"/>
              <a:t>concurrentiel</a:t>
            </a:r>
            <a:r>
              <a:rPr lang="en-US" b="1" dirty="0"/>
              <a:t> </a:t>
            </a:r>
            <a:r>
              <a:rPr lang="en-US" b="1" dirty="0" err="1"/>
              <a:t>identifié</a:t>
            </a:r>
            <a:r>
              <a:rPr lang="en-US" b="1" dirty="0"/>
              <a:t> 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[Prix]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Qualité</a:t>
            </a:r>
            <a:r>
              <a:rPr lang="en-US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[Innovation]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Aucun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69917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66935-9484-87F8-47B0-5F4F4A505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79DC-5D79-E270-17BA-3C588FAE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b="1" dirty="0"/>
              <a:t>3. </a:t>
            </a:r>
            <a:r>
              <a:rPr lang="en-US" sz="3200" b="1" dirty="0" err="1"/>
              <a:t>Critères</a:t>
            </a:r>
            <a:r>
              <a:rPr lang="en-US" sz="3200" b="1" dirty="0"/>
              <a:t> </a:t>
            </a:r>
            <a:r>
              <a:rPr lang="en-US" sz="3200" b="1" dirty="0" err="1"/>
              <a:t>Sociaux</a:t>
            </a:r>
            <a:r>
              <a:rPr lang="en-US" sz="3200" b="1" dirty="0"/>
              <a:t> et </a:t>
            </a:r>
            <a:r>
              <a:rPr lang="en-US" sz="3200" b="1" dirty="0" err="1"/>
              <a:t>Environnementaux</a:t>
            </a:r>
            <a:endParaRPr lang="fr-FR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403C6-FB2A-5ED1-97A5-80621AB8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451587"/>
            <a:ext cx="6703629" cy="5954826"/>
          </a:xfrm>
        </p:spPr>
        <p:txBody>
          <a:bodyPr>
            <a:normAutofit/>
          </a:bodyPr>
          <a:lstStyle/>
          <a:p>
            <a:r>
              <a:rPr lang="en-US" dirty="0"/>
              <a:t>3.1. </a:t>
            </a:r>
            <a:r>
              <a:rPr lang="en-US" b="1" dirty="0"/>
              <a:t>Impact social du </a:t>
            </a:r>
            <a:r>
              <a:rPr lang="en-US" b="1" dirty="0" err="1"/>
              <a:t>projet</a:t>
            </a:r>
            <a:r>
              <a:rPr lang="en-US" b="1" dirty="0"/>
              <a:t> 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Création</a:t>
            </a:r>
            <a:r>
              <a:rPr lang="en-US" dirty="0"/>
              <a:t> </a:t>
            </a:r>
            <a:r>
              <a:rPr lang="en-US" dirty="0" err="1"/>
              <a:t>d’emplois</a:t>
            </a:r>
            <a:r>
              <a:rPr lang="en-US" dirty="0"/>
              <a:t> </a:t>
            </a:r>
            <a:r>
              <a:rPr lang="en-US" dirty="0" err="1"/>
              <a:t>locaux</a:t>
            </a:r>
            <a:r>
              <a:rPr lang="en-US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Amélioration</a:t>
            </a:r>
            <a:r>
              <a:rPr lang="en-US" dirty="0"/>
              <a:t> des conditions de vie]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Autre</a:t>
            </a:r>
            <a:r>
              <a:rPr lang="en-US" dirty="0"/>
              <a:t> impact social </a:t>
            </a:r>
            <a:r>
              <a:rPr lang="en-US" dirty="0" err="1"/>
              <a:t>positif</a:t>
            </a:r>
            <a:r>
              <a:rPr lang="en-US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Aucun</a:t>
            </a:r>
            <a:r>
              <a:rPr lang="en-US" dirty="0"/>
              <a:t> impact social]</a:t>
            </a:r>
          </a:p>
          <a:p>
            <a:r>
              <a:rPr lang="en-US" dirty="0"/>
              <a:t>3.2. </a:t>
            </a:r>
            <a:r>
              <a:rPr lang="en-US" b="1" dirty="0"/>
              <a:t>Impact </a:t>
            </a:r>
            <a:r>
              <a:rPr lang="en-US" b="1" dirty="0" err="1"/>
              <a:t>environnemental</a:t>
            </a:r>
            <a:r>
              <a:rPr lang="en-US" b="1" dirty="0"/>
              <a:t> 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Écologique</a:t>
            </a:r>
            <a:r>
              <a:rPr lang="en-US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Neutre</a:t>
            </a:r>
            <a:r>
              <a:rPr lang="en-US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Polluant</a:t>
            </a:r>
            <a:r>
              <a:rPr lang="en-US" dirty="0"/>
              <a:t>]</a:t>
            </a:r>
          </a:p>
          <a:p>
            <a:r>
              <a:rPr lang="en-US" dirty="0"/>
              <a:t>3.3. </a:t>
            </a:r>
            <a:r>
              <a:rPr lang="en-US" b="1" dirty="0" err="1"/>
              <a:t>Conformité</a:t>
            </a:r>
            <a:r>
              <a:rPr lang="en-US" b="1" dirty="0"/>
              <a:t> avec les </a:t>
            </a:r>
            <a:r>
              <a:rPr lang="en-US" b="1" dirty="0" err="1"/>
              <a:t>normes</a:t>
            </a:r>
            <a:r>
              <a:rPr lang="en-US" b="1" dirty="0"/>
              <a:t> </a:t>
            </a:r>
            <a:r>
              <a:rPr lang="en-US" b="1" dirty="0" err="1"/>
              <a:t>sociales</a:t>
            </a:r>
            <a:r>
              <a:rPr lang="en-US" b="1" dirty="0"/>
              <a:t> et </a:t>
            </a:r>
            <a:r>
              <a:rPr lang="en-US" b="1" dirty="0" err="1"/>
              <a:t>culturelles</a:t>
            </a:r>
            <a:r>
              <a:rPr lang="en-US" b="1" dirty="0"/>
              <a:t> locales 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Oui</a:t>
            </a:r>
            <a:r>
              <a:rPr lang="en-US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[Non]</a:t>
            </a:r>
          </a:p>
        </p:txBody>
      </p:sp>
    </p:spTree>
    <p:extLst>
      <p:ext uri="{BB962C8B-B14F-4D97-AF65-F5344CB8AC3E}">
        <p14:creationId xmlns:p14="http://schemas.microsoft.com/office/powerpoint/2010/main" val="5913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AFE71-A26B-D0AC-7CD4-245107D70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3671-52E2-F52B-E8CD-FA3D5B0CF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b="1" dirty="0"/>
              <a:t>4. </a:t>
            </a:r>
            <a:r>
              <a:rPr lang="en-US" sz="3600" b="1" dirty="0" err="1"/>
              <a:t>Critères</a:t>
            </a:r>
            <a:r>
              <a:rPr lang="en-US" sz="3600" b="1" dirty="0"/>
              <a:t> Financiers</a:t>
            </a:r>
            <a:endParaRPr lang="fr-FR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41E70-D4FC-9960-C365-BF9E6BABC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451587"/>
            <a:ext cx="6703629" cy="5954826"/>
          </a:xfrm>
        </p:spPr>
        <p:txBody>
          <a:bodyPr>
            <a:normAutofit/>
          </a:bodyPr>
          <a:lstStyle/>
          <a:p>
            <a:r>
              <a:rPr lang="en-US" dirty="0"/>
              <a:t>4.1. </a:t>
            </a:r>
            <a:r>
              <a:rPr lang="en-US" b="1" dirty="0" err="1"/>
              <a:t>Prévision</a:t>
            </a:r>
            <a:r>
              <a:rPr lang="en-US" b="1" dirty="0"/>
              <a:t> de </a:t>
            </a:r>
            <a:r>
              <a:rPr lang="en-US" b="1" dirty="0" err="1"/>
              <a:t>rentabilité</a:t>
            </a:r>
            <a:r>
              <a:rPr lang="en-US" b="1" dirty="0"/>
              <a:t> 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Rentabilité</a:t>
            </a:r>
            <a:r>
              <a:rPr lang="en-US" dirty="0"/>
              <a:t> </a:t>
            </a:r>
            <a:r>
              <a:rPr lang="en-US" dirty="0" err="1"/>
              <a:t>rapide</a:t>
            </a:r>
            <a:r>
              <a:rPr lang="en-US" dirty="0"/>
              <a:t> (&lt;1 an)]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Rentabilité</a:t>
            </a:r>
            <a:r>
              <a:rPr lang="en-US" dirty="0"/>
              <a:t> </a:t>
            </a:r>
            <a:r>
              <a:rPr lang="en-US" dirty="0" err="1"/>
              <a:t>modérée</a:t>
            </a:r>
            <a:r>
              <a:rPr lang="en-US" dirty="0"/>
              <a:t> (1-3 </a:t>
            </a:r>
            <a:r>
              <a:rPr lang="en-US" dirty="0" err="1"/>
              <a:t>ans</a:t>
            </a:r>
            <a:r>
              <a:rPr lang="en-US" dirty="0"/>
              <a:t>)]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</a:t>
            </a:r>
            <a:r>
              <a:rPr lang="en-US" dirty="0" err="1"/>
              <a:t>Rentabilité</a:t>
            </a:r>
            <a:r>
              <a:rPr lang="en-US" dirty="0"/>
              <a:t> longue (&gt;3 </a:t>
            </a:r>
            <a:r>
              <a:rPr lang="en-US" dirty="0" err="1"/>
              <a:t>ans</a:t>
            </a:r>
            <a:r>
              <a:rPr lang="en-US" dirty="0"/>
              <a:t>)]</a:t>
            </a:r>
          </a:p>
          <a:p>
            <a:r>
              <a:rPr lang="en-US" dirty="0"/>
              <a:t>4.2. </a:t>
            </a:r>
            <a:r>
              <a:rPr lang="en-US" b="1" dirty="0" err="1"/>
              <a:t>Capacité</a:t>
            </a:r>
            <a:r>
              <a:rPr lang="en-US" b="1" dirty="0"/>
              <a:t> à lever des fonds </a:t>
            </a:r>
            <a:r>
              <a:rPr lang="en-US" b="1" dirty="0" err="1"/>
              <a:t>supplémentaires</a:t>
            </a:r>
            <a:r>
              <a:rPr lang="en-US" b="1" dirty="0"/>
              <a:t> 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[Facile]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[Difficile]</a:t>
            </a:r>
          </a:p>
        </p:txBody>
      </p:sp>
    </p:spTree>
    <p:extLst>
      <p:ext uri="{BB962C8B-B14F-4D97-AF65-F5344CB8AC3E}">
        <p14:creationId xmlns:p14="http://schemas.microsoft.com/office/powerpoint/2010/main" val="387949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4EAC0-1287-60CD-F0AB-12588FFE4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028B-2786-6177-925D-51CDBE5D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b="1" dirty="0" err="1"/>
              <a:t>Résultats</a:t>
            </a:r>
            <a:endParaRPr lang="fr-FR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25D93-C418-5144-0276-DCC228810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451587"/>
            <a:ext cx="6703629" cy="5954826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Faisabilité</a:t>
            </a:r>
            <a:r>
              <a:rPr lang="en-US" sz="2000" b="1" dirty="0"/>
              <a:t> </a:t>
            </a:r>
            <a:r>
              <a:rPr lang="en-US" sz="2000" b="1" dirty="0" err="1"/>
              <a:t>élevée</a:t>
            </a:r>
            <a:r>
              <a:rPr lang="en-US" sz="2000" dirty="0"/>
              <a:t> : Score &gt; 70%</a:t>
            </a:r>
          </a:p>
          <a:p>
            <a:r>
              <a:rPr lang="en-US" sz="2000" b="1" dirty="0" err="1"/>
              <a:t>Faisabilité</a:t>
            </a:r>
            <a:r>
              <a:rPr lang="en-US" sz="2000" b="1" dirty="0"/>
              <a:t> </a:t>
            </a:r>
            <a:r>
              <a:rPr lang="en-US" sz="2000" b="1" dirty="0" err="1"/>
              <a:t>moyenne</a:t>
            </a:r>
            <a:r>
              <a:rPr lang="en-US" sz="2000" dirty="0"/>
              <a:t> : Score entre 50%-70%</a:t>
            </a:r>
          </a:p>
          <a:p>
            <a:r>
              <a:rPr lang="en-US" sz="2000" b="1" dirty="0" err="1"/>
              <a:t>Faisabilité</a:t>
            </a:r>
            <a:r>
              <a:rPr lang="en-US" sz="2000" b="1" dirty="0"/>
              <a:t> </a:t>
            </a:r>
            <a:r>
              <a:rPr lang="en-US" sz="2000" b="1" dirty="0" err="1"/>
              <a:t>faible</a:t>
            </a:r>
            <a:r>
              <a:rPr lang="en-US" sz="2000" dirty="0"/>
              <a:t> : Score &lt; 50%</a:t>
            </a:r>
          </a:p>
        </p:txBody>
      </p:sp>
    </p:spTree>
    <p:extLst>
      <p:ext uri="{BB962C8B-B14F-4D97-AF65-F5344CB8AC3E}">
        <p14:creationId xmlns:p14="http://schemas.microsoft.com/office/powerpoint/2010/main" val="418963362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13</TotalTime>
  <Words>320</Words>
  <Application>Microsoft Macintosh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 Light</vt:lpstr>
      <vt:lpstr>Rockwell</vt:lpstr>
      <vt:lpstr>Wingdings</vt:lpstr>
      <vt:lpstr>Atlas</vt:lpstr>
      <vt:lpstr>Création d'une Application d'Évaluation de Faisabilité de Projet Entrepreneurial</vt:lpstr>
      <vt:lpstr>1. Critères Économiques</vt:lpstr>
      <vt:lpstr>2. Critères Marché</vt:lpstr>
      <vt:lpstr>2. Critères Marché</vt:lpstr>
      <vt:lpstr>3. Critères Sociaux et Environnementaux</vt:lpstr>
      <vt:lpstr>4. Critères Financiers</vt:lpstr>
      <vt:lpstr>Résultats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8</cp:revision>
  <dcterms:created xsi:type="dcterms:W3CDTF">2024-12-08T19:49:43Z</dcterms:created>
  <dcterms:modified xsi:type="dcterms:W3CDTF">2024-12-08T20:03:22Z</dcterms:modified>
</cp:coreProperties>
</file>