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8" r:id="rId2"/>
    <p:sldId id="257" r:id="rId3"/>
    <p:sldId id="258" r:id="rId4"/>
    <p:sldId id="259" r:id="rId5"/>
    <p:sldId id="260" r:id="rId6"/>
    <p:sldId id="261" r:id="rId7"/>
    <p:sldId id="265" r:id="rId8"/>
    <p:sldId id="267"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967C2-C5AF-450C-AF90-DA0A88146578}" type="datetimeFigureOut">
              <a:rPr lang="fr-FR" smtClean="0"/>
              <a:t>24/01/2021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78849-6FF8-4B77-8B69-4E1CF87E96F8}" type="slidenum">
              <a:rPr lang="fr-FR" smtClean="0"/>
              <a:t>‹N°›</a:t>
            </a:fld>
            <a:endParaRPr lang="fr-FR"/>
          </a:p>
        </p:txBody>
      </p:sp>
    </p:spTree>
    <p:extLst>
      <p:ext uri="{BB962C8B-B14F-4D97-AF65-F5344CB8AC3E}">
        <p14:creationId xmlns:p14="http://schemas.microsoft.com/office/powerpoint/2010/main" val="413899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D678849-6FF8-4B77-8B69-4E1CF87E96F8}" type="slidenum">
              <a:rPr lang="fr-FR" smtClean="0"/>
              <a:t>9</a:t>
            </a:fld>
            <a:endParaRPr lang="fr-FR"/>
          </a:p>
        </p:txBody>
      </p:sp>
    </p:spTree>
    <p:extLst>
      <p:ext uri="{BB962C8B-B14F-4D97-AF65-F5344CB8AC3E}">
        <p14:creationId xmlns:p14="http://schemas.microsoft.com/office/powerpoint/2010/main" val="201663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7E1C691-AFC1-4153-AC33-A1E677D6F1AE}"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68443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99BF274-70C9-40A7-AC9B-B7A1619694F3}"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13489430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99BF274-70C9-40A7-AC9B-B7A1619694F3}"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E5C38A-578F-4FE4-B467-00BA82BEA47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62127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99BF274-70C9-40A7-AC9B-B7A1619694F3}"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359714207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99BF274-70C9-40A7-AC9B-B7A1619694F3}"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E5C38A-578F-4FE4-B467-00BA82BEA47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8311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099BF274-70C9-40A7-AC9B-B7A1619694F3}"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0962594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F86D3EE-F4C2-492A-8643-4DF31062B2CD}"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3131984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EBB23CD-E632-4F9A-AA50-DDD19625E803}"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17130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82B971D-755A-4D03-BA12-BC81BE8BD98F}"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42300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7C5C819-563F-4E1A-BC1E-1DCB3AC4CC48}" type="datetime1">
              <a:rPr lang="fr-FR" smtClean="0"/>
              <a:t>24/01/2021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7173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79BD923-8327-40C9-8403-14C6555BD10A}"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93173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59CB1CB-1A60-4DFF-A468-15A1EB5DD3F8}" type="datetime1">
              <a:rPr lang="fr-FR" smtClean="0"/>
              <a:t>24/01/2021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67736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94D41AF-3A8B-4A8A-890A-43DD8C0EDBA1}" type="datetime1">
              <a:rPr lang="fr-FR" smtClean="0"/>
              <a:t>24/01/2021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102875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ACCAE-1658-44B4-8E60-96C71D91F453}" type="datetime1">
              <a:rPr lang="fr-FR" smtClean="0"/>
              <a:t>24/01/2021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41902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6D7F93D-02E8-43AB-A904-0C6BEA9F72F0}"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27738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43E91DA-1E6D-4CE4-90BE-6B5B3375C390}" type="datetime1">
              <a:rPr lang="fr-FR" smtClean="0"/>
              <a:t>24/01/2021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E5C38A-578F-4FE4-B467-00BA82BEA471}" type="slidenum">
              <a:rPr lang="fr-FR" smtClean="0"/>
              <a:t>‹N°›</a:t>
            </a:fld>
            <a:endParaRPr lang="fr-FR"/>
          </a:p>
        </p:txBody>
      </p:sp>
    </p:spTree>
    <p:extLst>
      <p:ext uri="{BB962C8B-B14F-4D97-AF65-F5344CB8AC3E}">
        <p14:creationId xmlns:p14="http://schemas.microsoft.com/office/powerpoint/2010/main" val="3093134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9BF274-70C9-40A7-AC9B-B7A1619694F3}" type="datetime1">
              <a:rPr lang="fr-FR" smtClean="0"/>
              <a:t>24/01/2021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E5C38A-578F-4FE4-B467-00BA82BEA471}" type="slidenum">
              <a:rPr lang="fr-FR" smtClean="0"/>
              <a:t>‹N°›</a:t>
            </a:fld>
            <a:endParaRPr lang="fr-FR"/>
          </a:p>
        </p:txBody>
      </p:sp>
    </p:spTree>
    <p:extLst>
      <p:ext uri="{BB962C8B-B14F-4D97-AF65-F5344CB8AC3E}">
        <p14:creationId xmlns:p14="http://schemas.microsoft.com/office/powerpoint/2010/main" val="139964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sz="4400" b="1" dirty="0" smtClean="0">
                <a:solidFill>
                  <a:schemeClr val="tx1"/>
                </a:solidFill>
              </a:rPr>
              <a:t>Checkpoint 1</a:t>
            </a:r>
            <a:r>
              <a:rPr lang="fr-FR" sz="8000" dirty="0" smtClean="0"/>
              <a:t/>
            </a:r>
            <a:br>
              <a:rPr lang="fr-FR" sz="8000" dirty="0" smtClean="0"/>
            </a:br>
            <a:r>
              <a:rPr lang="fr-FR" sz="8000" b="1" dirty="0" smtClean="0">
                <a:solidFill>
                  <a:srgbClr val="FF0000"/>
                </a:solidFill>
              </a:rPr>
              <a:t>W</a:t>
            </a:r>
            <a:r>
              <a:rPr lang="fr-FR" sz="8000" b="1" dirty="0" smtClean="0">
                <a:solidFill>
                  <a:srgbClr val="FF0000"/>
                </a:solidFill>
              </a:rPr>
              <a:t>eb </a:t>
            </a:r>
            <a:r>
              <a:rPr lang="fr-FR" sz="8000" b="1" dirty="0" err="1">
                <a:solidFill>
                  <a:srgbClr val="FF0000"/>
                </a:solidFill>
              </a:rPr>
              <a:t>development</a:t>
            </a:r>
            <a:endParaRPr lang="fr-FR" sz="8000" b="1" dirty="0">
              <a:solidFill>
                <a:srgbClr val="FF0000"/>
              </a:solidFill>
            </a:endParaRPr>
          </a:p>
        </p:txBody>
      </p:sp>
      <p:sp>
        <p:nvSpPr>
          <p:cNvPr id="3" name="Espace réservé du texte 2"/>
          <p:cNvSpPr>
            <a:spLocks noGrp="1"/>
          </p:cNvSpPr>
          <p:nvPr>
            <p:ph type="body" idx="1"/>
          </p:nvPr>
        </p:nvSpPr>
        <p:spPr>
          <a:xfrm>
            <a:off x="2589212" y="3530128"/>
            <a:ext cx="8915399" cy="1969919"/>
          </a:xfrm>
        </p:spPr>
        <p:txBody>
          <a:bodyPr>
            <a:normAutofit/>
          </a:bodyPr>
          <a:lstStyle/>
          <a:p>
            <a:pPr algn="r"/>
            <a:endParaRPr lang="fr-FR" b="1" dirty="0" smtClean="0"/>
          </a:p>
          <a:p>
            <a:pPr algn="r"/>
            <a:endParaRPr lang="fr-FR" b="1" dirty="0"/>
          </a:p>
          <a:p>
            <a:pPr algn="r"/>
            <a:r>
              <a:rPr lang="fr-FR" sz="3600" b="1" dirty="0" smtClean="0">
                <a:solidFill>
                  <a:srgbClr val="002060"/>
                </a:solidFill>
              </a:rPr>
              <a:t>ASMA </a:t>
            </a:r>
            <a:r>
              <a:rPr lang="fr-FR" sz="3600" b="1" dirty="0" smtClean="0">
                <a:solidFill>
                  <a:srgbClr val="002060"/>
                </a:solidFill>
              </a:rPr>
              <a:t>SBOUI</a:t>
            </a:r>
            <a:endParaRPr lang="fr-FR" sz="3600" b="1" dirty="0">
              <a:solidFill>
                <a:srgbClr val="002060"/>
              </a:solidFill>
            </a:endParaRPr>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1</a:t>
            </a:fld>
            <a:endParaRPr lang="fr-FR"/>
          </a:p>
        </p:txBody>
      </p:sp>
    </p:spTree>
    <p:extLst>
      <p:ext uri="{BB962C8B-B14F-4D97-AF65-F5344CB8AC3E}">
        <p14:creationId xmlns:p14="http://schemas.microsoft.com/office/powerpoint/2010/main" val="246104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solidFill>
                  <a:srgbClr val="FF0000"/>
                </a:solidFill>
              </a:rPr>
              <a:t>How does the web works</a:t>
            </a:r>
            <a:r>
              <a:rPr lang="en-US" b="1" dirty="0">
                <a:solidFill>
                  <a:srgbClr val="FF0000"/>
                </a:solidFill>
              </a:rPr>
              <a:t>?</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normAutofit fontScale="92500"/>
          </a:bodyPr>
          <a:lstStyle/>
          <a:p>
            <a:pPr algn="just"/>
            <a:r>
              <a:rPr lang="en-US" dirty="0"/>
              <a:t>On the simplest level, the Web physically consists of the following components </a:t>
            </a:r>
          </a:p>
          <a:p>
            <a:pPr algn="just"/>
            <a:r>
              <a:rPr lang="en-US" b="1" dirty="0"/>
              <a:t>Your personal computer</a:t>
            </a:r>
            <a:r>
              <a:rPr lang="en-US" dirty="0"/>
              <a:t> − This is the PC at which you sit to see the web.</a:t>
            </a:r>
          </a:p>
          <a:p>
            <a:pPr algn="just"/>
            <a:r>
              <a:rPr lang="en-US" b="1" dirty="0"/>
              <a:t>A Web browser</a:t>
            </a:r>
            <a:r>
              <a:rPr lang="en-US" dirty="0"/>
              <a:t> − A software installed on your PC which helps you to browse the Web.</a:t>
            </a:r>
          </a:p>
          <a:p>
            <a:pPr algn="just"/>
            <a:r>
              <a:rPr lang="en-US" b="1" dirty="0"/>
              <a:t>An internet connection</a:t>
            </a:r>
            <a:r>
              <a:rPr lang="en-US" dirty="0"/>
              <a:t> − This is provided by an ISP and connects you to the internet to reach to any Website.</a:t>
            </a:r>
          </a:p>
          <a:p>
            <a:pPr algn="just"/>
            <a:r>
              <a:rPr lang="en-US" b="1" dirty="0"/>
              <a:t>A Web server</a:t>
            </a:r>
            <a:r>
              <a:rPr lang="en-US" dirty="0"/>
              <a:t> − This is the computer on which a website is hosted.</a:t>
            </a:r>
          </a:p>
          <a:p>
            <a:pPr algn="just"/>
            <a:r>
              <a:rPr lang="en-US" b="1" dirty="0"/>
              <a:t>Routers &amp; Switches</a:t>
            </a:r>
            <a:r>
              <a:rPr lang="en-US" dirty="0"/>
              <a:t> − They are the combination of software and hardware who take your request and pass to appropriate Web server.</a:t>
            </a:r>
          </a:p>
          <a:p>
            <a:pPr algn="just"/>
            <a:r>
              <a:rPr lang="en-US" dirty="0"/>
              <a:t>The Web is known as a </a:t>
            </a:r>
            <a:r>
              <a:rPr lang="en-US" i="1" dirty="0"/>
              <a:t>client-server system</a:t>
            </a:r>
            <a:r>
              <a:rPr lang="en-US" dirty="0"/>
              <a:t>. Your computer is the client and the remote computers that store electronic files are the servers.</a:t>
            </a: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2</a:t>
            </a:fld>
            <a:endParaRPr lang="fr-FR"/>
          </a:p>
        </p:txBody>
      </p:sp>
    </p:spTree>
    <p:extLst>
      <p:ext uri="{BB962C8B-B14F-4D97-AF65-F5344CB8AC3E}">
        <p14:creationId xmlns:p14="http://schemas.microsoft.com/office/powerpoint/2010/main" val="316805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5648" y="500062"/>
            <a:ext cx="10515600" cy="1325563"/>
          </a:xfrm>
        </p:spPr>
        <p:txBody>
          <a:bodyPr/>
          <a:lstStyle/>
          <a:p>
            <a:r>
              <a:rPr lang="en-US" b="1" i="1" dirty="0">
                <a:solidFill>
                  <a:srgbClr val="FF0000"/>
                </a:solidFill>
              </a:rPr>
              <a:t>How does the web works</a:t>
            </a:r>
            <a:r>
              <a:rPr lang="en-US" b="1" dirty="0">
                <a:solidFill>
                  <a:srgbClr val="FF0000"/>
                </a:solidFill>
              </a:rPr>
              <a:t>?</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lstStyle/>
          <a:p>
            <a:pPr algn="just"/>
            <a:r>
              <a:rPr lang="en-US" dirty="0" smtClean="0"/>
              <a:t>When </a:t>
            </a:r>
            <a:r>
              <a:rPr lang="en-US" dirty="0"/>
              <a:t>you enter something like </a:t>
            </a:r>
            <a:r>
              <a:rPr lang="en-US" dirty="0">
                <a:hlinkClick r:id="rId2"/>
              </a:rPr>
              <a:t>Google.com</a:t>
            </a:r>
            <a:r>
              <a:rPr lang="en-US" dirty="0"/>
              <a:t> the request goes to one of many special computers on the Internet known as </a:t>
            </a:r>
            <a:r>
              <a:rPr lang="en-US" i="1" dirty="0"/>
              <a:t>Domain Name Servers</a:t>
            </a:r>
            <a:r>
              <a:rPr lang="en-US" dirty="0"/>
              <a:t> </a:t>
            </a:r>
            <a:r>
              <a:rPr lang="en-US" b="1" dirty="0"/>
              <a:t>(DNS)</a:t>
            </a:r>
            <a:r>
              <a:rPr lang="en-US" dirty="0"/>
              <a:t>. </a:t>
            </a:r>
            <a:endParaRPr lang="en-US" dirty="0" smtClean="0"/>
          </a:p>
          <a:p>
            <a:pPr algn="just"/>
            <a:r>
              <a:rPr lang="en-US" dirty="0" smtClean="0"/>
              <a:t>All </a:t>
            </a:r>
            <a:r>
              <a:rPr lang="en-US" dirty="0"/>
              <a:t>these requests are routed through various routers and switches</a:t>
            </a:r>
            <a:r>
              <a:rPr lang="en-US" dirty="0" smtClean="0"/>
              <a:t>.</a:t>
            </a:r>
          </a:p>
          <a:p>
            <a:pPr algn="just"/>
            <a:r>
              <a:rPr lang="en-US" dirty="0" smtClean="0"/>
              <a:t> </a:t>
            </a:r>
            <a:r>
              <a:rPr lang="en-US" dirty="0"/>
              <a:t>The domain name servers keep tables of machine names and their IP addresses, so when you type in </a:t>
            </a:r>
            <a:r>
              <a:rPr lang="en-US" dirty="0">
                <a:hlinkClick r:id="rId2"/>
              </a:rPr>
              <a:t>Google.com</a:t>
            </a:r>
            <a:r>
              <a:rPr lang="en-US" dirty="0"/>
              <a:t> it gets translated into a number, which identifies the computers that serve the Google Website to you.</a:t>
            </a: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3</a:t>
            </a:fld>
            <a:endParaRPr lang="fr-FR"/>
          </a:p>
        </p:txBody>
      </p:sp>
    </p:spTree>
    <p:extLst>
      <p:ext uri="{BB962C8B-B14F-4D97-AF65-F5344CB8AC3E}">
        <p14:creationId xmlns:p14="http://schemas.microsoft.com/office/powerpoint/2010/main" val="343736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solidFill>
                  <a:srgbClr val="FF0000"/>
                </a:solidFill>
              </a:rPr>
              <a:t>How does the web works</a:t>
            </a:r>
            <a:r>
              <a:rPr lang="en-US" b="1" dirty="0">
                <a:solidFill>
                  <a:srgbClr val="FF0000"/>
                </a:solidFill>
              </a:rPr>
              <a:t>?</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normAutofit/>
          </a:bodyPr>
          <a:lstStyle/>
          <a:p>
            <a:pPr algn="just"/>
            <a:r>
              <a:rPr lang="en-US" dirty="0"/>
              <a:t>When you want to view any page on the Web, you must initiate the activity by requesting a page using your browser. The browser asks a domain name server to translate the domain name you requested into an IP address. The browser then sends a request to that server for the page you want, using a standard called Hypertext Transfer Protocol or HTTP.</a:t>
            </a:r>
          </a:p>
          <a:p>
            <a:pPr algn="just"/>
            <a:r>
              <a:rPr lang="en-US" dirty="0"/>
              <a:t>The server should constantly be connected to the Internet, ready to serve pages to visitors. When it receives a request, it looks for the requested document and returns it to the Web browser. When a request is made, the server usually logs the client's IP address, the document requested, and the date and time it was requested. This information varies server to server.</a:t>
            </a: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4</a:t>
            </a:fld>
            <a:endParaRPr lang="fr-FR"/>
          </a:p>
        </p:txBody>
      </p:sp>
    </p:spTree>
    <p:extLst>
      <p:ext uri="{BB962C8B-B14F-4D97-AF65-F5344CB8AC3E}">
        <p14:creationId xmlns:p14="http://schemas.microsoft.com/office/powerpoint/2010/main" val="402630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solidFill>
                  <a:srgbClr val="FF0000"/>
                </a:solidFill>
              </a:rPr>
              <a:t>How does the web works</a:t>
            </a:r>
            <a:r>
              <a:rPr lang="en-US" b="1" dirty="0">
                <a:solidFill>
                  <a:srgbClr val="FF0000"/>
                </a:solidFill>
              </a:rPr>
              <a:t>?</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lstStyle/>
          <a:p>
            <a:pPr algn="just"/>
            <a:r>
              <a:rPr lang="en-US" dirty="0" smtClean="0"/>
              <a:t>An average Web page actually requires the Web browser to request more than one file from the Web server and not just the HTML / XHTML page, but also any images, style sheets, and other resources used in the web page. </a:t>
            </a:r>
          </a:p>
          <a:p>
            <a:pPr algn="just"/>
            <a:r>
              <a:rPr lang="en-US" dirty="0" smtClean="0"/>
              <a:t>Each of these files including the main page needs a URL to identify each item. Then each item is sent by the Web server to the Web browser and Web browser collects all this information and displays them in the form of Web page.</a:t>
            </a: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5</a:t>
            </a:fld>
            <a:endParaRPr lang="fr-FR"/>
          </a:p>
        </p:txBody>
      </p:sp>
    </p:spTree>
    <p:extLst>
      <p:ext uri="{BB962C8B-B14F-4D97-AF65-F5344CB8AC3E}">
        <p14:creationId xmlns:p14="http://schemas.microsoft.com/office/powerpoint/2010/main" val="299539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smtClean="0">
                <a:solidFill>
                  <a:srgbClr val="FF0000"/>
                </a:solidFill>
              </a:rPr>
              <a:t>How does the web works</a:t>
            </a:r>
            <a:r>
              <a:rPr lang="en-US" b="1" dirty="0" smtClean="0">
                <a:solidFill>
                  <a:srgbClr val="FF0000"/>
                </a:solidFill>
              </a:rPr>
              <a:t>?</a:t>
            </a:r>
            <a:br>
              <a:rPr lang="en-US" b="1" dirty="0" smtClean="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en-US" dirty="0"/>
              <a:t>In Short</a:t>
            </a:r>
          </a:p>
          <a:p>
            <a:pPr algn="just"/>
            <a:r>
              <a:rPr lang="en-US" dirty="0"/>
              <a:t>We have seen how a Web client - server interaction happens. We can summarize these steps as follows −</a:t>
            </a:r>
          </a:p>
          <a:p>
            <a:pPr algn="just"/>
            <a:r>
              <a:rPr lang="en-US" dirty="0"/>
              <a:t>A user enters a URL into a browser (for example, </a:t>
            </a:r>
            <a:r>
              <a:rPr lang="en-US" dirty="0">
                <a:hlinkClick r:id="rId2"/>
              </a:rPr>
              <a:t>Google.com</a:t>
            </a:r>
            <a:r>
              <a:rPr lang="en-US" dirty="0"/>
              <a:t>. This request is passed to a domain name server.</a:t>
            </a:r>
          </a:p>
          <a:p>
            <a:pPr algn="just"/>
            <a:r>
              <a:rPr lang="en-US" dirty="0"/>
              <a:t>The domain name server returns an IP address for the server that hosts the Website (for example, 68.178.157.132).</a:t>
            </a:r>
          </a:p>
          <a:p>
            <a:pPr algn="just"/>
            <a:r>
              <a:rPr lang="en-US" dirty="0"/>
              <a:t>The browser requests the page from the Web server using the IP address specified by the domain name server.</a:t>
            </a:r>
          </a:p>
          <a:p>
            <a:pPr algn="just"/>
            <a:r>
              <a:rPr lang="en-US" dirty="0"/>
              <a:t>The Web server returns the page to the IP address specified by the browser requesting the page. The page may also contain links to other files on the same server, such as images, which the browser will also request.</a:t>
            </a:r>
          </a:p>
          <a:p>
            <a:pPr algn="just"/>
            <a:r>
              <a:rPr lang="en-US" dirty="0"/>
              <a:t>The browser collects all the information and displays to your computer in the form of Web page.</a:t>
            </a:r>
          </a:p>
          <a:p>
            <a:pPr algn="just"/>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6</a:t>
            </a:fld>
            <a:endParaRPr lang="fr-FR"/>
          </a:p>
        </p:txBody>
      </p:sp>
    </p:spTree>
    <p:extLst>
      <p:ext uri="{BB962C8B-B14F-4D97-AF65-F5344CB8AC3E}">
        <p14:creationId xmlns:p14="http://schemas.microsoft.com/office/powerpoint/2010/main" val="103327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i="1" dirty="0">
                <a:solidFill>
                  <a:srgbClr val="FF0000"/>
                </a:solidFill>
              </a:rPr>
              <a:t>What </a:t>
            </a:r>
            <a:r>
              <a:rPr lang="en-US" b="1" dirty="0">
                <a:solidFill>
                  <a:srgbClr val="FF0000"/>
                </a:solidFill>
              </a:rPr>
              <a:t>do you need</a:t>
            </a:r>
            <a:r>
              <a:rPr lang="en-US" b="1" i="1" dirty="0">
                <a:solidFill>
                  <a:srgbClr val="FF0000"/>
                </a:solidFill>
              </a:rPr>
              <a:t> to be a web developer?</a:t>
            </a:r>
            <a:r>
              <a:rPr lang="en-US" b="1" dirty="0">
                <a:solidFill>
                  <a:srgbClr val="FF0000"/>
                </a:solidFill>
              </a:rPr>
              <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normAutofit/>
          </a:bodyPr>
          <a:lstStyle/>
          <a:p>
            <a:r>
              <a:rPr lang="en-US" dirty="0"/>
              <a:t>Web developers are at the forefront of the Internet age. The websites we browse, the gifts we order and the news we peruse online are all made possible by the web developers who design, build and implement Internet websites. They are heavily involved in website creation, from helping design aesthetic properties such as layout and color, to technical considerations such as how to design a website to handle a given amount of Internet traffic.</a:t>
            </a:r>
          </a:p>
          <a:p>
            <a:r>
              <a:rPr lang="en-US" dirty="0"/>
              <a:t>Not only is the web development field exciting and on the forefront of the digital age, but it’s also a growing field. This guide will explain how to become a web developer, what skills and education are needed, different career paths, current market trends, and what people can expect as a web developer professional.</a:t>
            </a: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7</a:t>
            </a:fld>
            <a:endParaRPr lang="fr-FR"/>
          </a:p>
        </p:txBody>
      </p:sp>
    </p:spTree>
    <p:extLst>
      <p:ext uri="{BB962C8B-B14F-4D97-AF65-F5344CB8AC3E}">
        <p14:creationId xmlns:p14="http://schemas.microsoft.com/office/powerpoint/2010/main" val="61485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i="1" dirty="0">
                <a:solidFill>
                  <a:srgbClr val="FF0000"/>
                </a:solidFill>
              </a:rPr>
              <a:t>What’s the role of a web developer.</a:t>
            </a:r>
            <a:r>
              <a:rPr lang="en-US" b="1" dirty="0">
                <a:solidFill>
                  <a:srgbClr val="FF0000"/>
                </a:solidFill>
              </a:rPr>
              <a:t/>
            </a:r>
            <a:br>
              <a:rPr lang="en-US" b="1" dirty="0">
                <a:solidFill>
                  <a:srgbClr val="FF0000"/>
                </a:solidFill>
              </a:rPr>
            </a:br>
            <a:endParaRPr lang="fr-FR" b="1" dirty="0">
              <a:solidFill>
                <a:srgbClr val="FF0000"/>
              </a:solidFill>
            </a:endParaRPr>
          </a:p>
        </p:txBody>
      </p:sp>
      <p:sp>
        <p:nvSpPr>
          <p:cNvPr id="3" name="Espace réservé du contenu 2"/>
          <p:cNvSpPr>
            <a:spLocks noGrp="1"/>
          </p:cNvSpPr>
          <p:nvPr>
            <p:ph idx="1"/>
          </p:nvPr>
        </p:nvSpPr>
        <p:spPr/>
        <p:txBody>
          <a:bodyPr/>
          <a:lstStyle/>
          <a:p>
            <a:pPr lvl="0"/>
            <a:r>
              <a:rPr kumimoji="0" lang="fr-FR" b="0" i="0" u="none" strike="noStrike" cap="none" normalizeH="0" baseline="0" dirty="0" smtClean="0">
                <a:ln>
                  <a:noFill/>
                </a:ln>
                <a:solidFill>
                  <a:schemeClr val="tx1"/>
                </a:solidFill>
                <a:effectLst/>
                <a:latin typeface="pt-serif"/>
              </a:rPr>
              <a:t>A web </a:t>
            </a:r>
            <a:r>
              <a:rPr kumimoji="0" lang="fr-FR" b="0" i="0" u="none" strike="noStrike" cap="none" normalizeH="0" baseline="0" dirty="0" err="1" smtClean="0">
                <a:ln>
                  <a:noFill/>
                </a:ln>
                <a:solidFill>
                  <a:schemeClr val="tx1"/>
                </a:solidFill>
                <a:effectLst/>
                <a:latin typeface="pt-serif"/>
              </a:rPr>
              <a:t>developer</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responsible</a:t>
            </a:r>
            <a:r>
              <a:rPr kumimoji="0" lang="fr-FR" b="0" i="0" u="none" strike="noStrike" cap="none" normalizeH="0" baseline="0" dirty="0" smtClean="0">
                <a:ln>
                  <a:noFill/>
                </a:ln>
                <a:solidFill>
                  <a:schemeClr val="tx1"/>
                </a:solidFill>
                <a:effectLst/>
                <a:latin typeface="pt-serif"/>
              </a:rPr>
              <a:t> for </a:t>
            </a:r>
            <a:r>
              <a:rPr kumimoji="0" lang="fr-FR" b="0" i="0" u="none" strike="noStrike" cap="none" normalizeH="0" baseline="0" dirty="0" err="1" smtClean="0">
                <a:ln>
                  <a:noFill/>
                </a:ln>
                <a:solidFill>
                  <a:schemeClr val="tx1"/>
                </a:solidFill>
                <a:effectLst/>
                <a:latin typeface="pt-serif"/>
              </a:rPr>
              <a:t>programming</a:t>
            </a:r>
            <a:r>
              <a:rPr kumimoji="0" lang="fr-FR" b="0" i="0" u="none" strike="noStrike" cap="none" normalizeH="0" baseline="0" dirty="0" smtClean="0">
                <a:ln>
                  <a:noFill/>
                </a:ln>
                <a:solidFill>
                  <a:schemeClr val="tx1"/>
                </a:solidFill>
                <a:effectLst/>
                <a:latin typeface="pt-serif"/>
              </a:rPr>
              <a:t> the code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“tells” a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how to </a:t>
            </a:r>
            <a:r>
              <a:rPr kumimoji="0" lang="fr-FR" b="0" i="0" u="none" strike="noStrike" cap="none" normalizeH="0" baseline="0" dirty="0" err="1" smtClean="0">
                <a:ln>
                  <a:noFill/>
                </a:ln>
                <a:solidFill>
                  <a:schemeClr val="tx1"/>
                </a:solidFill>
                <a:effectLst/>
                <a:latin typeface="pt-serif"/>
              </a:rPr>
              <a:t>function</a:t>
            </a:r>
            <a:r>
              <a:rPr kumimoji="0" lang="fr-FR" b="0" i="0" u="none" strike="noStrike" cap="none" normalizeH="0" baseline="0" dirty="0" smtClean="0">
                <a:ln>
                  <a:noFill/>
                </a:ln>
                <a:solidFill>
                  <a:schemeClr val="tx1"/>
                </a:solidFill>
                <a:effectLst/>
                <a:latin typeface="pt-serif"/>
              </a:rPr>
              <a:t>.</a:t>
            </a:r>
          </a:p>
          <a:p>
            <a:pPr lvl="0"/>
            <a:r>
              <a:rPr kumimoji="0" lang="fr-FR" b="0" i="0" u="none" strike="noStrike" cap="none" normalizeH="0" baseline="0" dirty="0" smtClean="0">
                <a:ln>
                  <a:noFill/>
                </a:ln>
                <a:solidFill>
                  <a:schemeClr val="tx1"/>
                </a:solidFill>
                <a:effectLst/>
                <a:latin typeface="pt-serif"/>
              </a:rPr>
              <a:t> A </a:t>
            </a:r>
            <a:r>
              <a:rPr kumimoji="0" lang="fr-FR" b="0" i="0" u="none" strike="noStrike" cap="none" normalizeH="0" baseline="0" dirty="0" err="1" smtClean="0">
                <a:ln>
                  <a:noFill/>
                </a:ln>
                <a:solidFill>
                  <a:schemeClr val="tx1"/>
                </a:solidFill>
                <a:effectLst/>
                <a:latin typeface="pt-serif"/>
              </a:rPr>
              <a:t>developer</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builds</a:t>
            </a:r>
            <a:r>
              <a:rPr kumimoji="0" lang="fr-FR" b="0" i="0" u="none" strike="noStrike" cap="none" normalizeH="0" baseline="0" dirty="0" smtClean="0">
                <a:ln>
                  <a:noFill/>
                </a:ln>
                <a:solidFill>
                  <a:schemeClr val="tx1"/>
                </a:solidFill>
                <a:effectLst/>
                <a:latin typeface="pt-serif"/>
              </a:rPr>
              <a:t> a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from</a:t>
            </a:r>
            <a:r>
              <a:rPr kumimoji="0" lang="fr-FR" b="0" i="0" u="none" strike="noStrike" cap="none" normalizeH="0" baseline="0" dirty="0" smtClean="0">
                <a:ln>
                  <a:noFill/>
                </a:ln>
                <a:solidFill>
                  <a:schemeClr val="tx1"/>
                </a:solidFill>
                <a:effectLst/>
                <a:latin typeface="pt-serif"/>
              </a:rPr>
              <a:t> the </a:t>
            </a:r>
            <a:r>
              <a:rPr kumimoji="0" lang="fr-FR" b="0" i="0" u="none" strike="noStrike" cap="none" normalizeH="0" baseline="0" dirty="0" err="1" smtClean="0">
                <a:ln>
                  <a:noFill/>
                </a:ln>
                <a:solidFill>
                  <a:schemeClr val="tx1"/>
                </a:solidFill>
                <a:effectLst/>
                <a:latin typeface="pt-serif"/>
              </a:rPr>
              <a:t>bottom</a:t>
            </a:r>
            <a:r>
              <a:rPr kumimoji="0" lang="fr-FR" b="0" i="0" u="none" strike="noStrike" cap="none" normalizeH="0" baseline="0" dirty="0" smtClean="0">
                <a:ln>
                  <a:noFill/>
                </a:ln>
                <a:solidFill>
                  <a:schemeClr val="tx1"/>
                </a:solidFill>
                <a:effectLst/>
                <a:latin typeface="pt-serif"/>
              </a:rPr>
              <a:t> up, </a:t>
            </a:r>
            <a:r>
              <a:rPr kumimoji="0" lang="fr-FR" b="0" i="0" u="none" strike="noStrike" cap="none" normalizeH="0" baseline="0" dirty="0" err="1" smtClean="0">
                <a:ln>
                  <a:noFill/>
                </a:ln>
                <a:solidFill>
                  <a:schemeClr val="tx1"/>
                </a:solidFill>
                <a:effectLst/>
                <a:latin typeface="pt-serif"/>
              </a:rPr>
              <a:t>which</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means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designing</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it</a:t>
            </a:r>
            <a:r>
              <a:rPr kumimoji="0" lang="fr-FR" b="0" i="0" u="none" strike="noStrike" cap="none" normalizeH="0" baseline="0" dirty="0" smtClean="0">
                <a:ln>
                  <a:noFill/>
                </a:ln>
                <a:solidFill>
                  <a:schemeClr val="tx1"/>
                </a:solidFill>
                <a:effectLst/>
                <a:latin typeface="pt-serif"/>
              </a:rPr>
              <a:t> in </a:t>
            </a:r>
            <a:r>
              <a:rPr kumimoji="0" lang="fr-FR" b="0" i="0" u="none" strike="noStrike" cap="none" normalizeH="0" baseline="0" dirty="0" err="1" smtClean="0">
                <a:ln>
                  <a:noFill/>
                </a:ln>
                <a:solidFill>
                  <a:schemeClr val="tx1"/>
                </a:solidFill>
                <a:effectLst/>
                <a:latin typeface="pt-serif"/>
              </a:rPr>
              <a:t>such</a:t>
            </a:r>
            <a:r>
              <a:rPr kumimoji="0" lang="fr-FR" b="0" i="0" u="none" strike="noStrike" cap="none" normalizeH="0" baseline="0" dirty="0" smtClean="0">
                <a:ln>
                  <a:noFill/>
                </a:ln>
                <a:solidFill>
                  <a:schemeClr val="tx1"/>
                </a:solidFill>
                <a:effectLst/>
                <a:latin typeface="pt-serif"/>
              </a:rPr>
              <a:t> a </a:t>
            </a:r>
            <a:r>
              <a:rPr kumimoji="0" lang="fr-FR" b="0" i="0" u="none" strike="noStrike" cap="none" normalizeH="0" baseline="0" dirty="0" err="1" smtClean="0">
                <a:ln>
                  <a:noFill/>
                </a:ln>
                <a:solidFill>
                  <a:schemeClr val="tx1"/>
                </a:solidFill>
                <a:effectLst/>
                <a:latin typeface="pt-serif"/>
              </a:rPr>
              <a:t>way</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end </a:t>
            </a:r>
            <a:r>
              <a:rPr kumimoji="0" lang="fr-FR" b="0" i="0" u="none" strike="noStrike" cap="none" normalizeH="0" baseline="0" dirty="0" err="1" smtClean="0">
                <a:ln>
                  <a:noFill/>
                </a:ln>
                <a:solidFill>
                  <a:schemeClr val="tx1"/>
                </a:solidFill>
                <a:effectLst/>
                <a:latin typeface="pt-serif"/>
              </a:rPr>
              <a:t>users</a:t>
            </a:r>
            <a:r>
              <a:rPr kumimoji="0" lang="fr-FR" b="0" i="0" u="none" strike="noStrike" cap="none" normalizeH="0" baseline="0" dirty="0" smtClean="0">
                <a:ln>
                  <a:noFill/>
                </a:ln>
                <a:solidFill>
                  <a:schemeClr val="tx1"/>
                </a:solidFill>
                <a:effectLst/>
                <a:latin typeface="pt-serif"/>
              </a:rPr>
              <a:t> have no </a:t>
            </a:r>
            <a:r>
              <a:rPr kumimoji="0" lang="fr-FR" b="0" i="0" u="none" strike="noStrike" cap="none" normalizeH="0" baseline="0" dirty="0" err="1" smtClean="0">
                <a:ln>
                  <a:noFill/>
                </a:ln>
                <a:solidFill>
                  <a:schemeClr val="tx1"/>
                </a:solidFill>
                <a:effectLst/>
                <a:latin typeface="pt-serif"/>
              </a:rPr>
              <a:t>difficulty</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navigating</a:t>
            </a:r>
            <a:r>
              <a:rPr kumimoji="0" lang="fr-FR" b="0" i="0" u="none" strike="noStrike" cap="none" normalizeH="0" baseline="0" dirty="0" smtClean="0">
                <a:ln>
                  <a:noFill/>
                </a:ln>
                <a:solidFill>
                  <a:schemeClr val="tx1"/>
                </a:solidFill>
                <a:effectLst/>
                <a:latin typeface="pt-serif"/>
              </a:rPr>
              <a:t> the site. </a:t>
            </a:r>
          </a:p>
          <a:p>
            <a:pPr lvl="0"/>
            <a:r>
              <a:rPr kumimoji="0" lang="fr-FR" b="0" i="0" u="none" strike="noStrike" cap="none" normalizeH="0" baseline="0" dirty="0" smtClean="0">
                <a:ln>
                  <a:noFill/>
                </a:ln>
                <a:solidFill>
                  <a:schemeClr val="tx1"/>
                </a:solidFill>
                <a:effectLst/>
                <a:latin typeface="pt-serif"/>
              </a:rPr>
              <a:t>The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should</a:t>
            </a:r>
            <a:r>
              <a:rPr kumimoji="0" lang="fr-FR" b="0" i="0" u="none" strike="noStrike" cap="none" normalizeH="0" baseline="0" dirty="0" smtClean="0">
                <a:ln>
                  <a:noFill/>
                </a:ln>
                <a:solidFill>
                  <a:schemeClr val="tx1"/>
                </a:solidFill>
                <a:effectLst/>
                <a:latin typeface="pt-serif"/>
              </a:rPr>
              <a:t> not </a:t>
            </a:r>
            <a:r>
              <a:rPr kumimoji="0" lang="fr-FR" b="0" i="0" u="none" strike="noStrike" cap="none" normalizeH="0" baseline="0" dirty="0" err="1" smtClean="0">
                <a:ln>
                  <a:noFill/>
                </a:ln>
                <a:solidFill>
                  <a:schemeClr val="tx1"/>
                </a:solidFill>
                <a:effectLst/>
                <a:latin typeface="pt-serif"/>
              </a:rPr>
              <a:t>be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so</a:t>
            </a:r>
            <a:r>
              <a:rPr kumimoji="0" lang="fr-FR" b="0" i="0" u="none" strike="noStrike" cap="none" normalizeH="0" baseline="0" dirty="0" smtClean="0">
                <a:ln>
                  <a:noFill/>
                </a:ln>
                <a:solidFill>
                  <a:schemeClr val="tx1"/>
                </a:solidFill>
                <a:effectLst/>
                <a:latin typeface="pt-serif"/>
              </a:rPr>
              <a:t> simple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does</a:t>
            </a:r>
            <a:r>
              <a:rPr kumimoji="0" lang="fr-FR" b="0" i="0" u="none" strike="noStrike" cap="none" normalizeH="0" baseline="0" dirty="0" smtClean="0">
                <a:ln>
                  <a:noFill/>
                </a:ln>
                <a:solidFill>
                  <a:schemeClr val="tx1"/>
                </a:solidFill>
                <a:effectLst/>
                <a:latin typeface="pt-serif"/>
              </a:rPr>
              <a:t> not </a:t>
            </a:r>
            <a:r>
              <a:rPr kumimoji="0" lang="fr-FR" b="0" i="0" u="none" strike="noStrike" cap="none" normalizeH="0" baseline="0" dirty="0" err="1" smtClean="0">
                <a:ln>
                  <a:noFill/>
                </a:ln>
                <a:solidFill>
                  <a:schemeClr val="tx1"/>
                </a:solidFill>
                <a:effectLst/>
                <a:latin typeface="pt-serif"/>
              </a:rPr>
              <a:t>appeal</a:t>
            </a:r>
            <a:r>
              <a:rPr kumimoji="0" lang="fr-FR" b="0" i="0" u="none" strike="noStrike" cap="none" normalizeH="0" baseline="0" dirty="0" smtClean="0">
                <a:ln>
                  <a:noFill/>
                </a:ln>
                <a:solidFill>
                  <a:schemeClr val="tx1"/>
                </a:solidFill>
                <a:effectLst/>
                <a:latin typeface="pt-serif"/>
              </a:rPr>
              <a:t> to </a:t>
            </a:r>
            <a:r>
              <a:rPr kumimoji="0" lang="fr-FR" b="0" i="0" u="none" strike="noStrike" cap="none" normalizeH="0" baseline="0" dirty="0" err="1" smtClean="0">
                <a:ln>
                  <a:noFill/>
                </a:ln>
                <a:solidFill>
                  <a:schemeClr val="tx1"/>
                </a:solidFill>
                <a:effectLst/>
                <a:latin typeface="pt-serif"/>
              </a:rPr>
              <a:t>advanced</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users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nor</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should</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be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so</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complicated</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the </a:t>
            </a:r>
            <a:r>
              <a:rPr kumimoji="0" lang="fr-FR" b="0" i="0" u="none" strike="noStrike" cap="none" normalizeH="0" baseline="0" dirty="0" err="1" smtClean="0">
                <a:ln>
                  <a:noFill/>
                </a:ln>
                <a:solidFill>
                  <a:schemeClr val="tx1"/>
                </a:solidFill>
                <a:effectLst/>
                <a:latin typeface="pt-serif"/>
              </a:rPr>
              <a:t>beginner</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easily</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lost</a:t>
            </a:r>
            <a:r>
              <a:rPr kumimoji="0" lang="fr-FR" b="0" i="0" u="none" strike="noStrike" cap="none" normalizeH="0" baseline="0" dirty="0" smtClean="0">
                <a:ln>
                  <a:noFill/>
                </a:ln>
                <a:solidFill>
                  <a:schemeClr val="tx1"/>
                </a:solidFill>
                <a:effectLst/>
                <a:latin typeface="pt-serif"/>
              </a:rPr>
              <a:t> in the </a:t>
            </a:r>
            <a:r>
              <a:rPr kumimoji="0" lang="fr-FR" b="0" i="0" u="none" strike="noStrike" cap="none" normalizeH="0" baseline="0" dirty="0" err="1" smtClean="0">
                <a:ln>
                  <a:noFill/>
                </a:ln>
                <a:solidFill>
                  <a:schemeClr val="tx1"/>
                </a:solidFill>
                <a:effectLst/>
                <a:latin typeface="pt-serif"/>
              </a:rPr>
              <a:t>process</a:t>
            </a:r>
            <a:r>
              <a:rPr kumimoji="0" lang="fr-FR" b="0" i="0" u="none" strike="noStrike" cap="none" normalizeH="0" baseline="0" dirty="0" smtClean="0">
                <a:ln>
                  <a:noFill/>
                </a:ln>
                <a:solidFill>
                  <a:schemeClr val="tx1"/>
                </a:solidFill>
                <a:effectLst/>
                <a:latin typeface="pt-serif"/>
              </a:rPr>
              <a:t>.</a:t>
            </a:r>
            <a:endParaRPr kumimoji="0" lang="fr-FR" b="0" i="0" u="none" strike="noStrike" cap="none" normalizeH="0" baseline="0" dirty="0" smtClean="0">
              <a:ln>
                <a:noFill/>
              </a:ln>
              <a:solidFill>
                <a:schemeClr val="tx1"/>
              </a:solidFill>
              <a:effectLst/>
            </a:endParaRP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8</a:t>
            </a:fld>
            <a:endParaRPr lang="fr-FR"/>
          </a:p>
        </p:txBody>
      </p:sp>
    </p:spTree>
    <p:extLst>
      <p:ext uri="{BB962C8B-B14F-4D97-AF65-F5344CB8AC3E}">
        <p14:creationId xmlns:p14="http://schemas.microsoft.com/office/powerpoint/2010/main" val="151517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solidFill>
                  <a:srgbClr val="FF0000"/>
                </a:solidFill>
              </a:rPr>
              <a:t>What’s the role of a web developer</a:t>
            </a:r>
            <a:r>
              <a:rPr lang="en-US" i="1" dirty="0"/>
              <a:t>.</a:t>
            </a:r>
            <a:r>
              <a:rPr lang="en-US" dirty="0"/>
              <a:t/>
            </a:r>
            <a:br>
              <a:rPr lang="en-US" dirty="0"/>
            </a:br>
            <a:endParaRPr lang="fr-FR" dirty="0"/>
          </a:p>
        </p:txBody>
      </p:sp>
      <p:sp>
        <p:nvSpPr>
          <p:cNvPr id="3" name="Espace réservé du contenu 2"/>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kumimoji="0" lang="fr-FR" b="0" i="0" u="none" strike="noStrike" cap="none" normalizeH="0" baseline="0" dirty="0" smtClean="0">
                <a:ln>
                  <a:noFill/>
                </a:ln>
                <a:solidFill>
                  <a:schemeClr val="tx1"/>
                </a:solidFill>
                <a:effectLst/>
                <a:latin typeface="pt-serif"/>
              </a:rPr>
              <a:t>Web </a:t>
            </a:r>
            <a:r>
              <a:rPr kumimoji="0" lang="fr-FR" b="0" i="0" u="none" strike="noStrike" cap="none" normalizeH="0" baseline="0" dirty="0" err="1" smtClean="0">
                <a:ln>
                  <a:noFill/>
                </a:ln>
                <a:solidFill>
                  <a:schemeClr val="tx1"/>
                </a:solidFill>
                <a:effectLst/>
                <a:latin typeface="pt-serif"/>
              </a:rPr>
              <a:t>development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can</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be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divided</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into</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three</a:t>
            </a:r>
            <a:r>
              <a:rPr kumimoji="0" lang="fr-FR" b="0" i="0" u="none" strike="noStrike" cap="none" normalizeH="0" baseline="0" dirty="0" smtClean="0">
                <a:ln>
                  <a:noFill/>
                </a:ln>
                <a:solidFill>
                  <a:schemeClr val="tx1"/>
                </a:solidFill>
                <a:effectLst/>
                <a:latin typeface="pt-serif"/>
              </a:rPr>
              <a:t> parts: </a:t>
            </a:r>
          </a:p>
          <a:p>
            <a:pPr lvl="0" algn="just" eaLnBrk="0" fontAlgn="base" hangingPunct="0">
              <a:lnSpc>
                <a:spcPct val="100000"/>
              </a:lnSpc>
              <a:spcBef>
                <a:spcPct val="0"/>
              </a:spcBef>
              <a:spcAft>
                <a:spcPct val="0"/>
              </a:spcAft>
              <a:buFont typeface="Wingdings" panose="05000000000000000000" pitchFamily="2" charset="2"/>
              <a:buChar char="§"/>
            </a:pPr>
            <a:r>
              <a:rPr kumimoji="0" lang="fr-FR" b="0" i="0" u="none" strike="noStrike" cap="none" normalizeH="0" baseline="0" dirty="0" smtClean="0">
                <a:ln>
                  <a:noFill/>
                </a:ln>
                <a:solidFill>
                  <a:schemeClr val="tx1"/>
                </a:solidFill>
                <a:effectLst/>
                <a:latin typeface="pt-serif"/>
              </a:rPr>
              <a:t>code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executes</a:t>
            </a:r>
            <a:r>
              <a:rPr kumimoji="0" lang="fr-FR" b="0" i="0" u="none" strike="noStrike" cap="none" normalizeH="0" baseline="0" dirty="0" smtClean="0">
                <a:ln>
                  <a:noFill/>
                </a:ln>
                <a:solidFill>
                  <a:schemeClr val="tx1"/>
                </a:solidFill>
                <a:effectLst/>
                <a:latin typeface="pt-serif"/>
              </a:rPr>
              <a:t> in a web browser and </a:t>
            </a:r>
            <a:r>
              <a:rPr kumimoji="0" lang="fr-FR" b="0" i="0" u="none" strike="noStrike" cap="none" normalizeH="0" baseline="0" dirty="0" err="1" smtClean="0">
                <a:ln>
                  <a:noFill/>
                </a:ln>
                <a:solidFill>
                  <a:schemeClr val="tx1"/>
                </a:solidFill>
                <a:effectLst/>
                <a:latin typeface="pt-serif"/>
              </a:rPr>
              <a:t>determines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what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customers</a:t>
            </a:r>
            <a:r>
              <a:rPr kumimoji="0" lang="fr-FR" b="0" i="0" u="none" strike="noStrike" cap="none" normalizeH="0" baseline="0" dirty="0" smtClean="0">
                <a:ln>
                  <a:noFill/>
                </a:ln>
                <a:solidFill>
                  <a:schemeClr val="tx1"/>
                </a:solidFill>
                <a:effectLst/>
                <a:latin typeface="pt-serif"/>
              </a:rPr>
              <a:t> or clients </a:t>
            </a:r>
            <a:r>
              <a:rPr kumimoji="0" lang="fr-FR" b="0" i="0" u="none" strike="noStrike" cap="none" normalizeH="0" baseline="0" dirty="0" err="1" smtClean="0">
                <a:ln>
                  <a:noFill/>
                </a:ln>
                <a:solidFill>
                  <a:schemeClr val="tx1"/>
                </a:solidFill>
                <a:effectLst/>
                <a:latin typeface="pt-serif"/>
              </a:rPr>
              <a:t>will</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see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when</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they</a:t>
            </a:r>
            <a:r>
              <a:rPr kumimoji="0" lang="fr-FR" b="0" i="0" u="none" strike="noStrike" cap="none" normalizeH="0" baseline="0" dirty="0" smtClean="0">
                <a:ln>
                  <a:noFill/>
                </a:ln>
                <a:solidFill>
                  <a:schemeClr val="tx1"/>
                </a:solidFill>
                <a:effectLst/>
                <a:latin typeface="pt-serif"/>
              </a:rPr>
              <a:t> land on a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(client-</a:t>
            </a:r>
            <a:r>
              <a:rPr kumimoji="0" lang="fr-FR" b="0" i="0" u="none" strike="noStrike" cap="none" normalizeH="0" baseline="0" dirty="0" err="1" smtClean="0">
                <a:ln>
                  <a:noFill/>
                </a:ln>
                <a:solidFill>
                  <a:schemeClr val="tx1"/>
                </a:solidFill>
                <a:effectLst/>
                <a:latin typeface="pt-serif"/>
              </a:rPr>
              <a:t>side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scripting</a:t>
            </a:r>
            <a:r>
              <a:rPr kumimoji="0" lang="fr-FR" b="0" i="0" u="none" strike="noStrike" cap="none" normalizeH="0" baseline="0" dirty="0" smtClean="0">
                <a:ln>
                  <a:noFill/>
                </a:ln>
                <a:solidFill>
                  <a:schemeClr val="tx1"/>
                </a:solidFill>
                <a:effectLst/>
                <a:latin typeface="pt-serif"/>
              </a:rPr>
              <a:t>); </a:t>
            </a:r>
          </a:p>
          <a:p>
            <a:pPr lvl="0" algn="just" eaLnBrk="0" fontAlgn="base" hangingPunct="0">
              <a:lnSpc>
                <a:spcPct val="100000"/>
              </a:lnSpc>
              <a:spcBef>
                <a:spcPct val="0"/>
              </a:spcBef>
              <a:spcAft>
                <a:spcPct val="0"/>
              </a:spcAft>
              <a:buFont typeface="Wingdings" panose="05000000000000000000" pitchFamily="2" charset="2"/>
              <a:buChar char="§"/>
            </a:pPr>
            <a:r>
              <a:rPr kumimoji="0" lang="fr-FR" b="0" i="0" u="none" strike="noStrike" cap="none" normalizeH="0" baseline="0" dirty="0" smtClean="0">
                <a:ln>
                  <a:noFill/>
                </a:ln>
                <a:solidFill>
                  <a:schemeClr val="tx1"/>
                </a:solidFill>
                <a:effectLst/>
                <a:latin typeface="pt-serif"/>
              </a:rPr>
              <a:t>code </a:t>
            </a:r>
            <a:r>
              <a:rPr kumimoji="0" lang="fr-FR" b="0" i="0" u="none" strike="noStrike" cap="none" normalizeH="0" baseline="0" dirty="0" err="1" smtClean="0">
                <a:ln>
                  <a:noFill/>
                </a:ln>
                <a:solidFill>
                  <a:schemeClr val="tx1"/>
                </a:solidFill>
                <a:effectLst/>
                <a:latin typeface="pt-serif"/>
              </a:rPr>
              <a:t>that</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executes</a:t>
            </a:r>
            <a:r>
              <a:rPr kumimoji="0" lang="fr-FR" b="0" i="0" u="none" strike="noStrike" cap="none" normalizeH="0" baseline="0" dirty="0" smtClean="0">
                <a:ln>
                  <a:noFill/>
                </a:ln>
                <a:solidFill>
                  <a:schemeClr val="tx1"/>
                </a:solidFill>
                <a:effectLst/>
                <a:latin typeface="pt-serif"/>
              </a:rPr>
              <a:t> on a web server and </a:t>
            </a:r>
            <a:r>
              <a:rPr kumimoji="0" lang="fr-FR" b="0" i="0" u="none" strike="noStrike" cap="none" normalizeH="0" baseline="0" dirty="0" err="1" smtClean="0">
                <a:ln>
                  <a:noFill/>
                </a:ln>
                <a:solidFill>
                  <a:schemeClr val="tx1"/>
                </a:solidFill>
                <a:effectLst/>
                <a:latin typeface="pt-serif"/>
              </a:rPr>
              <a:t>powers</a:t>
            </a:r>
            <a:r>
              <a:rPr kumimoji="0" lang="fr-FR" b="0" i="0" u="none" strike="noStrike" cap="none" normalizeH="0" baseline="0" dirty="0" smtClean="0">
                <a:ln>
                  <a:noFill/>
                </a:ln>
                <a:solidFill>
                  <a:schemeClr val="tx1"/>
                </a:solidFill>
                <a:effectLst/>
                <a:latin typeface="pt-serif"/>
              </a:rPr>
              <a:t> the </a:t>
            </a:r>
            <a:r>
              <a:rPr kumimoji="0" lang="fr-FR" b="0" i="0" u="none" strike="noStrike" cap="none" normalizeH="0" baseline="0" dirty="0" err="1" smtClean="0">
                <a:ln>
                  <a:noFill/>
                </a:ln>
                <a:solidFill>
                  <a:schemeClr val="tx1"/>
                </a:solidFill>
                <a:effectLst/>
                <a:latin typeface="pt-serif"/>
              </a:rPr>
              <a:t>behind</a:t>
            </a:r>
            <a:r>
              <a:rPr kumimoji="0" lang="fr-FR" b="0" i="0" u="none" strike="noStrike" cap="none" normalizeH="0" baseline="0" dirty="0" smtClean="0">
                <a:ln>
                  <a:noFill/>
                </a:ln>
                <a:solidFill>
                  <a:schemeClr val="tx1"/>
                </a:solidFill>
                <a:effectLst/>
                <a:latin typeface="pt-serif"/>
              </a:rPr>
              <a:t>-the-</a:t>
            </a:r>
            <a:r>
              <a:rPr kumimoji="0" lang="fr-FR" b="0" i="0" u="none" strike="noStrike" cap="none" normalizeH="0" baseline="0" dirty="0" err="1" smtClean="0">
                <a:ln>
                  <a:noFill/>
                </a:ln>
                <a:solidFill>
                  <a:schemeClr val="tx1"/>
                </a:solidFill>
                <a:effectLst/>
                <a:latin typeface="pt-serif"/>
              </a:rPr>
              <a:t>scenes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mechanics</a:t>
            </a:r>
            <a:r>
              <a:rPr kumimoji="0" lang="fr-FR" b="0" i="0" u="none" strike="noStrike" cap="none" normalizeH="0" baseline="0" dirty="0" smtClean="0">
                <a:ln>
                  <a:noFill/>
                </a:ln>
                <a:solidFill>
                  <a:schemeClr val="tx1"/>
                </a:solidFill>
                <a:effectLst/>
                <a:latin typeface="pt-serif"/>
              </a:rPr>
              <a:t> of how a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works</a:t>
            </a:r>
            <a:r>
              <a:rPr kumimoji="0" lang="fr-FR" b="0" i="0" u="none" strike="noStrike" cap="none" normalizeH="0" baseline="0" dirty="0" smtClean="0">
                <a:ln>
                  <a:noFill/>
                </a:ln>
                <a:solidFill>
                  <a:schemeClr val="tx1"/>
                </a:solidFill>
                <a:effectLst/>
                <a:latin typeface="pt-serif"/>
              </a:rPr>
              <a:t> (server-</a:t>
            </a:r>
            <a:r>
              <a:rPr kumimoji="0" lang="fr-FR" b="0" i="0" u="none" strike="noStrike" cap="none" normalizeH="0" baseline="0" dirty="0" err="1" smtClean="0">
                <a:ln>
                  <a:noFill/>
                </a:ln>
                <a:solidFill>
                  <a:schemeClr val="tx1"/>
                </a:solidFill>
                <a:effectLst/>
                <a:latin typeface="pt-serif"/>
              </a:rPr>
              <a:t>side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scripting</a:t>
            </a:r>
            <a:r>
              <a:rPr kumimoji="0" lang="fr-FR" b="0" i="0" u="none" strike="noStrike" cap="none" normalizeH="0" baseline="0" dirty="0" smtClean="0">
                <a:ln>
                  <a:noFill/>
                </a:ln>
                <a:solidFill>
                  <a:schemeClr val="tx1"/>
                </a:solidFill>
                <a:effectLst/>
                <a:latin typeface="pt-serif"/>
              </a:rPr>
              <a:t>);</a:t>
            </a:r>
          </a:p>
          <a:p>
            <a:pPr lvl="0" algn="just" eaLnBrk="0" fontAlgn="base" hangingPunct="0">
              <a:lnSpc>
                <a:spcPct val="100000"/>
              </a:lnSpc>
              <a:spcBef>
                <a:spcPct val="0"/>
              </a:spcBef>
              <a:spcAft>
                <a:spcPct val="0"/>
              </a:spcAft>
              <a:buFont typeface="Wingdings" panose="05000000000000000000" pitchFamily="2" charset="2"/>
              <a:buChar char="§"/>
            </a:pPr>
            <a:r>
              <a:rPr lang="fr-FR" dirty="0" err="1" smtClean="0">
                <a:latin typeface="pt-serif"/>
              </a:rPr>
              <a:t>Database</a:t>
            </a:r>
            <a:r>
              <a:rPr lang="fr-FR" smtClean="0">
                <a:latin typeface="pt-serif"/>
              </a:rPr>
              <a:t> </a:t>
            </a:r>
            <a:r>
              <a:rPr kumimoji="0" lang="fr-FR" b="0" i="0" u="none" strike="noStrike" cap="none" normalizeH="0" baseline="0" smtClean="0">
                <a:ln>
                  <a:noFill/>
                </a:ln>
                <a:solidFill>
                  <a:schemeClr val="tx1"/>
                </a:solidFill>
                <a:effectLst/>
                <a:latin typeface="pt-serif"/>
              </a:rPr>
              <a:t>technology</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which</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helps</a:t>
            </a:r>
            <a:r>
              <a:rPr kumimoji="0" lang="fr-FR" b="0" i="0" u="none" strike="noStrike" cap="none" normalizeH="0" baseline="0" dirty="0" smtClean="0">
                <a:ln>
                  <a:noFill/>
                </a:ln>
                <a:solidFill>
                  <a:schemeClr val="tx1"/>
                </a:solidFill>
                <a:effectLst/>
                <a:latin typeface="pt-serif"/>
              </a:rPr>
              <a:t> to </a:t>
            </a:r>
            <a:r>
              <a:rPr kumimoji="0" lang="fr-FR" b="0" i="0" u="none" strike="noStrike" cap="none" normalizeH="0" baseline="0" dirty="0" err="1" smtClean="0">
                <a:ln>
                  <a:noFill/>
                </a:ln>
                <a:solidFill>
                  <a:schemeClr val="tx1"/>
                </a:solidFill>
                <a:effectLst/>
                <a:latin typeface="pt-serif"/>
              </a:rPr>
              <a:t>keep</a:t>
            </a:r>
            <a:r>
              <a:rPr kumimoji="0" lang="fr-FR" b="0" i="0" u="none" strike="noStrike" cap="none" normalizeH="0" baseline="0" dirty="0" smtClean="0">
                <a:ln>
                  <a:noFill/>
                </a:ln>
                <a:solidFill>
                  <a:schemeClr val="tx1"/>
                </a:solidFill>
                <a:effectLst/>
                <a:latin typeface="pt-serif"/>
              </a:rPr>
              <a:t> a </a:t>
            </a:r>
            <a:r>
              <a:rPr kumimoji="0" lang="fr-FR" b="0" i="0" u="none" strike="noStrike" cap="none" normalizeH="0" baseline="0" dirty="0" err="1" smtClean="0">
                <a:ln>
                  <a:noFill/>
                </a:ln>
                <a:solidFill>
                  <a:schemeClr val="tx1"/>
                </a:solidFill>
                <a:effectLst/>
                <a:latin typeface="pt-serif"/>
              </a:rPr>
              <a:t>website</a:t>
            </a:r>
            <a:r>
              <a:rPr kumimoji="0" lang="fr-FR" b="0" i="0" u="none" strike="noStrike" cap="none" normalizeH="0" baseline="0" dirty="0" smtClean="0">
                <a:ln>
                  <a:noFill/>
                </a:ln>
                <a:solidFill>
                  <a:schemeClr val="tx1"/>
                </a:solidFill>
                <a:effectLst/>
                <a:latin typeface="pt-serif"/>
              </a:rPr>
              <a:t> running </a:t>
            </a:r>
            <a:r>
              <a:rPr kumimoji="0" lang="fr-FR" b="0" i="0" u="none" strike="noStrike" cap="none" normalizeH="0" baseline="0" dirty="0" err="1" smtClean="0">
                <a:ln>
                  <a:noFill/>
                </a:ln>
                <a:solidFill>
                  <a:schemeClr val="tx1"/>
                </a:solidFill>
                <a:effectLst/>
                <a:latin typeface="pt-serif"/>
              </a:rPr>
              <a:t>smoothly</a:t>
            </a:r>
            <a:r>
              <a:rPr kumimoji="0" lang="fr-FR" b="0" i="0" u="none" strike="noStrike" cap="none" normalizeH="0" baseline="0" dirty="0" smtClean="0">
                <a:ln>
                  <a:noFill/>
                </a:ln>
                <a:solidFill>
                  <a:schemeClr val="tx1"/>
                </a:solidFill>
                <a:effectLst/>
                <a:latin typeface="pt-serif"/>
              </a:rPr>
              <a:t> and </a:t>
            </a:r>
            <a:r>
              <a:rPr kumimoji="0" lang="fr-FR" b="0" i="0" u="none" strike="noStrike" cap="none" normalizeH="0" baseline="0" dirty="0" err="1" smtClean="0">
                <a:ln>
                  <a:noFill/>
                </a:ln>
                <a:solidFill>
                  <a:schemeClr val="tx1"/>
                </a:solidFill>
                <a:effectLst/>
                <a:latin typeface="pt-serif"/>
              </a:rPr>
              <a:t>efficiently</a:t>
            </a:r>
            <a:r>
              <a:rPr kumimoji="0" lang="fr-FR" b="0" i="0" u="none" strike="noStrike" cap="none" normalizeH="0" baseline="0" dirty="0" smtClean="0">
                <a:ln>
                  <a:noFill/>
                </a:ln>
                <a:solidFill>
                  <a:schemeClr val="tx1"/>
                </a:solidFill>
                <a:effectLst/>
                <a:latin typeface="pt-serif"/>
              </a:rPr>
              <a:t>. Large-</a:t>
            </a:r>
            <a:r>
              <a:rPr kumimoji="0" lang="fr-FR" b="0" i="0" u="none" strike="noStrike" cap="none" normalizeH="0" baseline="0" dirty="0" err="1" smtClean="0">
                <a:ln>
                  <a:noFill/>
                </a:ln>
                <a:solidFill>
                  <a:schemeClr val="tx1"/>
                </a:solidFill>
                <a:effectLst/>
                <a:latin typeface="pt-serif"/>
              </a:rPr>
              <a:t>scale</a:t>
            </a:r>
            <a:r>
              <a:rPr kumimoji="0" lang="fr-FR" b="0" i="0" u="none" strike="noStrike" cap="none" normalizeH="0" baseline="0" dirty="0" smtClean="0">
                <a:ln>
                  <a:noFill/>
                </a:ln>
                <a:solidFill>
                  <a:schemeClr val="tx1"/>
                </a:solidFill>
                <a:effectLst/>
                <a:latin typeface="pt-serif"/>
              </a:rPr>
              <a:t> web </a:t>
            </a:r>
            <a:r>
              <a:rPr kumimoji="0" lang="fr-FR" b="0" i="0" u="none" strike="noStrike" cap="none" normalizeH="0" baseline="0" dirty="0" err="1" smtClean="0">
                <a:ln>
                  <a:noFill/>
                </a:ln>
                <a:solidFill>
                  <a:schemeClr val="tx1"/>
                </a:solidFill>
                <a:effectLst/>
                <a:latin typeface="pt-serif"/>
              </a:rPr>
              <a:t>projects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often</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divide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these</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tasks</a:t>
            </a:r>
            <a:r>
              <a:rPr kumimoji="0" lang="fr-FR" b="0" i="0" u="none" strike="noStrike" cap="none" normalizeH="0" baseline="0" dirty="0" smtClean="0">
                <a:ln>
                  <a:noFill/>
                </a:ln>
                <a:solidFill>
                  <a:schemeClr val="tx1"/>
                </a:solidFill>
                <a:effectLst/>
                <a:latin typeface="pt-serif"/>
              </a:rPr>
              <a:t> </a:t>
            </a:r>
            <a:r>
              <a:rPr kumimoji="0" lang="fr-FR" b="0" i="0" u="none" strike="noStrike" cap="none" normalizeH="0" baseline="0" dirty="0" err="1" smtClean="0">
                <a:ln>
                  <a:noFill/>
                </a:ln>
                <a:solidFill>
                  <a:schemeClr val="tx1"/>
                </a:solidFill>
                <a:effectLst/>
                <a:latin typeface="pt-serif"/>
              </a:rPr>
              <a:t>among</a:t>
            </a:r>
            <a:r>
              <a:rPr kumimoji="0" lang="fr-FR" b="0" i="0" u="none" strike="noStrike" cap="none" normalizeH="0" baseline="0" dirty="0" smtClean="0">
                <a:ln>
                  <a:noFill/>
                </a:ln>
                <a:solidFill>
                  <a:schemeClr val="tx1"/>
                </a:solidFill>
                <a:effectLst/>
                <a:latin typeface="pt-serif"/>
              </a:rPr>
              <a:t> multiple web </a:t>
            </a:r>
            <a:r>
              <a:rPr kumimoji="0" lang="fr-FR" b="0" i="0" u="none" strike="noStrike" cap="none" normalizeH="0" baseline="0" dirty="0" err="1" smtClean="0">
                <a:ln>
                  <a:noFill/>
                </a:ln>
                <a:solidFill>
                  <a:schemeClr val="tx1"/>
                </a:solidFill>
                <a:effectLst/>
                <a:latin typeface="pt-serif"/>
              </a:rPr>
              <a:t>developers</a:t>
            </a:r>
            <a:r>
              <a:rPr kumimoji="0" lang="fr-FR" b="0" i="0" u="none" strike="noStrike" cap="none" normalizeH="0" baseline="0" dirty="0" smtClean="0">
                <a:ln>
                  <a:noFill/>
                </a:ln>
                <a:solidFill>
                  <a:schemeClr val="tx1"/>
                </a:solidFill>
                <a:effectLst/>
                <a:latin typeface="pt-serif"/>
              </a:rPr>
              <a:t>.</a:t>
            </a:r>
            <a:endParaRPr kumimoji="0" lang="fr-FR" b="0" i="0" u="none" strike="noStrike" cap="none" normalizeH="0" baseline="0" dirty="0" smtClean="0">
              <a:ln>
                <a:noFill/>
              </a:ln>
              <a:solidFill>
                <a:schemeClr val="tx1"/>
              </a:solidFill>
              <a:effectLst/>
            </a:endParaRPr>
          </a:p>
          <a:p>
            <a:pPr marL="0" lvl="0" indent="0" algn="just" eaLnBrk="0" fontAlgn="base" hangingPunct="0">
              <a:lnSpc>
                <a:spcPct val="100000"/>
              </a:lnSpc>
              <a:spcBef>
                <a:spcPct val="0"/>
              </a:spcBef>
              <a:spcAft>
                <a:spcPct val="0"/>
              </a:spcAft>
              <a:buNone/>
            </a:pPr>
            <a:endParaRPr kumimoji="0" lang="fr-FR" b="0" i="0" u="none" strike="noStrike" cap="none" normalizeH="0" baseline="0" dirty="0" smtClean="0">
              <a:ln>
                <a:noFill/>
              </a:ln>
              <a:solidFill>
                <a:schemeClr val="tx1"/>
              </a:solidFill>
              <a:effectLst/>
              <a:latin typeface="Arial" panose="020B0604020202020204" pitchFamily="34" charset="0"/>
            </a:endParaRPr>
          </a:p>
          <a:p>
            <a:endParaRPr lang="fr-FR" dirty="0"/>
          </a:p>
        </p:txBody>
      </p:sp>
      <p:sp>
        <p:nvSpPr>
          <p:cNvPr id="4" name="Espace réservé du numéro de diapositive 3"/>
          <p:cNvSpPr>
            <a:spLocks noGrp="1"/>
          </p:cNvSpPr>
          <p:nvPr>
            <p:ph type="sldNum" sz="quarter" idx="12"/>
          </p:nvPr>
        </p:nvSpPr>
        <p:spPr/>
        <p:txBody>
          <a:bodyPr/>
          <a:lstStyle/>
          <a:p>
            <a:fld id="{36E5C38A-578F-4FE4-B467-00BA82BEA471}" type="slidenum">
              <a:rPr lang="fr-FR" smtClean="0"/>
              <a:t>9</a:t>
            </a:fld>
            <a:endParaRPr lang="fr-FR"/>
          </a:p>
        </p:txBody>
      </p:sp>
    </p:spTree>
    <p:extLst>
      <p:ext uri="{BB962C8B-B14F-4D97-AF65-F5344CB8AC3E}">
        <p14:creationId xmlns:p14="http://schemas.microsoft.com/office/powerpoint/2010/main" val="2965653302"/>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TotalTime>
  <Words>650</Words>
  <Application>Microsoft Office PowerPoint</Application>
  <PresentationFormat>Grand écran</PresentationFormat>
  <Paragraphs>52</Paragraphs>
  <Slides>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Century Gothic</vt:lpstr>
      <vt:lpstr>pt-serif</vt:lpstr>
      <vt:lpstr>Wingdings</vt:lpstr>
      <vt:lpstr>Wingdings 3</vt:lpstr>
      <vt:lpstr>Brin</vt:lpstr>
      <vt:lpstr>Checkpoint 1 Web development</vt:lpstr>
      <vt:lpstr>How does the web works? </vt:lpstr>
      <vt:lpstr>How does the web works? </vt:lpstr>
      <vt:lpstr>How does the web works? </vt:lpstr>
      <vt:lpstr>How does the web works? </vt:lpstr>
      <vt:lpstr>How does the web works? </vt:lpstr>
      <vt:lpstr>What do you need to be a web developer? </vt:lpstr>
      <vt:lpstr>What’s the role of a web developer. </vt:lpstr>
      <vt:lpstr>What’s the role of a web developer.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asma sboui</dc:creator>
  <cp:lastModifiedBy>asma sboui</cp:lastModifiedBy>
  <cp:revision>18</cp:revision>
  <dcterms:created xsi:type="dcterms:W3CDTF">2020-11-24T16:55:33Z</dcterms:created>
  <dcterms:modified xsi:type="dcterms:W3CDTF">2021-01-24T09:26:40Z</dcterms:modified>
</cp:coreProperties>
</file>