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3" autoAdjust="0"/>
  </p:normalViewPr>
  <p:slideViewPr>
    <p:cSldViewPr snapToGrid="0">
      <p:cViewPr varScale="1">
        <p:scale>
          <a:sx n="118" d="100"/>
          <a:sy n="118" d="100"/>
        </p:scale>
        <p:origin x="201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4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75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73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ChronoSales</a:t>
            </a:r>
            <a:endParaRPr sz="37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670546" y="140122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700" b="1" dirty="0">
                <a:latin typeface="Raleway"/>
                <a:ea typeface="Raleway"/>
                <a:cs typeface="Raleway"/>
                <a:sym typeface="Raleway"/>
              </a:rPr>
              <a:t>Revolutionizing Retail Analytics</a:t>
            </a:r>
            <a:endParaRPr sz="2400" b="1" dirty="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0" y="2571751"/>
            <a:ext cx="2827489" cy="18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0194F1B7-15A9-DCC4-C48C-C0202F3ABE37}"/>
              </a:ext>
            </a:extLst>
          </p:cNvPr>
          <p:cNvSpPr txBox="1">
            <a:spLocks/>
          </p:cNvSpPr>
          <p:nvPr/>
        </p:nvSpPr>
        <p:spPr>
          <a:xfrm>
            <a:off x="3626040" y="3483639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Team 6 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Ikram Mohammed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Asma Irfan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Shivaram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Senthil Kumar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b="1" dirty="0"/>
              <a:t>Vaishnavi</a:t>
            </a:r>
          </a:p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endParaRPr 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Problems</a:t>
            </a:r>
            <a:endParaRPr sz="2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418300" y="1662925"/>
            <a:ext cx="7104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➜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Inefficiencies in current retail operations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➜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Lack of precise sales predictions affecting decision-making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➜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Unforeseen market fluctuations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➜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Inefficient inventory management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➜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Difficulty in making informed decisions due to unreliable forecasts</a:t>
            </a:r>
            <a:endParaRPr sz="3300" dirty="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75" y="454750"/>
            <a:ext cx="2752952" cy="18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162725"/>
            <a:ext cx="81330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109300" y="1487800"/>
            <a:ext cx="30642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Commitment to optimizing retail operations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 Leveraging technology for actionable insights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8225" y="1286100"/>
            <a:ext cx="3524726" cy="31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00862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DATA!</a:t>
            </a:r>
            <a:r>
              <a:rPr lang="en" dirty="0"/>
              <a:t> The backbone</a:t>
            </a: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Time series of features like Store </a:t>
            </a:r>
            <a:r>
              <a:rPr lang="en-US" sz="2400" b="0" dirty="0" err="1"/>
              <a:t>id,Date</a:t>
            </a:r>
            <a:r>
              <a:rPr lang="en-US" sz="2400" b="0" dirty="0"/>
              <a:t>, </a:t>
            </a:r>
            <a:r>
              <a:rPr lang="en-US" sz="2400" b="0" dirty="0" err="1"/>
              <a:t>store_nbr</a:t>
            </a:r>
            <a:r>
              <a:rPr lang="en-US" sz="2400" b="0" dirty="0"/>
              <a:t>, family, sales, </a:t>
            </a:r>
            <a:r>
              <a:rPr lang="en-US" sz="2400" b="0" dirty="0" err="1"/>
              <a:t>onpromotion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Holidays and Events, with metadata - </a:t>
            </a:r>
            <a:r>
              <a:rPr lang="en-US" sz="2400" b="0" dirty="0" err="1"/>
              <a:t>date,type,locale,locale_name,description,transferred</a:t>
            </a:r>
            <a:br>
              <a:rPr lang="en-US" sz="2400" b="0" dirty="0"/>
            </a:b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endParaRPr lang="en-US" sz="2400" b="0" dirty="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774" y="712150"/>
            <a:ext cx="2270149" cy="15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00862" y="121138"/>
            <a:ext cx="8622300" cy="4848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BFEC-FA69-13CD-7004-183E1D3A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6" y="174204"/>
            <a:ext cx="3241107" cy="2631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59B56-AB86-8DCF-2267-E60E33BD6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95" y="188317"/>
            <a:ext cx="3790462" cy="2575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742D0-CB57-DA23-1449-870B9E406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878" y="2927804"/>
            <a:ext cx="3672694" cy="19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The Engine Behind ChoronoSales</a:t>
            </a:r>
            <a:endParaRPr sz="1100"/>
          </a:p>
        </p:txBody>
      </p:sp>
      <p:sp>
        <p:nvSpPr>
          <p:cNvPr id="101" name="Google Shape;101;p17"/>
          <p:cNvSpPr/>
          <p:nvPr/>
        </p:nvSpPr>
        <p:spPr>
          <a:xfrm>
            <a:off x="900575" y="1731850"/>
            <a:ext cx="2666100" cy="200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161300" y="1731850"/>
            <a:ext cx="2666100" cy="200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5235250" y="1874525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LSTM: </a:t>
            </a:r>
            <a:endParaRPr sz="22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Long Short-Term Memory</a:t>
            </a:r>
            <a:endParaRPr sz="2200" b="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900575" y="1874525"/>
            <a:ext cx="26661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ARIMA : AutoRegressive Integrated Moving Average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362725" y="4318200"/>
            <a:ext cx="6683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LSTM identified as the superior model for predictive accur</a:t>
            </a:r>
            <a:endParaRPr sz="19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25" y="4263449"/>
            <a:ext cx="609000" cy="6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1433075" y="4318200"/>
            <a:ext cx="6542700" cy="499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LSTM identified as the superior model for predictive accuracy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DF31C9A1-A6FF-F304-7C5B-8B4C6E8CCA42}"/>
              </a:ext>
            </a:extLst>
          </p:cNvPr>
          <p:cNvSpPr/>
          <p:nvPr/>
        </p:nvSpPr>
        <p:spPr>
          <a:xfrm>
            <a:off x="303371" y="603829"/>
            <a:ext cx="2837169" cy="1480740"/>
          </a:xfrm>
          <a:prstGeom prst="roundRect">
            <a:avLst>
              <a:gd name="adj" fmla="val 7161"/>
            </a:avLst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Seq Len = 7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Epochs = 10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ounded Rectangle">
            <a:extLst>
              <a:ext uri="{FF2B5EF4-FFF2-40B4-BE49-F238E27FC236}">
                <a16:creationId xmlns:a16="http://schemas.microsoft.com/office/drawing/2014/main" id="{828FB13C-6E90-9279-EF49-49C02FC7EBDB}"/>
              </a:ext>
            </a:extLst>
          </p:cNvPr>
          <p:cNvSpPr/>
          <p:nvPr/>
        </p:nvSpPr>
        <p:spPr>
          <a:xfrm>
            <a:off x="5291452" y="603829"/>
            <a:ext cx="2901009" cy="1480740"/>
          </a:xfrm>
          <a:prstGeom prst="roundRect">
            <a:avLst>
              <a:gd name="adj" fmla="val 7161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p, q, d by AIC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 dirty="0"/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p = Order of AR Model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d = Degree of Differencing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q = Order of MA model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ED2BD64E-60EB-4AA8-3508-55297110147A}"/>
              </a:ext>
            </a:extLst>
          </p:cNvPr>
          <p:cNvSpPr/>
          <p:nvPr/>
        </p:nvSpPr>
        <p:spPr>
          <a:xfrm>
            <a:off x="2857146" y="2625692"/>
            <a:ext cx="1326748" cy="1469293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A7C1F7-3710-44BC-4E73-6DC89AC7B672}"/>
              </a:ext>
            </a:extLst>
          </p:cNvPr>
          <p:cNvSpPr/>
          <p:nvPr/>
        </p:nvSpPr>
        <p:spPr>
          <a:xfrm flipH="1">
            <a:off x="4183894" y="2614245"/>
            <a:ext cx="1427552" cy="148074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ARIMA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816C998D-632E-05D9-4FF3-D5DF83450723}"/>
              </a:ext>
            </a:extLst>
          </p:cNvPr>
          <p:cNvSpPr/>
          <p:nvPr/>
        </p:nvSpPr>
        <p:spPr>
          <a:xfrm>
            <a:off x="3379774" y="2571750"/>
            <a:ext cx="1584171" cy="154304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549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dvAuto="0"/>
      <p:bldP spid="2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A7ACA-7574-10CF-98DA-A4C7F504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92" y="365003"/>
            <a:ext cx="3400669" cy="2592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98A60-EE73-A61C-3373-DCDA2D344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20" y="365003"/>
            <a:ext cx="3853971" cy="2624382"/>
          </a:xfrm>
          <a:prstGeom prst="rect">
            <a:avLst/>
          </a:prstGeom>
        </p:spPr>
      </p:pic>
      <p:sp>
        <p:nvSpPr>
          <p:cNvPr id="6" name="Rounded Rectangle">
            <a:extLst>
              <a:ext uri="{FF2B5EF4-FFF2-40B4-BE49-F238E27FC236}">
                <a16:creationId xmlns:a16="http://schemas.microsoft.com/office/drawing/2014/main" id="{F0B52517-B34D-F538-260A-A89003D02F78}"/>
              </a:ext>
            </a:extLst>
          </p:cNvPr>
          <p:cNvSpPr/>
          <p:nvPr/>
        </p:nvSpPr>
        <p:spPr>
          <a:xfrm>
            <a:off x="584725" y="3245428"/>
            <a:ext cx="2837169" cy="380910"/>
          </a:xfrm>
          <a:prstGeom prst="roundRect">
            <a:avLst>
              <a:gd name="adj" fmla="val 7161"/>
            </a:avLst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 dirty="0"/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P-Value Determination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2F776DC7-1B96-50AA-83E0-DDACC7694A64}"/>
              </a:ext>
            </a:extLst>
          </p:cNvPr>
          <p:cNvSpPr/>
          <p:nvPr/>
        </p:nvSpPr>
        <p:spPr>
          <a:xfrm>
            <a:off x="4848018" y="3245428"/>
            <a:ext cx="2837169" cy="380910"/>
          </a:xfrm>
          <a:prstGeom prst="roundRect">
            <a:avLst>
              <a:gd name="adj" fmla="val 7161"/>
            </a:avLst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 dirty="0"/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dirty="0"/>
              <a:t>Q-Value Determination</a:t>
            </a:r>
          </a:p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03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5" y="162725"/>
            <a:ext cx="83070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520475" y="796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TRIUMPHS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1315900" y="1686400"/>
            <a:ext cx="37008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Remarkable achievement of RMSE below 0.05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 Integration of a user-friendly web application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 Improved accessibility for intuitive user experience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600" y="1450000"/>
            <a:ext cx="2712901" cy="27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194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Lato</vt:lpstr>
      <vt:lpstr>Arial</vt:lpstr>
      <vt:lpstr>Helvetica Neue Medium</vt:lpstr>
      <vt:lpstr>Swiss</vt:lpstr>
      <vt:lpstr>ChronoSales</vt:lpstr>
      <vt:lpstr>Problems</vt:lpstr>
      <vt:lpstr>PowerPoint Presentation</vt:lpstr>
      <vt:lpstr>DATA! The backbone   Time series of features like Store id,Date, store_nbr, family, sales, onpromotion  Holidays and Events, with metadata - date,type,locale,locale_name,description,transferred  </vt:lpstr>
      <vt:lpstr>PowerPoint Presentation</vt:lpstr>
      <vt:lpstr>The Engine Behind ChoronoSales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ChronoSales</dc:title>
  <cp:lastModifiedBy>Senthil kumar Rajendran</cp:lastModifiedBy>
  <cp:revision>3</cp:revision>
  <dcterms:modified xsi:type="dcterms:W3CDTF">2023-12-02T21:03:18Z</dcterms:modified>
</cp:coreProperties>
</file>