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1" r:id="rId5"/>
    <p:sldId id="258" r:id="rId6"/>
    <p:sldId id="259" r:id="rId7"/>
    <p:sldId id="263" r:id="rId8"/>
    <p:sldId id="267" r:id="rId9"/>
    <p:sldId id="266" r:id="rId10"/>
    <p:sldId id="264" r:id="rId11"/>
    <p:sldId id="268"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66" d="100"/>
          <a:sy n="66" d="100"/>
        </p:scale>
        <p:origin x="6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C5AA9-2D2D-4C21-BEB5-4904ECC7FECE}"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3FFD98D8-B357-425D-AC9F-E64CF9D4BD81}">
      <dgm:prSet/>
      <dgm:spPr/>
      <dgm:t>
        <a:bodyPr/>
        <a:lstStyle/>
        <a:p>
          <a:r>
            <a:rPr lang="en-GB"/>
            <a:t>Previous Work/ Introduction</a:t>
          </a:r>
          <a:endParaRPr lang="en-US"/>
        </a:p>
      </dgm:t>
    </dgm:pt>
    <dgm:pt modelId="{B22E78C1-EFB6-4A9D-B266-F43465299957}" type="parTrans" cxnId="{67443104-E4EA-4AB6-BD45-65F4D2FDE910}">
      <dgm:prSet/>
      <dgm:spPr/>
      <dgm:t>
        <a:bodyPr/>
        <a:lstStyle/>
        <a:p>
          <a:endParaRPr lang="en-US"/>
        </a:p>
      </dgm:t>
    </dgm:pt>
    <dgm:pt modelId="{9D5F39F5-A09D-445A-9130-586AEA3E7478}" type="sibTrans" cxnId="{67443104-E4EA-4AB6-BD45-65F4D2FDE910}">
      <dgm:prSet/>
      <dgm:spPr/>
      <dgm:t>
        <a:bodyPr/>
        <a:lstStyle/>
        <a:p>
          <a:endParaRPr lang="en-US"/>
        </a:p>
      </dgm:t>
    </dgm:pt>
    <dgm:pt modelId="{103C3417-E11A-4BCA-8D34-B81F6CF53552}">
      <dgm:prSet/>
      <dgm:spPr/>
      <dgm:t>
        <a:bodyPr/>
        <a:lstStyle/>
        <a:p>
          <a:r>
            <a:rPr lang="en-GB"/>
            <a:t>Current Work/ Problem</a:t>
          </a:r>
          <a:endParaRPr lang="en-US"/>
        </a:p>
      </dgm:t>
    </dgm:pt>
    <dgm:pt modelId="{DF10373F-BDC6-43C9-899C-EC984303A059}" type="parTrans" cxnId="{517909BD-755E-4D44-A049-35603BF5B453}">
      <dgm:prSet/>
      <dgm:spPr/>
      <dgm:t>
        <a:bodyPr/>
        <a:lstStyle/>
        <a:p>
          <a:endParaRPr lang="en-US"/>
        </a:p>
      </dgm:t>
    </dgm:pt>
    <dgm:pt modelId="{D2F4DABE-802F-4678-B8E6-67D7003733A0}" type="sibTrans" cxnId="{517909BD-755E-4D44-A049-35603BF5B453}">
      <dgm:prSet/>
      <dgm:spPr/>
      <dgm:t>
        <a:bodyPr/>
        <a:lstStyle/>
        <a:p>
          <a:endParaRPr lang="en-US"/>
        </a:p>
      </dgm:t>
    </dgm:pt>
    <dgm:pt modelId="{8393CB15-22A0-4D91-A9BB-F584553D1611}">
      <dgm:prSet/>
      <dgm:spPr/>
      <dgm:t>
        <a:bodyPr/>
        <a:lstStyle/>
        <a:p>
          <a:r>
            <a:rPr lang="en-GB" dirty="0"/>
            <a:t>Genetic Algorithm Methodology</a:t>
          </a:r>
          <a:endParaRPr lang="en-US" dirty="0"/>
        </a:p>
      </dgm:t>
    </dgm:pt>
    <dgm:pt modelId="{210E2D95-AD89-4374-BB48-3602AA35C369}" type="parTrans" cxnId="{BE1902C2-5D16-41FD-900B-CBD7F7BCB330}">
      <dgm:prSet/>
      <dgm:spPr/>
      <dgm:t>
        <a:bodyPr/>
        <a:lstStyle/>
        <a:p>
          <a:endParaRPr lang="en-US"/>
        </a:p>
      </dgm:t>
    </dgm:pt>
    <dgm:pt modelId="{991E993A-F82F-4165-A003-91485B624A9F}" type="sibTrans" cxnId="{BE1902C2-5D16-41FD-900B-CBD7F7BCB330}">
      <dgm:prSet/>
      <dgm:spPr/>
      <dgm:t>
        <a:bodyPr/>
        <a:lstStyle/>
        <a:p>
          <a:endParaRPr lang="en-US"/>
        </a:p>
      </dgm:t>
    </dgm:pt>
    <dgm:pt modelId="{D5BE9909-37BE-4EF6-B677-12B8E28F7A3D}">
      <dgm:prSet/>
      <dgm:spPr/>
      <dgm:t>
        <a:bodyPr/>
        <a:lstStyle/>
        <a:p>
          <a:r>
            <a:rPr lang="en-GB"/>
            <a:t>Comparison</a:t>
          </a:r>
          <a:endParaRPr lang="en-US"/>
        </a:p>
      </dgm:t>
    </dgm:pt>
    <dgm:pt modelId="{017E27C7-5CFA-40B8-83BB-E6E7F30D2D6A}" type="parTrans" cxnId="{110BC598-EFFC-4D43-AAC2-AE612B440A3E}">
      <dgm:prSet/>
      <dgm:spPr/>
      <dgm:t>
        <a:bodyPr/>
        <a:lstStyle/>
        <a:p>
          <a:endParaRPr lang="en-US"/>
        </a:p>
      </dgm:t>
    </dgm:pt>
    <dgm:pt modelId="{352F33D5-D0AE-43B9-B91B-2699F6ABCBA6}" type="sibTrans" cxnId="{110BC598-EFFC-4D43-AAC2-AE612B440A3E}">
      <dgm:prSet/>
      <dgm:spPr/>
      <dgm:t>
        <a:bodyPr/>
        <a:lstStyle/>
        <a:p>
          <a:endParaRPr lang="en-US"/>
        </a:p>
      </dgm:t>
    </dgm:pt>
    <dgm:pt modelId="{7CC90274-B927-49E1-B065-B30F026F62FE}">
      <dgm:prSet/>
      <dgm:spPr/>
      <dgm:t>
        <a:bodyPr/>
        <a:lstStyle/>
        <a:p>
          <a:r>
            <a:rPr lang="en-GB" dirty="0"/>
            <a:t>Analysis/ Conclusion</a:t>
          </a:r>
          <a:endParaRPr lang="en-US" dirty="0"/>
        </a:p>
      </dgm:t>
    </dgm:pt>
    <dgm:pt modelId="{B1D9DFD3-69B9-47B3-A4F6-3DA18CC4C5FD}" type="parTrans" cxnId="{30AF8291-42DE-48B1-B534-C82216F30A6D}">
      <dgm:prSet/>
      <dgm:spPr/>
      <dgm:t>
        <a:bodyPr/>
        <a:lstStyle/>
        <a:p>
          <a:endParaRPr lang="en-US"/>
        </a:p>
      </dgm:t>
    </dgm:pt>
    <dgm:pt modelId="{1A7555C1-D19B-4F04-853E-FAA6D5766DA1}" type="sibTrans" cxnId="{30AF8291-42DE-48B1-B534-C82216F30A6D}">
      <dgm:prSet/>
      <dgm:spPr/>
      <dgm:t>
        <a:bodyPr/>
        <a:lstStyle/>
        <a:p>
          <a:endParaRPr lang="en-US"/>
        </a:p>
      </dgm:t>
    </dgm:pt>
    <dgm:pt modelId="{E4B5DBB0-B957-4148-8B0B-9DC29CBD5167}" type="pres">
      <dgm:prSet presAssocID="{DD2C5AA9-2D2D-4C21-BEB5-4904ECC7FECE}" presName="linear" presStyleCnt="0">
        <dgm:presLayoutVars>
          <dgm:dir/>
          <dgm:animLvl val="lvl"/>
          <dgm:resizeHandles val="exact"/>
        </dgm:presLayoutVars>
      </dgm:prSet>
      <dgm:spPr/>
    </dgm:pt>
    <dgm:pt modelId="{FA35C44D-D9EE-4C5D-ACC6-6EB8DD0531B7}" type="pres">
      <dgm:prSet presAssocID="{3FFD98D8-B357-425D-AC9F-E64CF9D4BD81}" presName="parentLin" presStyleCnt="0"/>
      <dgm:spPr/>
    </dgm:pt>
    <dgm:pt modelId="{CDE1F0AD-1453-4095-9042-7355DF1A8967}" type="pres">
      <dgm:prSet presAssocID="{3FFD98D8-B357-425D-AC9F-E64CF9D4BD81}" presName="parentLeftMargin" presStyleLbl="node1" presStyleIdx="0" presStyleCnt="5"/>
      <dgm:spPr/>
    </dgm:pt>
    <dgm:pt modelId="{9D7B87ED-A200-464C-A6BD-874F414FB4A9}" type="pres">
      <dgm:prSet presAssocID="{3FFD98D8-B357-425D-AC9F-E64CF9D4BD81}" presName="parentText" presStyleLbl="node1" presStyleIdx="0" presStyleCnt="5">
        <dgm:presLayoutVars>
          <dgm:chMax val="0"/>
          <dgm:bulletEnabled val="1"/>
        </dgm:presLayoutVars>
      </dgm:prSet>
      <dgm:spPr/>
    </dgm:pt>
    <dgm:pt modelId="{BE51B05C-A836-4DDD-8060-EB2BDA4A70C6}" type="pres">
      <dgm:prSet presAssocID="{3FFD98D8-B357-425D-AC9F-E64CF9D4BD81}" presName="negativeSpace" presStyleCnt="0"/>
      <dgm:spPr/>
    </dgm:pt>
    <dgm:pt modelId="{D3C40446-61EF-4D27-B884-51D485F73C56}" type="pres">
      <dgm:prSet presAssocID="{3FFD98D8-B357-425D-AC9F-E64CF9D4BD81}" presName="childText" presStyleLbl="conFgAcc1" presStyleIdx="0" presStyleCnt="5">
        <dgm:presLayoutVars>
          <dgm:bulletEnabled val="1"/>
        </dgm:presLayoutVars>
      </dgm:prSet>
      <dgm:spPr/>
    </dgm:pt>
    <dgm:pt modelId="{EBBFC1B1-33A3-4B80-BBB7-7FDC28392BF1}" type="pres">
      <dgm:prSet presAssocID="{9D5F39F5-A09D-445A-9130-586AEA3E7478}" presName="spaceBetweenRectangles" presStyleCnt="0"/>
      <dgm:spPr/>
    </dgm:pt>
    <dgm:pt modelId="{8EEE3775-A14B-4D16-A077-652601663EB8}" type="pres">
      <dgm:prSet presAssocID="{103C3417-E11A-4BCA-8D34-B81F6CF53552}" presName="parentLin" presStyleCnt="0"/>
      <dgm:spPr/>
    </dgm:pt>
    <dgm:pt modelId="{2399E230-5244-4921-8903-7543ADB81A92}" type="pres">
      <dgm:prSet presAssocID="{103C3417-E11A-4BCA-8D34-B81F6CF53552}" presName="parentLeftMargin" presStyleLbl="node1" presStyleIdx="0" presStyleCnt="5"/>
      <dgm:spPr/>
    </dgm:pt>
    <dgm:pt modelId="{179118F2-7AEC-4658-8740-21D93C117CDE}" type="pres">
      <dgm:prSet presAssocID="{103C3417-E11A-4BCA-8D34-B81F6CF53552}" presName="parentText" presStyleLbl="node1" presStyleIdx="1" presStyleCnt="5">
        <dgm:presLayoutVars>
          <dgm:chMax val="0"/>
          <dgm:bulletEnabled val="1"/>
        </dgm:presLayoutVars>
      </dgm:prSet>
      <dgm:spPr/>
    </dgm:pt>
    <dgm:pt modelId="{6A7940F2-4543-422C-B814-93EFE963318E}" type="pres">
      <dgm:prSet presAssocID="{103C3417-E11A-4BCA-8D34-B81F6CF53552}" presName="negativeSpace" presStyleCnt="0"/>
      <dgm:spPr/>
    </dgm:pt>
    <dgm:pt modelId="{2B80907B-DD5B-49D6-BF9F-12F1D4DEE36E}" type="pres">
      <dgm:prSet presAssocID="{103C3417-E11A-4BCA-8D34-B81F6CF53552}" presName="childText" presStyleLbl="conFgAcc1" presStyleIdx="1" presStyleCnt="5">
        <dgm:presLayoutVars>
          <dgm:bulletEnabled val="1"/>
        </dgm:presLayoutVars>
      </dgm:prSet>
      <dgm:spPr/>
    </dgm:pt>
    <dgm:pt modelId="{368ED7BE-7A58-4142-9EBE-F7E896718B53}" type="pres">
      <dgm:prSet presAssocID="{D2F4DABE-802F-4678-B8E6-67D7003733A0}" presName="spaceBetweenRectangles" presStyleCnt="0"/>
      <dgm:spPr/>
    </dgm:pt>
    <dgm:pt modelId="{B4858D66-83EC-40F8-9F4B-A4B205106A3C}" type="pres">
      <dgm:prSet presAssocID="{8393CB15-22A0-4D91-A9BB-F584553D1611}" presName="parentLin" presStyleCnt="0"/>
      <dgm:spPr/>
    </dgm:pt>
    <dgm:pt modelId="{0BF99AC7-F4DF-4041-89AF-7BC32ACA8C8A}" type="pres">
      <dgm:prSet presAssocID="{8393CB15-22A0-4D91-A9BB-F584553D1611}" presName="parentLeftMargin" presStyleLbl="node1" presStyleIdx="1" presStyleCnt="5"/>
      <dgm:spPr/>
    </dgm:pt>
    <dgm:pt modelId="{124FE5D5-500E-4344-A9E8-DA2954B3F1A5}" type="pres">
      <dgm:prSet presAssocID="{8393CB15-22A0-4D91-A9BB-F584553D1611}" presName="parentText" presStyleLbl="node1" presStyleIdx="2" presStyleCnt="5">
        <dgm:presLayoutVars>
          <dgm:chMax val="0"/>
          <dgm:bulletEnabled val="1"/>
        </dgm:presLayoutVars>
      </dgm:prSet>
      <dgm:spPr/>
    </dgm:pt>
    <dgm:pt modelId="{B23E2A85-C1E4-4A54-96C9-3C3F6FCCA998}" type="pres">
      <dgm:prSet presAssocID="{8393CB15-22A0-4D91-A9BB-F584553D1611}" presName="negativeSpace" presStyleCnt="0"/>
      <dgm:spPr/>
    </dgm:pt>
    <dgm:pt modelId="{2CB14729-BF68-470C-981B-A190E3B602F0}" type="pres">
      <dgm:prSet presAssocID="{8393CB15-22A0-4D91-A9BB-F584553D1611}" presName="childText" presStyleLbl="conFgAcc1" presStyleIdx="2" presStyleCnt="5">
        <dgm:presLayoutVars>
          <dgm:bulletEnabled val="1"/>
        </dgm:presLayoutVars>
      </dgm:prSet>
      <dgm:spPr/>
    </dgm:pt>
    <dgm:pt modelId="{DB25DA04-0C89-4C38-9579-43E02CC06C11}" type="pres">
      <dgm:prSet presAssocID="{991E993A-F82F-4165-A003-91485B624A9F}" presName="spaceBetweenRectangles" presStyleCnt="0"/>
      <dgm:spPr/>
    </dgm:pt>
    <dgm:pt modelId="{1755BC8B-5D00-4FCF-A916-6451CF10759B}" type="pres">
      <dgm:prSet presAssocID="{D5BE9909-37BE-4EF6-B677-12B8E28F7A3D}" presName="parentLin" presStyleCnt="0"/>
      <dgm:spPr/>
    </dgm:pt>
    <dgm:pt modelId="{A1F6A19E-40D9-4737-92B2-49414D480F4C}" type="pres">
      <dgm:prSet presAssocID="{D5BE9909-37BE-4EF6-B677-12B8E28F7A3D}" presName="parentLeftMargin" presStyleLbl="node1" presStyleIdx="2" presStyleCnt="5"/>
      <dgm:spPr/>
    </dgm:pt>
    <dgm:pt modelId="{ECB18FF5-D8BF-48C9-B9AC-BA83EFD89567}" type="pres">
      <dgm:prSet presAssocID="{D5BE9909-37BE-4EF6-B677-12B8E28F7A3D}" presName="parentText" presStyleLbl="node1" presStyleIdx="3" presStyleCnt="5">
        <dgm:presLayoutVars>
          <dgm:chMax val="0"/>
          <dgm:bulletEnabled val="1"/>
        </dgm:presLayoutVars>
      </dgm:prSet>
      <dgm:spPr/>
    </dgm:pt>
    <dgm:pt modelId="{1CAE3F93-42C2-46D9-BF2A-2B6D8F9EF293}" type="pres">
      <dgm:prSet presAssocID="{D5BE9909-37BE-4EF6-B677-12B8E28F7A3D}" presName="negativeSpace" presStyleCnt="0"/>
      <dgm:spPr/>
    </dgm:pt>
    <dgm:pt modelId="{99B05C74-F49A-4A82-8023-1D09B5FA9310}" type="pres">
      <dgm:prSet presAssocID="{D5BE9909-37BE-4EF6-B677-12B8E28F7A3D}" presName="childText" presStyleLbl="conFgAcc1" presStyleIdx="3" presStyleCnt="5">
        <dgm:presLayoutVars>
          <dgm:bulletEnabled val="1"/>
        </dgm:presLayoutVars>
      </dgm:prSet>
      <dgm:spPr/>
    </dgm:pt>
    <dgm:pt modelId="{AD8F650E-5604-48AB-B68F-4FFFEF824D0F}" type="pres">
      <dgm:prSet presAssocID="{352F33D5-D0AE-43B9-B91B-2699F6ABCBA6}" presName="spaceBetweenRectangles" presStyleCnt="0"/>
      <dgm:spPr/>
    </dgm:pt>
    <dgm:pt modelId="{64AD24AD-63AC-44BB-8FA5-BE71365C4EFE}" type="pres">
      <dgm:prSet presAssocID="{7CC90274-B927-49E1-B065-B30F026F62FE}" presName="parentLin" presStyleCnt="0"/>
      <dgm:spPr/>
    </dgm:pt>
    <dgm:pt modelId="{6288B7E4-466A-4D5B-B58C-BCC22660701F}" type="pres">
      <dgm:prSet presAssocID="{7CC90274-B927-49E1-B065-B30F026F62FE}" presName="parentLeftMargin" presStyleLbl="node1" presStyleIdx="3" presStyleCnt="5"/>
      <dgm:spPr/>
    </dgm:pt>
    <dgm:pt modelId="{D5C7BB53-2D46-48D2-9EB4-D6E3CAF07E98}" type="pres">
      <dgm:prSet presAssocID="{7CC90274-B927-49E1-B065-B30F026F62FE}" presName="parentText" presStyleLbl="node1" presStyleIdx="4" presStyleCnt="5">
        <dgm:presLayoutVars>
          <dgm:chMax val="0"/>
          <dgm:bulletEnabled val="1"/>
        </dgm:presLayoutVars>
      </dgm:prSet>
      <dgm:spPr/>
    </dgm:pt>
    <dgm:pt modelId="{377E0AE3-9A08-46C2-BEB2-B36F1AD5F7D2}" type="pres">
      <dgm:prSet presAssocID="{7CC90274-B927-49E1-B065-B30F026F62FE}" presName="negativeSpace" presStyleCnt="0"/>
      <dgm:spPr/>
    </dgm:pt>
    <dgm:pt modelId="{9AD49C7A-B2CF-4335-8C43-5A6DBD0D2494}" type="pres">
      <dgm:prSet presAssocID="{7CC90274-B927-49E1-B065-B30F026F62FE}" presName="childText" presStyleLbl="conFgAcc1" presStyleIdx="4" presStyleCnt="5">
        <dgm:presLayoutVars>
          <dgm:bulletEnabled val="1"/>
        </dgm:presLayoutVars>
      </dgm:prSet>
      <dgm:spPr/>
    </dgm:pt>
  </dgm:ptLst>
  <dgm:cxnLst>
    <dgm:cxn modelId="{67443104-E4EA-4AB6-BD45-65F4D2FDE910}" srcId="{DD2C5AA9-2D2D-4C21-BEB5-4904ECC7FECE}" destId="{3FFD98D8-B357-425D-AC9F-E64CF9D4BD81}" srcOrd="0" destOrd="0" parTransId="{B22E78C1-EFB6-4A9D-B266-F43465299957}" sibTransId="{9D5F39F5-A09D-445A-9130-586AEA3E7478}"/>
    <dgm:cxn modelId="{B7489907-2EBF-4680-9227-F169E0E68581}" type="presOf" srcId="{7CC90274-B927-49E1-B065-B30F026F62FE}" destId="{D5C7BB53-2D46-48D2-9EB4-D6E3CAF07E98}" srcOrd="1" destOrd="0" presId="urn:microsoft.com/office/officeart/2005/8/layout/list1"/>
    <dgm:cxn modelId="{59D32623-08C9-4AFE-9EC5-295BFCE46A6C}" type="presOf" srcId="{3FFD98D8-B357-425D-AC9F-E64CF9D4BD81}" destId="{CDE1F0AD-1453-4095-9042-7355DF1A8967}" srcOrd="0" destOrd="0" presId="urn:microsoft.com/office/officeart/2005/8/layout/list1"/>
    <dgm:cxn modelId="{3D0D9036-10AA-43F5-813C-718201DAB96D}" type="presOf" srcId="{103C3417-E11A-4BCA-8D34-B81F6CF53552}" destId="{179118F2-7AEC-4658-8740-21D93C117CDE}" srcOrd="1" destOrd="0" presId="urn:microsoft.com/office/officeart/2005/8/layout/list1"/>
    <dgm:cxn modelId="{C5D4D374-580B-4BB7-A57D-3B0D15E21A9A}" type="presOf" srcId="{7CC90274-B927-49E1-B065-B30F026F62FE}" destId="{6288B7E4-466A-4D5B-B58C-BCC22660701F}" srcOrd="0" destOrd="0" presId="urn:microsoft.com/office/officeart/2005/8/layout/list1"/>
    <dgm:cxn modelId="{BDDF5875-306C-4C49-ACD1-E89EDDC79BF5}" type="presOf" srcId="{8393CB15-22A0-4D91-A9BB-F584553D1611}" destId="{124FE5D5-500E-4344-A9E8-DA2954B3F1A5}" srcOrd="1" destOrd="0" presId="urn:microsoft.com/office/officeart/2005/8/layout/list1"/>
    <dgm:cxn modelId="{FEF93B56-B15F-42EE-B46F-F0A8FFC3E92C}" type="presOf" srcId="{D5BE9909-37BE-4EF6-B677-12B8E28F7A3D}" destId="{ECB18FF5-D8BF-48C9-B9AC-BA83EFD89567}" srcOrd="1" destOrd="0" presId="urn:microsoft.com/office/officeart/2005/8/layout/list1"/>
    <dgm:cxn modelId="{2C807558-110F-4A3A-89CE-3CC8A1FF0DB8}" type="presOf" srcId="{103C3417-E11A-4BCA-8D34-B81F6CF53552}" destId="{2399E230-5244-4921-8903-7543ADB81A92}" srcOrd="0" destOrd="0" presId="urn:microsoft.com/office/officeart/2005/8/layout/list1"/>
    <dgm:cxn modelId="{30AF8291-42DE-48B1-B534-C82216F30A6D}" srcId="{DD2C5AA9-2D2D-4C21-BEB5-4904ECC7FECE}" destId="{7CC90274-B927-49E1-B065-B30F026F62FE}" srcOrd="4" destOrd="0" parTransId="{B1D9DFD3-69B9-47B3-A4F6-3DA18CC4C5FD}" sibTransId="{1A7555C1-D19B-4F04-853E-FAA6D5766DA1}"/>
    <dgm:cxn modelId="{110BC598-EFFC-4D43-AAC2-AE612B440A3E}" srcId="{DD2C5AA9-2D2D-4C21-BEB5-4904ECC7FECE}" destId="{D5BE9909-37BE-4EF6-B677-12B8E28F7A3D}" srcOrd="3" destOrd="0" parTransId="{017E27C7-5CFA-40B8-83BB-E6E7F30D2D6A}" sibTransId="{352F33D5-D0AE-43B9-B91B-2699F6ABCBA6}"/>
    <dgm:cxn modelId="{517909BD-755E-4D44-A049-35603BF5B453}" srcId="{DD2C5AA9-2D2D-4C21-BEB5-4904ECC7FECE}" destId="{103C3417-E11A-4BCA-8D34-B81F6CF53552}" srcOrd="1" destOrd="0" parTransId="{DF10373F-BDC6-43C9-899C-EC984303A059}" sibTransId="{D2F4DABE-802F-4678-B8E6-67D7003733A0}"/>
    <dgm:cxn modelId="{62B58CBF-2684-454A-9401-B06A659C6737}" type="presOf" srcId="{DD2C5AA9-2D2D-4C21-BEB5-4904ECC7FECE}" destId="{E4B5DBB0-B957-4148-8B0B-9DC29CBD5167}" srcOrd="0" destOrd="0" presId="urn:microsoft.com/office/officeart/2005/8/layout/list1"/>
    <dgm:cxn modelId="{BE1902C2-5D16-41FD-900B-CBD7F7BCB330}" srcId="{DD2C5AA9-2D2D-4C21-BEB5-4904ECC7FECE}" destId="{8393CB15-22A0-4D91-A9BB-F584553D1611}" srcOrd="2" destOrd="0" parTransId="{210E2D95-AD89-4374-BB48-3602AA35C369}" sibTransId="{991E993A-F82F-4165-A003-91485B624A9F}"/>
    <dgm:cxn modelId="{EF9F35DE-B08A-4B8D-A7B2-995E6461CC15}" type="presOf" srcId="{D5BE9909-37BE-4EF6-B677-12B8E28F7A3D}" destId="{A1F6A19E-40D9-4737-92B2-49414D480F4C}" srcOrd="0" destOrd="0" presId="urn:microsoft.com/office/officeart/2005/8/layout/list1"/>
    <dgm:cxn modelId="{FD008CE1-03AA-4DF0-B3E2-95699D829C12}" type="presOf" srcId="{3FFD98D8-B357-425D-AC9F-E64CF9D4BD81}" destId="{9D7B87ED-A200-464C-A6BD-874F414FB4A9}" srcOrd="1" destOrd="0" presId="urn:microsoft.com/office/officeart/2005/8/layout/list1"/>
    <dgm:cxn modelId="{645560EF-F0CE-4454-BBDC-61CEC25C47A5}" type="presOf" srcId="{8393CB15-22A0-4D91-A9BB-F584553D1611}" destId="{0BF99AC7-F4DF-4041-89AF-7BC32ACA8C8A}" srcOrd="0" destOrd="0" presId="urn:microsoft.com/office/officeart/2005/8/layout/list1"/>
    <dgm:cxn modelId="{5326808F-4C04-4F3E-9443-74A4C418C375}" type="presParOf" srcId="{E4B5DBB0-B957-4148-8B0B-9DC29CBD5167}" destId="{FA35C44D-D9EE-4C5D-ACC6-6EB8DD0531B7}" srcOrd="0" destOrd="0" presId="urn:microsoft.com/office/officeart/2005/8/layout/list1"/>
    <dgm:cxn modelId="{8D8405CD-25D9-4F46-B421-D5FAF8C4737F}" type="presParOf" srcId="{FA35C44D-D9EE-4C5D-ACC6-6EB8DD0531B7}" destId="{CDE1F0AD-1453-4095-9042-7355DF1A8967}" srcOrd="0" destOrd="0" presId="urn:microsoft.com/office/officeart/2005/8/layout/list1"/>
    <dgm:cxn modelId="{EFC90A2A-9EEA-4E28-86C4-3602CDB7A60C}" type="presParOf" srcId="{FA35C44D-D9EE-4C5D-ACC6-6EB8DD0531B7}" destId="{9D7B87ED-A200-464C-A6BD-874F414FB4A9}" srcOrd="1" destOrd="0" presId="urn:microsoft.com/office/officeart/2005/8/layout/list1"/>
    <dgm:cxn modelId="{72CCD435-0A42-4C40-826E-FE516F7C4097}" type="presParOf" srcId="{E4B5DBB0-B957-4148-8B0B-9DC29CBD5167}" destId="{BE51B05C-A836-4DDD-8060-EB2BDA4A70C6}" srcOrd="1" destOrd="0" presId="urn:microsoft.com/office/officeart/2005/8/layout/list1"/>
    <dgm:cxn modelId="{21226130-1E55-4ACA-93B2-0F7ED2E73210}" type="presParOf" srcId="{E4B5DBB0-B957-4148-8B0B-9DC29CBD5167}" destId="{D3C40446-61EF-4D27-B884-51D485F73C56}" srcOrd="2" destOrd="0" presId="urn:microsoft.com/office/officeart/2005/8/layout/list1"/>
    <dgm:cxn modelId="{16D7B663-2556-4B51-BF71-E036FFD63B17}" type="presParOf" srcId="{E4B5DBB0-B957-4148-8B0B-9DC29CBD5167}" destId="{EBBFC1B1-33A3-4B80-BBB7-7FDC28392BF1}" srcOrd="3" destOrd="0" presId="urn:microsoft.com/office/officeart/2005/8/layout/list1"/>
    <dgm:cxn modelId="{80728300-EDA6-4B43-BF0C-C8968DF3D901}" type="presParOf" srcId="{E4B5DBB0-B957-4148-8B0B-9DC29CBD5167}" destId="{8EEE3775-A14B-4D16-A077-652601663EB8}" srcOrd="4" destOrd="0" presId="urn:microsoft.com/office/officeart/2005/8/layout/list1"/>
    <dgm:cxn modelId="{F93585F7-16E2-4D11-8206-DE9D16FBC683}" type="presParOf" srcId="{8EEE3775-A14B-4D16-A077-652601663EB8}" destId="{2399E230-5244-4921-8903-7543ADB81A92}" srcOrd="0" destOrd="0" presId="urn:microsoft.com/office/officeart/2005/8/layout/list1"/>
    <dgm:cxn modelId="{1DFCDD93-DFE7-4D37-940B-A84BDFCE0B99}" type="presParOf" srcId="{8EEE3775-A14B-4D16-A077-652601663EB8}" destId="{179118F2-7AEC-4658-8740-21D93C117CDE}" srcOrd="1" destOrd="0" presId="urn:microsoft.com/office/officeart/2005/8/layout/list1"/>
    <dgm:cxn modelId="{A31D8324-3A32-46AB-95ED-BA9C994B0222}" type="presParOf" srcId="{E4B5DBB0-B957-4148-8B0B-9DC29CBD5167}" destId="{6A7940F2-4543-422C-B814-93EFE963318E}" srcOrd="5" destOrd="0" presId="urn:microsoft.com/office/officeart/2005/8/layout/list1"/>
    <dgm:cxn modelId="{544F086B-3513-4BB6-BB8E-CBFA8D0C06A1}" type="presParOf" srcId="{E4B5DBB0-B957-4148-8B0B-9DC29CBD5167}" destId="{2B80907B-DD5B-49D6-BF9F-12F1D4DEE36E}" srcOrd="6" destOrd="0" presId="urn:microsoft.com/office/officeart/2005/8/layout/list1"/>
    <dgm:cxn modelId="{07DAD52E-7527-4025-AD0D-6B958B07F0EE}" type="presParOf" srcId="{E4B5DBB0-B957-4148-8B0B-9DC29CBD5167}" destId="{368ED7BE-7A58-4142-9EBE-F7E896718B53}" srcOrd="7" destOrd="0" presId="urn:microsoft.com/office/officeart/2005/8/layout/list1"/>
    <dgm:cxn modelId="{113DB8A4-D096-4147-9A52-D262C7EBB012}" type="presParOf" srcId="{E4B5DBB0-B957-4148-8B0B-9DC29CBD5167}" destId="{B4858D66-83EC-40F8-9F4B-A4B205106A3C}" srcOrd="8" destOrd="0" presId="urn:microsoft.com/office/officeart/2005/8/layout/list1"/>
    <dgm:cxn modelId="{D1E7C247-0FF5-4B1D-A994-C583A755BCE7}" type="presParOf" srcId="{B4858D66-83EC-40F8-9F4B-A4B205106A3C}" destId="{0BF99AC7-F4DF-4041-89AF-7BC32ACA8C8A}" srcOrd="0" destOrd="0" presId="urn:microsoft.com/office/officeart/2005/8/layout/list1"/>
    <dgm:cxn modelId="{003EDB27-FC4C-4D96-85BC-F7735135E58D}" type="presParOf" srcId="{B4858D66-83EC-40F8-9F4B-A4B205106A3C}" destId="{124FE5D5-500E-4344-A9E8-DA2954B3F1A5}" srcOrd="1" destOrd="0" presId="urn:microsoft.com/office/officeart/2005/8/layout/list1"/>
    <dgm:cxn modelId="{0AD2F51D-F8D4-40D8-A177-461AED7868AF}" type="presParOf" srcId="{E4B5DBB0-B957-4148-8B0B-9DC29CBD5167}" destId="{B23E2A85-C1E4-4A54-96C9-3C3F6FCCA998}" srcOrd="9" destOrd="0" presId="urn:microsoft.com/office/officeart/2005/8/layout/list1"/>
    <dgm:cxn modelId="{39849675-AE4A-4511-9819-2B5BCF6C7826}" type="presParOf" srcId="{E4B5DBB0-B957-4148-8B0B-9DC29CBD5167}" destId="{2CB14729-BF68-470C-981B-A190E3B602F0}" srcOrd="10" destOrd="0" presId="urn:microsoft.com/office/officeart/2005/8/layout/list1"/>
    <dgm:cxn modelId="{9491EC31-1BD3-4776-A59C-7FF807CD98F7}" type="presParOf" srcId="{E4B5DBB0-B957-4148-8B0B-9DC29CBD5167}" destId="{DB25DA04-0C89-4C38-9579-43E02CC06C11}" srcOrd="11" destOrd="0" presId="urn:microsoft.com/office/officeart/2005/8/layout/list1"/>
    <dgm:cxn modelId="{37DF013D-6E65-41B0-99FB-4DB926D59273}" type="presParOf" srcId="{E4B5DBB0-B957-4148-8B0B-9DC29CBD5167}" destId="{1755BC8B-5D00-4FCF-A916-6451CF10759B}" srcOrd="12" destOrd="0" presId="urn:microsoft.com/office/officeart/2005/8/layout/list1"/>
    <dgm:cxn modelId="{5DF74A30-4E0A-40CE-96D9-99A026EC885A}" type="presParOf" srcId="{1755BC8B-5D00-4FCF-A916-6451CF10759B}" destId="{A1F6A19E-40D9-4737-92B2-49414D480F4C}" srcOrd="0" destOrd="0" presId="urn:microsoft.com/office/officeart/2005/8/layout/list1"/>
    <dgm:cxn modelId="{3034CF99-09C3-46CE-A225-128C64575AD8}" type="presParOf" srcId="{1755BC8B-5D00-4FCF-A916-6451CF10759B}" destId="{ECB18FF5-D8BF-48C9-B9AC-BA83EFD89567}" srcOrd="1" destOrd="0" presId="urn:microsoft.com/office/officeart/2005/8/layout/list1"/>
    <dgm:cxn modelId="{D8CDD285-C681-4B34-8A24-3A3A9CA48417}" type="presParOf" srcId="{E4B5DBB0-B957-4148-8B0B-9DC29CBD5167}" destId="{1CAE3F93-42C2-46D9-BF2A-2B6D8F9EF293}" srcOrd="13" destOrd="0" presId="urn:microsoft.com/office/officeart/2005/8/layout/list1"/>
    <dgm:cxn modelId="{79EC441B-8984-4A7B-B661-BCA8A6D6A8AF}" type="presParOf" srcId="{E4B5DBB0-B957-4148-8B0B-9DC29CBD5167}" destId="{99B05C74-F49A-4A82-8023-1D09B5FA9310}" srcOrd="14" destOrd="0" presId="urn:microsoft.com/office/officeart/2005/8/layout/list1"/>
    <dgm:cxn modelId="{1E07D475-4070-410A-8FFA-2BA8CE65E101}" type="presParOf" srcId="{E4B5DBB0-B957-4148-8B0B-9DC29CBD5167}" destId="{AD8F650E-5604-48AB-B68F-4FFFEF824D0F}" srcOrd="15" destOrd="0" presId="urn:microsoft.com/office/officeart/2005/8/layout/list1"/>
    <dgm:cxn modelId="{9E778671-44BB-4B82-A3BD-36CA772295FB}" type="presParOf" srcId="{E4B5DBB0-B957-4148-8B0B-9DC29CBD5167}" destId="{64AD24AD-63AC-44BB-8FA5-BE71365C4EFE}" srcOrd="16" destOrd="0" presId="urn:microsoft.com/office/officeart/2005/8/layout/list1"/>
    <dgm:cxn modelId="{8B8F442F-8F4C-4A98-8A2E-5DFA03061743}" type="presParOf" srcId="{64AD24AD-63AC-44BB-8FA5-BE71365C4EFE}" destId="{6288B7E4-466A-4D5B-B58C-BCC22660701F}" srcOrd="0" destOrd="0" presId="urn:microsoft.com/office/officeart/2005/8/layout/list1"/>
    <dgm:cxn modelId="{9398DF49-7755-45A2-8C8B-A81CA9E804D8}" type="presParOf" srcId="{64AD24AD-63AC-44BB-8FA5-BE71365C4EFE}" destId="{D5C7BB53-2D46-48D2-9EB4-D6E3CAF07E98}" srcOrd="1" destOrd="0" presId="urn:microsoft.com/office/officeart/2005/8/layout/list1"/>
    <dgm:cxn modelId="{8C9F5B4E-408E-4AF6-A20A-6C3766A69C91}" type="presParOf" srcId="{E4B5DBB0-B957-4148-8B0B-9DC29CBD5167}" destId="{377E0AE3-9A08-46C2-BEB2-B36F1AD5F7D2}" srcOrd="17" destOrd="0" presId="urn:microsoft.com/office/officeart/2005/8/layout/list1"/>
    <dgm:cxn modelId="{AFD354FD-494F-40F4-A118-E914061F56F6}" type="presParOf" srcId="{E4B5DBB0-B957-4148-8B0B-9DC29CBD5167}" destId="{9AD49C7A-B2CF-4335-8C43-5A6DBD0D249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D1F29F-3448-42E2-9623-1C2FBDEA0490}"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US"/>
        </a:p>
      </dgm:t>
    </dgm:pt>
    <dgm:pt modelId="{BF597B64-49CF-403C-BA83-73B7A5BCAEEE}">
      <dgm:prSet custT="1"/>
      <dgm:spPr/>
      <dgm:t>
        <a:bodyPr/>
        <a:lstStyle/>
        <a:p>
          <a:r>
            <a:rPr lang="en-US" sz="2400" b="1" dirty="0"/>
            <a:t>Simon </a:t>
          </a:r>
          <a:r>
            <a:rPr lang="en-US" sz="2400" b="1" dirty="0" err="1"/>
            <a:t>Mardle</a:t>
          </a:r>
          <a:r>
            <a:rPr lang="en-US" sz="2400" b="1" dirty="0"/>
            <a:t> and Sean Pascoe 1999, An overview of genetic algorithms for the solution of optimization problems</a:t>
          </a:r>
          <a:r>
            <a:rPr lang="en-US" sz="2400" dirty="0"/>
            <a:t>.</a:t>
          </a:r>
        </a:p>
      </dgm:t>
    </dgm:pt>
    <dgm:pt modelId="{FF4BDF4F-CD74-42F3-9DC3-C70C2C338727}" type="parTrans" cxnId="{28A71665-4478-4AC5-9767-FA73352D42A9}">
      <dgm:prSet/>
      <dgm:spPr/>
      <dgm:t>
        <a:bodyPr/>
        <a:lstStyle/>
        <a:p>
          <a:endParaRPr lang="en-US"/>
        </a:p>
      </dgm:t>
    </dgm:pt>
    <dgm:pt modelId="{F997C6D3-203E-4DA1-945F-73EC38A810C4}" type="sibTrans" cxnId="{28A71665-4478-4AC5-9767-FA73352D42A9}">
      <dgm:prSet/>
      <dgm:spPr/>
      <dgm:t>
        <a:bodyPr/>
        <a:lstStyle/>
        <a:p>
          <a:endParaRPr lang="en-US"/>
        </a:p>
      </dgm:t>
    </dgm:pt>
    <dgm:pt modelId="{52BFAC45-C713-4001-B61B-A1704A60A0D1}">
      <dgm:prSet custT="1"/>
      <dgm:spPr/>
      <dgm:t>
        <a:bodyPr/>
        <a:lstStyle/>
        <a:p>
          <a:r>
            <a:rPr lang="en-US" sz="2400" b="1" dirty="0"/>
            <a:t>Solve one Linear Equation using Evolutionary Algorithm written by </a:t>
          </a:r>
          <a:r>
            <a:rPr lang="en-GB" sz="2400" dirty="0" err="1"/>
            <a:t>Lubna</a:t>
          </a:r>
          <a:r>
            <a:rPr lang="en-GB" sz="2400" dirty="0"/>
            <a:t> </a:t>
          </a:r>
          <a:r>
            <a:rPr lang="en-GB" sz="2400" dirty="0" err="1"/>
            <a:t>Zaghlul</a:t>
          </a:r>
          <a:r>
            <a:rPr lang="en-GB" sz="2400" dirty="0"/>
            <a:t> Bashir and publish in </a:t>
          </a:r>
          <a:r>
            <a:rPr lang="en-GB" sz="2400" b="1" dirty="0"/>
            <a:t>World Scientific News. </a:t>
          </a:r>
          <a:endParaRPr lang="en-US" sz="2400" dirty="0"/>
        </a:p>
      </dgm:t>
    </dgm:pt>
    <dgm:pt modelId="{68D194EF-E003-4A9C-BFCD-FC4B90B596B5}" type="parTrans" cxnId="{1484AC75-28C3-443A-8D5E-628FD47F7602}">
      <dgm:prSet/>
      <dgm:spPr/>
      <dgm:t>
        <a:bodyPr/>
        <a:lstStyle/>
        <a:p>
          <a:endParaRPr lang="en-US"/>
        </a:p>
      </dgm:t>
    </dgm:pt>
    <dgm:pt modelId="{C86E0A31-BF6F-4B7C-A691-9E8B5232DA48}" type="sibTrans" cxnId="{1484AC75-28C3-443A-8D5E-628FD47F7602}">
      <dgm:prSet/>
      <dgm:spPr/>
      <dgm:t>
        <a:bodyPr/>
        <a:lstStyle/>
        <a:p>
          <a:endParaRPr lang="en-US"/>
        </a:p>
      </dgm:t>
    </dgm:pt>
    <dgm:pt modelId="{BD8E8320-DE5B-4A44-A0AC-845400AD3D53}" type="pres">
      <dgm:prSet presAssocID="{F9D1F29F-3448-42E2-9623-1C2FBDEA0490}" presName="outerComposite" presStyleCnt="0">
        <dgm:presLayoutVars>
          <dgm:chMax val="5"/>
          <dgm:dir/>
          <dgm:resizeHandles val="exact"/>
        </dgm:presLayoutVars>
      </dgm:prSet>
      <dgm:spPr/>
    </dgm:pt>
    <dgm:pt modelId="{98A55D8E-F823-43F1-AEDB-3806022C726C}" type="pres">
      <dgm:prSet presAssocID="{F9D1F29F-3448-42E2-9623-1C2FBDEA0490}" presName="dummyMaxCanvas" presStyleCnt="0">
        <dgm:presLayoutVars/>
      </dgm:prSet>
      <dgm:spPr/>
    </dgm:pt>
    <dgm:pt modelId="{9FC27277-C21D-496F-866F-7FD2E250A566}" type="pres">
      <dgm:prSet presAssocID="{F9D1F29F-3448-42E2-9623-1C2FBDEA0490}" presName="TwoNodes_1" presStyleLbl="node1" presStyleIdx="0" presStyleCnt="2" custScaleY="55993" custLinFactNeighborX="8601" custLinFactNeighborY="-19497">
        <dgm:presLayoutVars>
          <dgm:bulletEnabled val="1"/>
        </dgm:presLayoutVars>
      </dgm:prSet>
      <dgm:spPr/>
    </dgm:pt>
    <dgm:pt modelId="{600AE338-0D14-493F-9EC2-4B9C5063D739}" type="pres">
      <dgm:prSet presAssocID="{F9D1F29F-3448-42E2-9623-1C2FBDEA0490}" presName="TwoNodes_2" presStyleLbl="node1" presStyleIdx="1" presStyleCnt="2" custScaleY="55826" custLinFactNeighborX="1270" custLinFactNeighborY="-50165">
        <dgm:presLayoutVars>
          <dgm:bulletEnabled val="1"/>
        </dgm:presLayoutVars>
      </dgm:prSet>
      <dgm:spPr/>
    </dgm:pt>
    <dgm:pt modelId="{FB3F6526-2080-4D5E-9192-2E0FB339C514}" type="pres">
      <dgm:prSet presAssocID="{F9D1F29F-3448-42E2-9623-1C2FBDEA0490}" presName="TwoConn_1-2" presStyleLbl="fgAccFollowNode1" presStyleIdx="0" presStyleCnt="1" custLinFactNeighborX="2968" custLinFactNeighborY="-25276">
        <dgm:presLayoutVars>
          <dgm:bulletEnabled val="1"/>
        </dgm:presLayoutVars>
      </dgm:prSet>
      <dgm:spPr/>
    </dgm:pt>
    <dgm:pt modelId="{F55FC9D5-A5CA-41C0-BEB3-636439C2FA5D}" type="pres">
      <dgm:prSet presAssocID="{F9D1F29F-3448-42E2-9623-1C2FBDEA0490}" presName="TwoNodes_1_text" presStyleLbl="node1" presStyleIdx="1" presStyleCnt="2">
        <dgm:presLayoutVars>
          <dgm:bulletEnabled val="1"/>
        </dgm:presLayoutVars>
      </dgm:prSet>
      <dgm:spPr/>
    </dgm:pt>
    <dgm:pt modelId="{F327B78E-EFAC-478D-B004-B2940EEFDD7D}" type="pres">
      <dgm:prSet presAssocID="{F9D1F29F-3448-42E2-9623-1C2FBDEA0490}" presName="TwoNodes_2_text" presStyleLbl="node1" presStyleIdx="1" presStyleCnt="2">
        <dgm:presLayoutVars>
          <dgm:bulletEnabled val="1"/>
        </dgm:presLayoutVars>
      </dgm:prSet>
      <dgm:spPr/>
    </dgm:pt>
  </dgm:ptLst>
  <dgm:cxnLst>
    <dgm:cxn modelId="{70600216-FB2D-472D-B65A-84111B071BD5}" type="presOf" srcId="{F997C6D3-203E-4DA1-945F-73EC38A810C4}" destId="{FB3F6526-2080-4D5E-9192-2E0FB339C514}" srcOrd="0" destOrd="0" presId="urn:microsoft.com/office/officeart/2005/8/layout/vProcess5"/>
    <dgm:cxn modelId="{93CE682E-38BE-4F4E-A615-E0086ABCF0C2}" type="presOf" srcId="{52BFAC45-C713-4001-B61B-A1704A60A0D1}" destId="{F327B78E-EFAC-478D-B004-B2940EEFDD7D}" srcOrd="1" destOrd="0" presId="urn:microsoft.com/office/officeart/2005/8/layout/vProcess5"/>
    <dgm:cxn modelId="{C887225E-953F-463B-9726-58EACCA3DD3A}" type="presOf" srcId="{52BFAC45-C713-4001-B61B-A1704A60A0D1}" destId="{600AE338-0D14-493F-9EC2-4B9C5063D739}" srcOrd="0" destOrd="0" presId="urn:microsoft.com/office/officeart/2005/8/layout/vProcess5"/>
    <dgm:cxn modelId="{4D77DE44-9E0D-4AA6-882F-12100955670A}" type="presOf" srcId="{BF597B64-49CF-403C-BA83-73B7A5BCAEEE}" destId="{9FC27277-C21D-496F-866F-7FD2E250A566}" srcOrd="0" destOrd="0" presId="urn:microsoft.com/office/officeart/2005/8/layout/vProcess5"/>
    <dgm:cxn modelId="{28A71665-4478-4AC5-9767-FA73352D42A9}" srcId="{F9D1F29F-3448-42E2-9623-1C2FBDEA0490}" destId="{BF597B64-49CF-403C-BA83-73B7A5BCAEEE}" srcOrd="0" destOrd="0" parTransId="{FF4BDF4F-CD74-42F3-9DC3-C70C2C338727}" sibTransId="{F997C6D3-203E-4DA1-945F-73EC38A810C4}"/>
    <dgm:cxn modelId="{1484AC75-28C3-443A-8D5E-628FD47F7602}" srcId="{F9D1F29F-3448-42E2-9623-1C2FBDEA0490}" destId="{52BFAC45-C713-4001-B61B-A1704A60A0D1}" srcOrd="1" destOrd="0" parTransId="{68D194EF-E003-4A9C-BFCD-FC4B90B596B5}" sibTransId="{C86E0A31-BF6F-4B7C-A691-9E8B5232DA48}"/>
    <dgm:cxn modelId="{58995FA8-F06A-4AFA-90D5-82457446DA6F}" type="presOf" srcId="{BF597B64-49CF-403C-BA83-73B7A5BCAEEE}" destId="{F55FC9D5-A5CA-41C0-BEB3-636439C2FA5D}" srcOrd="1" destOrd="0" presId="urn:microsoft.com/office/officeart/2005/8/layout/vProcess5"/>
    <dgm:cxn modelId="{A8E00FCE-E656-4215-9ED4-667BD8F00C3F}" type="presOf" srcId="{F9D1F29F-3448-42E2-9623-1C2FBDEA0490}" destId="{BD8E8320-DE5B-4A44-A0AC-845400AD3D53}" srcOrd="0" destOrd="0" presId="urn:microsoft.com/office/officeart/2005/8/layout/vProcess5"/>
    <dgm:cxn modelId="{2ACA7D5E-BF3D-4705-B8D5-56BA7B54F74A}" type="presParOf" srcId="{BD8E8320-DE5B-4A44-A0AC-845400AD3D53}" destId="{98A55D8E-F823-43F1-AEDB-3806022C726C}" srcOrd="0" destOrd="0" presId="urn:microsoft.com/office/officeart/2005/8/layout/vProcess5"/>
    <dgm:cxn modelId="{9462CA1A-0C1F-4AFF-85BD-62822E573A16}" type="presParOf" srcId="{BD8E8320-DE5B-4A44-A0AC-845400AD3D53}" destId="{9FC27277-C21D-496F-866F-7FD2E250A566}" srcOrd="1" destOrd="0" presId="urn:microsoft.com/office/officeart/2005/8/layout/vProcess5"/>
    <dgm:cxn modelId="{8D82A1E4-A054-4C74-8298-5CC80C62AF22}" type="presParOf" srcId="{BD8E8320-DE5B-4A44-A0AC-845400AD3D53}" destId="{600AE338-0D14-493F-9EC2-4B9C5063D739}" srcOrd="2" destOrd="0" presId="urn:microsoft.com/office/officeart/2005/8/layout/vProcess5"/>
    <dgm:cxn modelId="{53652430-B6C8-4DCC-9EF7-5A79C9628D3D}" type="presParOf" srcId="{BD8E8320-DE5B-4A44-A0AC-845400AD3D53}" destId="{FB3F6526-2080-4D5E-9192-2E0FB339C514}" srcOrd="3" destOrd="0" presId="urn:microsoft.com/office/officeart/2005/8/layout/vProcess5"/>
    <dgm:cxn modelId="{9A564107-C20B-4D00-BA3B-29CD45844103}" type="presParOf" srcId="{BD8E8320-DE5B-4A44-A0AC-845400AD3D53}" destId="{F55FC9D5-A5CA-41C0-BEB3-636439C2FA5D}" srcOrd="4" destOrd="0" presId="urn:microsoft.com/office/officeart/2005/8/layout/vProcess5"/>
    <dgm:cxn modelId="{8E959868-CDA1-4D06-9770-BE4DD4F95FA3}" type="presParOf" srcId="{BD8E8320-DE5B-4A44-A0AC-845400AD3D53}" destId="{F327B78E-EFAC-478D-B004-B2940EEFDD7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40446-61EF-4D27-B884-51D485F73C56}">
      <dsp:nvSpPr>
        <dsp:cNvPr id="0" name=""/>
        <dsp:cNvSpPr/>
      </dsp:nvSpPr>
      <dsp:spPr>
        <a:xfrm>
          <a:off x="0" y="352809"/>
          <a:ext cx="10515600"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D7B87ED-A200-464C-A6BD-874F414FB4A9}">
      <dsp:nvSpPr>
        <dsp:cNvPr id="0" name=""/>
        <dsp:cNvSpPr/>
      </dsp:nvSpPr>
      <dsp:spPr>
        <a:xfrm>
          <a:off x="525780" y="72369"/>
          <a:ext cx="7360920"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GB" sz="1900" kern="1200"/>
            <a:t>Previous Work/ Introduction</a:t>
          </a:r>
          <a:endParaRPr lang="en-US" sz="1900" kern="1200"/>
        </a:p>
      </dsp:txBody>
      <dsp:txXfrm>
        <a:off x="553160" y="99749"/>
        <a:ext cx="7306160" cy="506120"/>
      </dsp:txXfrm>
    </dsp:sp>
    <dsp:sp modelId="{2B80907B-DD5B-49D6-BF9F-12F1D4DEE36E}">
      <dsp:nvSpPr>
        <dsp:cNvPr id="0" name=""/>
        <dsp:cNvSpPr/>
      </dsp:nvSpPr>
      <dsp:spPr>
        <a:xfrm>
          <a:off x="0" y="1214649"/>
          <a:ext cx="10515600" cy="478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79118F2-7AEC-4658-8740-21D93C117CDE}">
      <dsp:nvSpPr>
        <dsp:cNvPr id="0" name=""/>
        <dsp:cNvSpPr/>
      </dsp:nvSpPr>
      <dsp:spPr>
        <a:xfrm>
          <a:off x="525780" y="934209"/>
          <a:ext cx="7360920" cy="5608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GB" sz="1900" kern="1200"/>
            <a:t>Current Work/ Problem</a:t>
          </a:r>
          <a:endParaRPr lang="en-US" sz="1900" kern="1200"/>
        </a:p>
      </dsp:txBody>
      <dsp:txXfrm>
        <a:off x="553160" y="961589"/>
        <a:ext cx="7306160" cy="506120"/>
      </dsp:txXfrm>
    </dsp:sp>
    <dsp:sp modelId="{2CB14729-BF68-470C-981B-A190E3B602F0}">
      <dsp:nvSpPr>
        <dsp:cNvPr id="0" name=""/>
        <dsp:cNvSpPr/>
      </dsp:nvSpPr>
      <dsp:spPr>
        <a:xfrm>
          <a:off x="0" y="2076489"/>
          <a:ext cx="10515600" cy="478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24FE5D5-500E-4344-A9E8-DA2954B3F1A5}">
      <dsp:nvSpPr>
        <dsp:cNvPr id="0" name=""/>
        <dsp:cNvSpPr/>
      </dsp:nvSpPr>
      <dsp:spPr>
        <a:xfrm>
          <a:off x="525780" y="1796049"/>
          <a:ext cx="7360920" cy="5608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GB" sz="1900" kern="1200" dirty="0"/>
            <a:t>Genetic Algorithm Methodology</a:t>
          </a:r>
          <a:endParaRPr lang="en-US" sz="1900" kern="1200" dirty="0"/>
        </a:p>
      </dsp:txBody>
      <dsp:txXfrm>
        <a:off x="553160" y="1823429"/>
        <a:ext cx="7306160" cy="506120"/>
      </dsp:txXfrm>
    </dsp:sp>
    <dsp:sp modelId="{99B05C74-F49A-4A82-8023-1D09B5FA9310}">
      <dsp:nvSpPr>
        <dsp:cNvPr id="0" name=""/>
        <dsp:cNvSpPr/>
      </dsp:nvSpPr>
      <dsp:spPr>
        <a:xfrm>
          <a:off x="0" y="2938329"/>
          <a:ext cx="10515600" cy="478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CB18FF5-D8BF-48C9-B9AC-BA83EFD89567}">
      <dsp:nvSpPr>
        <dsp:cNvPr id="0" name=""/>
        <dsp:cNvSpPr/>
      </dsp:nvSpPr>
      <dsp:spPr>
        <a:xfrm>
          <a:off x="525780" y="2657889"/>
          <a:ext cx="7360920" cy="560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GB" sz="1900" kern="1200"/>
            <a:t>Comparison</a:t>
          </a:r>
          <a:endParaRPr lang="en-US" sz="1900" kern="1200"/>
        </a:p>
      </dsp:txBody>
      <dsp:txXfrm>
        <a:off x="553160" y="2685269"/>
        <a:ext cx="7306160" cy="506120"/>
      </dsp:txXfrm>
    </dsp:sp>
    <dsp:sp modelId="{9AD49C7A-B2CF-4335-8C43-5A6DBD0D2494}">
      <dsp:nvSpPr>
        <dsp:cNvPr id="0" name=""/>
        <dsp:cNvSpPr/>
      </dsp:nvSpPr>
      <dsp:spPr>
        <a:xfrm>
          <a:off x="0" y="3800169"/>
          <a:ext cx="10515600" cy="478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5C7BB53-2D46-48D2-9EB4-D6E3CAF07E98}">
      <dsp:nvSpPr>
        <dsp:cNvPr id="0" name=""/>
        <dsp:cNvSpPr/>
      </dsp:nvSpPr>
      <dsp:spPr>
        <a:xfrm>
          <a:off x="525780" y="3519729"/>
          <a:ext cx="7360920" cy="5608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GB" sz="1900" kern="1200" dirty="0"/>
            <a:t>Analysis/ Conclusion</a:t>
          </a:r>
          <a:endParaRPr lang="en-US" sz="1900" kern="1200" dirty="0"/>
        </a:p>
      </dsp:txBody>
      <dsp:txXfrm>
        <a:off x="553160" y="3547109"/>
        <a:ext cx="730616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27277-C21D-496F-866F-7FD2E250A566}">
      <dsp:nvSpPr>
        <dsp:cNvPr id="0" name=""/>
        <dsp:cNvSpPr/>
      </dsp:nvSpPr>
      <dsp:spPr>
        <a:xfrm>
          <a:off x="872503" y="75409"/>
          <a:ext cx="10144206" cy="1684577"/>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Simon </a:t>
          </a:r>
          <a:r>
            <a:rPr lang="en-US" sz="2400" b="1" kern="1200" dirty="0" err="1"/>
            <a:t>Mardle</a:t>
          </a:r>
          <a:r>
            <a:rPr lang="en-US" sz="2400" b="1" kern="1200" dirty="0"/>
            <a:t> and Sean Pascoe 1999, An overview of genetic algorithms for the solution of optimization problems</a:t>
          </a:r>
          <a:r>
            <a:rPr lang="en-US" sz="2400" kern="1200" dirty="0"/>
            <a:t>.</a:t>
          </a:r>
        </a:p>
      </dsp:txBody>
      <dsp:txXfrm>
        <a:off x="921843" y="124749"/>
        <a:ext cx="7112190" cy="1585897"/>
      </dsp:txXfrm>
    </dsp:sp>
    <dsp:sp modelId="{600AE338-0D14-493F-9EC2-4B9C5063D739}">
      <dsp:nvSpPr>
        <dsp:cNvPr id="0" name=""/>
        <dsp:cNvSpPr/>
      </dsp:nvSpPr>
      <dsp:spPr>
        <a:xfrm>
          <a:off x="1790153" y="2832375"/>
          <a:ext cx="10144206" cy="1679552"/>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Solve one Linear Equation using Evolutionary Algorithm written by </a:t>
          </a:r>
          <a:r>
            <a:rPr lang="en-GB" sz="2400" kern="1200" dirty="0" err="1"/>
            <a:t>Lubna</a:t>
          </a:r>
          <a:r>
            <a:rPr lang="en-GB" sz="2400" kern="1200" dirty="0"/>
            <a:t> </a:t>
          </a:r>
          <a:r>
            <a:rPr lang="en-GB" sz="2400" kern="1200" dirty="0" err="1"/>
            <a:t>Zaghlul</a:t>
          </a:r>
          <a:r>
            <a:rPr lang="en-GB" sz="2400" kern="1200" dirty="0"/>
            <a:t> Bashir and publish in </a:t>
          </a:r>
          <a:r>
            <a:rPr lang="en-GB" sz="2400" b="1" kern="1200" dirty="0"/>
            <a:t>World Scientific News. </a:t>
          </a:r>
          <a:endParaRPr lang="en-US" sz="2400" kern="1200" dirty="0"/>
        </a:p>
      </dsp:txBody>
      <dsp:txXfrm>
        <a:off x="1839345" y="2881567"/>
        <a:ext cx="6300110" cy="1581168"/>
      </dsp:txXfrm>
    </dsp:sp>
    <dsp:sp modelId="{FB3F6526-2080-4D5E-9192-2E0FB339C514}">
      <dsp:nvSpPr>
        <dsp:cNvPr id="0" name=""/>
        <dsp:cNvSpPr/>
      </dsp:nvSpPr>
      <dsp:spPr>
        <a:xfrm>
          <a:off x="8246689" y="1870767"/>
          <a:ext cx="1955557" cy="195555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86689" y="1870767"/>
        <a:ext cx="1075557" cy="14715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4882-36B5-43B2-8051-340685515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5C29F1-AAD5-472A-A273-BA9A1A7925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488C38-EEB0-47E1-BC81-A7CC6D0D0727}"/>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6EB61D69-9405-49B0-AA9A-9216F2F42E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99990-075F-4BF0-A59F-A5718F9F1B01}"/>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269623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3F2B-24C6-413A-BA09-9550C56BCE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356232-A225-4353-8DC3-7A1C0BEE42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A8FC92-84AE-4578-85C6-7B9C1932E48C}"/>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363A6A07-610D-4C2A-A9A6-211BC7B78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98E087-1496-47EA-A842-88D9D2B4B6E2}"/>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287723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17FEC-4B0D-4029-93B2-F436633A5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B87189-58BF-44C9-BAF1-33C620218A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31701-BFDE-447E-A091-E6CF550B32FE}"/>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967784AE-8883-4A30-9C47-D9AB4693B8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C8F7FF-0903-4741-8A00-BC3A9A6A7968}"/>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138154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F651-E98F-41B8-9FB6-8E9EE7BC62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4570D2-C4C7-4827-8038-601FFCAD6B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EF3C78-5A68-489F-9F99-F23D4E660269}"/>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68DAD685-9CDE-4E0F-A97A-C98A5715DD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F5A165-9745-4288-9298-6FDDB94B33B2}"/>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255648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AB9E-50D4-43C2-8E25-71B4EDE13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F445AA-22E7-4826-BD2B-4FFEE40BE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B647E-AC62-405A-B5B5-E39B0DF03790}"/>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BA5C5CD8-ADF9-4168-920E-38F599A9EE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6EBAC-93B8-438A-B407-DC5733016AD9}"/>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14827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FDE8-0AEF-4808-982E-673193C2DB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C45BA7-1810-4F62-B8D3-7EC0035019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A469D8-6ED2-45F4-BFCB-727C62077B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87B3B0-8CA4-4C65-A737-1F46EE4FB6C2}"/>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6" name="Footer Placeholder 5">
            <a:extLst>
              <a:ext uri="{FF2B5EF4-FFF2-40B4-BE49-F238E27FC236}">
                <a16:creationId xmlns:a16="http://schemas.microsoft.com/office/drawing/2014/main" id="{4AA868A9-3780-4D93-9E6E-023211B517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683782-7AC6-4AE2-AE76-B94CAFF6B952}"/>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83706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212-7A97-4DFB-9DEE-B2D977B93C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2EB5BA-7AAE-451A-9BA0-115BB07FA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BA635C-B210-49D0-9B49-CF05B19B2F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488967-A61B-4823-AF9F-67A8D4EB1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4D4AD1-6930-4602-9928-9C2F9060DE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99B14E-858E-44F8-B346-568494E8315C}"/>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8" name="Footer Placeholder 7">
            <a:extLst>
              <a:ext uri="{FF2B5EF4-FFF2-40B4-BE49-F238E27FC236}">
                <a16:creationId xmlns:a16="http://schemas.microsoft.com/office/drawing/2014/main" id="{6DF8FFFC-3218-4F00-8F31-40CCB061AE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BED3653-E650-4A71-A440-898044E6C6C3}"/>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27248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21D4-CBEA-40A4-A895-D0D100A8C7F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2AF4AEC-E81A-4C9A-B02D-22E39963E983}"/>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4" name="Footer Placeholder 3">
            <a:extLst>
              <a:ext uri="{FF2B5EF4-FFF2-40B4-BE49-F238E27FC236}">
                <a16:creationId xmlns:a16="http://schemas.microsoft.com/office/drawing/2014/main" id="{BAF75D2C-8949-49EF-9A7F-E5A3F35B77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9279F1-F1DC-45BC-BA0A-610C9BB53D43}"/>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61785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32AAE-FE71-4485-8E38-8D09C01E66B2}"/>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3" name="Footer Placeholder 2">
            <a:extLst>
              <a:ext uri="{FF2B5EF4-FFF2-40B4-BE49-F238E27FC236}">
                <a16:creationId xmlns:a16="http://schemas.microsoft.com/office/drawing/2014/main" id="{48D7A8E0-3D9F-43BD-B59C-64B1A74BA21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133563-38A3-4433-9575-F41143BD6E51}"/>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418932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C7E9-4503-41B3-85C9-D725FCF95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1BFB79-5796-476F-8651-6CEEA501C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9677EE-150C-46C6-8C7B-D769DEB73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22FD8D-7242-41D9-B04C-5B91F0CBE387}"/>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6" name="Footer Placeholder 5">
            <a:extLst>
              <a:ext uri="{FF2B5EF4-FFF2-40B4-BE49-F238E27FC236}">
                <a16:creationId xmlns:a16="http://schemas.microsoft.com/office/drawing/2014/main" id="{A9186C23-F1F5-4057-B1A1-9C3BF31EF7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317125-FE89-4BD7-8762-A9A6F881ED0D}"/>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171539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9649-7BF6-4C2D-8121-96302E517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0CA294-CB77-4356-BA5A-B72A45BFE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741EDD-F21C-45AA-A8E5-7C74E516B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313580-5421-4265-8C43-0212E7820F4F}"/>
              </a:ext>
            </a:extLst>
          </p:cNvPr>
          <p:cNvSpPr>
            <a:spLocks noGrp="1"/>
          </p:cNvSpPr>
          <p:nvPr>
            <p:ph type="dt" sz="half" idx="10"/>
          </p:nvPr>
        </p:nvSpPr>
        <p:spPr/>
        <p:txBody>
          <a:bodyPr/>
          <a:lstStyle/>
          <a:p>
            <a:fld id="{7027CFFD-97FC-4322-84BA-D1CE5EB17EE8}" type="datetimeFigureOut">
              <a:rPr lang="en-GB" smtClean="0"/>
              <a:t>29/03/2018</a:t>
            </a:fld>
            <a:endParaRPr lang="en-GB"/>
          </a:p>
        </p:txBody>
      </p:sp>
      <p:sp>
        <p:nvSpPr>
          <p:cNvPr id="6" name="Footer Placeholder 5">
            <a:extLst>
              <a:ext uri="{FF2B5EF4-FFF2-40B4-BE49-F238E27FC236}">
                <a16:creationId xmlns:a16="http://schemas.microsoft.com/office/drawing/2014/main" id="{04D02315-9861-4355-A6BE-A7DDF95132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40D5F-9DCC-4DDE-86B1-3B64D8A68DCD}"/>
              </a:ext>
            </a:extLst>
          </p:cNvPr>
          <p:cNvSpPr>
            <a:spLocks noGrp="1"/>
          </p:cNvSpPr>
          <p:nvPr>
            <p:ph type="sldNum" sz="quarter" idx="12"/>
          </p:nvPr>
        </p:nvSpPr>
        <p:spPr/>
        <p:txBody>
          <a:bodyPr/>
          <a:lstStyle/>
          <a:p>
            <a:fld id="{D8518D81-86EA-4241-AB0C-EFF5D1458D76}" type="slidenum">
              <a:rPr lang="en-GB" smtClean="0"/>
              <a:t>‹#›</a:t>
            </a:fld>
            <a:endParaRPr lang="en-GB"/>
          </a:p>
        </p:txBody>
      </p:sp>
    </p:spTree>
    <p:extLst>
      <p:ext uri="{BB962C8B-B14F-4D97-AF65-F5344CB8AC3E}">
        <p14:creationId xmlns:p14="http://schemas.microsoft.com/office/powerpoint/2010/main" val="201909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B12F4-0B91-499E-87EC-73345F57C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85E5F6-2B42-49C7-B3D6-8B849402B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555AD-E5AC-4C5D-A283-2D07A1D81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7CFFD-97FC-4322-84BA-D1CE5EB17EE8}" type="datetimeFigureOut">
              <a:rPr lang="en-GB" smtClean="0"/>
              <a:t>29/03/2018</a:t>
            </a:fld>
            <a:endParaRPr lang="en-GB"/>
          </a:p>
        </p:txBody>
      </p:sp>
      <p:sp>
        <p:nvSpPr>
          <p:cNvPr id="5" name="Footer Placeholder 4">
            <a:extLst>
              <a:ext uri="{FF2B5EF4-FFF2-40B4-BE49-F238E27FC236}">
                <a16:creationId xmlns:a16="http://schemas.microsoft.com/office/drawing/2014/main" id="{ED0AD8CC-02CB-47A8-BBB2-D324956775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576AB6-E630-47A7-AC0B-126DA114F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18D81-86EA-4241-AB0C-EFF5D1458D76}" type="slidenum">
              <a:rPr lang="en-GB" smtClean="0"/>
              <a:t>‹#›</a:t>
            </a:fld>
            <a:endParaRPr lang="en-GB"/>
          </a:p>
        </p:txBody>
      </p:sp>
    </p:spTree>
    <p:extLst>
      <p:ext uri="{BB962C8B-B14F-4D97-AF65-F5344CB8AC3E}">
        <p14:creationId xmlns:p14="http://schemas.microsoft.com/office/powerpoint/2010/main" val="234576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358C1C-F8A7-42CF-A8CB-E29946D98DEC}"/>
              </a:ext>
            </a:extLst>
          </p:cNvPr>
          <p:cNvSpPr>
            <a:spLocks noGrp="1"/>
          </p:cNvSpPr>
          <p:nvPr>
            <p:ph type="ctrTitle"/>
          </p:nvPr>
        </p:nvSpPr>
        <p:spPr>
          <a:xfrm>
            <a:off x="1524000" y="2776538"/>
            <a:ext cx="9144000" cy="1381188"/>
          </a:xfrm>
        </p:spPr>
        <p:txBody>
          <a:bodyPr anchor="ctr">
            <a:normAutofit/>
          </a:bodyPr>
          <a:lstStyle/>
          <a:p>
            <a:r>
              <a:rPr lang="en-GB" sz="3700" dirty="0">
                <a:solidFill>
                  <a:schemeClr val="bg2"/>
                </a:solidFill>
              </a:rPr>
              <a:t>Solution of Non- homogeneous system of linear equations using Genetic Algorithm </a:t>
            </a:r>
          </a:p>
        </p:txBody>
      </p:sp>
      <p:sp>
        <p:nvSpPr>
          <p:cNvPr id="3" name="Subtitle 2">
            <a:extLst>
              <a:ext uri="{FF2B5EF4-FFF2-40B4-BE49-F238E27FC236}">
                <a16:creationId xmlns:a16="http://schemas.microsoft.com/office/drawing/2014/main" id="{11D3DD1A-84FF-4BCA-ABB6-51CFB5727F4F}"/>
              </a:ext>
            </a:extLst>
          </p:cNvPr>
          <p:cNvSpPr>
            <a:spLocks noGrp="1"/>
          </p:cNvSpPr>
          <p:nvPr>
            <p:ph type="subTitle" idx="1"/>
          </p:nvPr>
        </p:nvSpPr>
        <p:spPr>
          <a:xfrm>
            <a:off x="1524000" y="4495800"/>
            <a:ext cx="9144000" cy="762000"/>
          </a:xfrm>
        </p:spPr>
        <p:txBody>
          <a:bodyPr>
            <a:noAutofit/>
          </a:bodyPr>
          <a:lstStyle/>
          <a:p>
            <a:r>
              <a:rPr lang="en-GB" sz="2000" dirty="0"/>
              <a:t>Presented by: Asma Javaid, </a:t>
            </a:r>
            <a:r>
              <a:rPr lang="en-GB" sz="2000" dirty="0" err="1"/>
              <a:t>Aafia</a:t>
            </a:r>
            <a:r>
              <a:rPr lang="en-GB" sz="2000" dirty="0"/>
              <a:t> </a:t>
            </a:r>
            <a:r>
              <a:rPr lang="en-GB" sz="2000" dirty="0" err="1"/>
              <a:t>Jabeen</a:t>
            </a:r>
            <a:endParaRPr lang="en-GB" sz="2000" dirty="0"/>
          </a:p>
          <a:p>
            <a:r>
              <a:rPr lang="en-GB" sz="2000" dirty="0"/>
              <a:t>Course: Evolutionary Computing</a:t>
            </a:r>
          </a:p>
        </p:txBody>
      </p:sp>
    </p:spTree>
    <p:extLst>
      <p:ext uri="{BB962C8B-B14F-4D97-AF65-F5344CB8AC3E}">
        <p14:creationId xmlns:p14="http://schemas.microsoft.com/office/powerpoint/2010/main" val="23782850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F107-1422-4E77-BAF5-CADBA5711272}"/>
              </a:ext>
            </a:extLst>
          </p:cNvPr>
          <p:cNvSpPr>
            <a:spLocks noGrp="1"/>
          </p:cNvSpPr>
          <p:nvPr>
            <p:ph type="title"/>
          </p:nvPr>
        </p:nvSpPr>
        <p:spPr>
          <a:xfrm>
            <a:off x="0" y="1"/>
            <a:ext cx="12181114" cy="914400"/>
          </a:xfrm>
        </p:spPr>
        <p:txBody>
          <a:bodyPr/>
          <a:lstStyle/>
          <a:p>
            <a:r>
              <a:rPr lang="en-GB" dirty="0">
                <a:solidFill>
                  <a:srgbClr val="7030A0"/>
                </a:solidFill>
              </a:rPr>
              <a:t>Comparison with Existing Algorithms</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DDC24B09-F0E5-4E2B-9069-A4296EA82F88}"/>
                  </a:ext>
                </a:extLst>
              </p:cNvPr>
              <p:cNvGraphicFramePr>
                <a:graphicFrameLocks noGrp="1"/>
              </p:cNvGraphicFramePr>
              <p:nvPr>
                <p:ph idx="1"/>
                <p:extLst>
                  <p:ext uri="{D42A27DB-BD31-4B8C-83A1-F6EECF244321}">
                    <p14:modId xmlns:p14="http://schemas.microsoft.com/office/powerpoint/2010/main" val="3759879460"/>
                  </p:ext>
                </p:extLst>
              </p:nvPr>
            </p:nvGraphicFramePr>
            <p:xfrm>
              <a:off x="11113" y="914400"/>
              <a:ext cx="12180888" cy="3352800"/>
            </p:xfrm>
            <a:graphic>
              <a:graphicData uri="http://schemas.openxmlformats.org/drawingml/2006/table">
                <a:tbl>
                  <a:tblPr firstRow="1" bandRow="1">
                    <a:tableStyleId>{5C22544A-7EE6-4342-B048-85BDC9FD1C3A}</a:tableStyleId>
                  </a:tblPr>
                  <a:tblGrid>
                    <a:gridCol w="3045222">
                      <a:extLst>
                        <a:ext uri="{9D8B030D-6E8A-4147-A177-3AD203B41FA5}">
                          <a16:colId xmlns:a16="http://schemas.microsoft.com/office/drawing/2014/main" val="781467793"/>
                        </a:ext>
                      </a:extLst>
                    </a:gridCol>
                    <a:gridCol w="3045222">
                      <a:extLst>
                        <a:ext uri="{9D8B030D-6E8A-4147-A177-3AD203B41FA5}">
                          <a16:colId xmlns:a16="http://schemas.microsoft.com/office/drawing/2014/main" val="3933534671"/>
                        </a:ext>
                      </a:extLst>
                    </a:gridCol>
                    <a:gridCol w="3045222">
                      <a:extLst>
                        <a:ext uri="{9D8B030D-6E8A-4147-A177-3AD203B41FA5}">
                          <a16:colId xmlns:a16="http://schemas.microsoft.com/office/drawing/2014/main" val="1214375547"/>
                        </a:ext>
                      </a:extLst>
                    </a:gridCol>
                    <a:gridCol w="3045222">
                      <a:extLst>
                        <a:ext uri="{9D8B030D-6E8A-4147-A177-3AD203B41FA5}">
                          <a16:colId xmlns:a16="http://schemas.microsoft.com/office/drawing/2014/main" val="256388420"/>
                        </a:ext>
                      </a:extLst>
                    </a:gridCol>
                  </a:tblGrid>
                  <a:tr h="1173480">
                    <a:tc>
                      <a:txBody>
                        <a:bodyPr/>
                        <a:lstStyle/>
                        <a:p>
                          <a:r>
                            <a:rPr lang="en-GB" dirty="0"/>
                            <a:t>System of equations </a:t>
                          </a:r>
                        </a:p>
                      </a:txBody>
                      <a:tcPr/>
                    </a:tc>
                    <a:tc>
                      <a:txBody>
                        <a:bodyPr/>
                        <a:lstStyle/>
                        <a:p>
                          <a:r>
                            <a:rPr lang="en-GB" dirty="0"/>
                            <a:t>Gauss </a:t>
                          </a:r>
                          <a:r>
                            <a:rPr lang="en-GB" dirty="0" err="1"/>
                            <a:t>Siedal</a:t>
                          </a:r>
                          <a:r>
                            <a:rPr lang="en-GB" dirty="0"/>
                            <a:t> method</a:t>
                          </a:r>
                        </a:p>
                      </a:txBody>
                      <a:tcPr/>
                    </a:tc>
                    <a:tc>
                      <a:txBody>
                        <a:bodyPr/>
                        <a:lstStyle/>
                        <a:p>
                          <a:r>
                            <a:rPr lang="en-GB" dirty="0"/>
                            <a:t>Jacobi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Genetic Algorithm</a:t>
                          </a:r>
                        </a:p>
                        <a:p>
                          <a:endParaRPr lang="en-GB" dirty="0"/>
                        </a:p>
                      </a:txBody>
                      <a:tcPr/>
                    </a:tc>
                    <a:extLst>
                      <a:ext uri="{0D108BD9-81ED-4DB2-BD59-A6C34878D82A}">
                        <a16:rowId xmlns:a16="http://schemas.microsoft.com/office/drawing/2014/main" val="4058001400"/>
                      </a:ext>
                    </a:extLst>
                  </a:tr>
                  <a:tr h="2179320">
                    <a:tc>
                      <a:txBody>
                        <a:bodyPr/>
                        <a:lstStyle/>
                        <a:p>
                          <a:r>
                            <a:rPr lang="en-GB" dirty="0">
                              <a:solidFill>
                                <a:srgbClr val="C00000"/>
                              </a:solidFill>
                            </a:rPr>
                            <a:t>        6</a:t>
                          </a:r>
                          <a14:m>
                            <m:oMath xmlns:m="http://schemas.openxmlformats.org/officeDocument/2006/math">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CA" i="1">
                                  <a:solidFill>
                                    <a:srgbClr val="C00000"/>
                                  </a:solidFill>
                                  <a:latin typeface="Cambria Math" panose="02040503050406030204" pitchFamily="18" charset="0"/>
                                </a:rPr>
                                <m:t>+ </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CA" i="1">
                                  <a:solidFill>
                                    <a:srgbClr val="C00000"/>
                                  </a:solidFill>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105</m:t>
                              </m:r>
                            </m:oMath>
                          </a14:m>
                          <a:endParaRPr lang="en-GB" b="0"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4</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GB" b="0" i="1" smtClean="0">
                                    <a:solidFill>
                                      <a:srgbClr val="C00000"/>
                                    </a:solidFill>
                                    <a:latin typeface="Cambria Math" panose="02040503050406030204" pitchFamily="18" charset="0"/>
                                  </a:rPr>
                                  <m:t>+8</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GB" i="1">
                                    <a:solidFill>
                                      <a:srgbClr val="C00000"/>
                                    </a:solidFill>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3</m:t>
                                    </m:r>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155</m:t>
                                </m:r>
                              </m:oMath>
                            </m:oMathPara>
                          </a14:m>
                          <a:endParaRPr lang="en-GB" dirty="0">
                            <a:solidFill>
                              <a:srgbClr val="C00000"/>
                            </a:solidFill>
                          </a:endParaRPr>
                        </a:p>
                        <a:p>
                          <a:r>
                            <a:rPr lang="en-GB" dirty="0">
                              <a:solidFill>
                                <a:srgbClr val="C00000"/>
                              </a:solidFill>
                            </a:rPr>
                            <a:t>        5</a:t>
                          </a:r>
                          <a14:m>
                            <m:oMath xmlns:m="http://schemas.openxmlformats.org/officeDocument/2006/math">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4</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+10</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65</m:t>
                              </m:r>
                            </m:oMath>
                          </a14:m>
                          <a:endParaRPr lang="en-GB" dirty="0">
                            <a:solidFill>
                              <a:srgbClr val="C00000"/>
                            </a:solidFill>
                          </a:endParaRPr>
                        </a:p>
                        <a:p>
                          <a:endParaRPr lang="en-GB" dirty="0"/>
                        </a:p>
                      </a:txBody>
                      <a:tcPr/>
                    </a:tc>
                    <a:tc>
                      <a:txBody>
                        <a:bodyPr/>
                        <a:lstStyle/>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CA" sz="1800" i="1">
                                        <a:solidFill>
                                          <a:srgbClr val="C00000"/>
                                        </a:solidFill>
                                        <a:latin typeface="Cambria Math" panose="02040503050406030204" pitchFamily="18" charset="0"/>
                                      </a:rPr>
                                      <m:t>1</m:t>
                                    </m:r>
                                  </m:sub>
                                </m:sSub>
                                <m:r>
                                  <a:rPr lang="en-GB" sz="1800" b="0" i="1" smtClean="0">
                                    <a:solidFill>
                                      <a:srgbClr val="C00000"/>
                                    </a:solidFill>
                                    <a:latin typeface="Cambria Math" panose="02040503050406030204" pitchFamily="18" charset="0"/>
                                  </a:rPr>
                                  <m:t>=14.999994358720738</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2</m:t>
                                    </m:r>
                                  </m:sub>
                                </m:sSub>
                                <m:r>
                                  <a:rPr lang="en-GB" sz="1800" b="0" i="1" smtClean="0">
                                    <a:solidFill>
                                      <a:srgbClr val="C00000"/>
                                    </a:solidFill>
                                    <a:latin typeface="Cambria Math" panose="02040503050406030204" pitchFamily="18" charset="0"/>
                                  </a:rPr>
                                  <m:t>=9.999996093796373</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3</m:t>
                                    </m:r>
                                  </m:sub>
                                </m:sSub>
                                <m:r>
                                  <a:rPr lang="en-GB" sz="1800" b="0" i="1" smtClean="0">
                                    <a:solidFill>
                                      <a:srgbClr val="C00000"/>
                                    </a:solidFill>
                                    <a:latin typeface="Cambria Math" panose="02040503050406030204" pitchFamily="18" charset="0"/>
                                  </a:rPr>
                                  <m:t>=4.99999561687891</m:t>
                                </m:r>
                              </m:oMath>
                            </m:oMathPara>
                          </a14:m>
                          <a:endParaRPr lang="en-GB" sz="1800" dirty="0">
                            <a:solidFill>
                              <a:srgbClr val="C00000"/>
                            </a:solidFill>
                          </a:endParaRPr>
                        </a:p>
                        <a:p>
                          <a:endParaRPr lang="en-GB" dirty="0"/>
                        </a:p>
                      </a:txBody>
                      <a:tcPr/>
                    </a:tc>
                    <a:tc>
                      <a:txBody>
                        <a:bodyPr/>
                        <a:lstStyle/>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CA" sz="1800" i="1">
                                        <a:solidFill>
                                          <a:srgbClr val="C00000"/>
                                        </a:solidFill>
                                        <a:latin typeface="Cambria Math" panose="02040503050406030204" pitchFamily="18" charset="0"/>
                                      </a:rPr>
                                      <m:t>1</m:t>
                                    </m:r>
                                  </m:sub>
                                </m:sSub>
                                <m:r>
                                  <a:rPr lang="en-GB" sz="1800" b="0" i="1" smtClean="0">
                                    <a:solidFill>
                                      <a:srgbClr val="C00000"/>
                                    </a:solidFill>
                                    <a:latin typeface="Cambria Math" panose="02040503050406030204" pitchFamily="18" charset="0"/>
                                  </a:rPr>
                                  <m:t>=14.985642543</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2</m:t>
                                    </m:r>
                                  </m:sub>
                                </m:sSub>
                                <m:r>
                                  <a:rPr lang="en-GB" sz="1800" b="0" i="1" smtClean="0">
                                    <a:solidFill>
                                      <a:srgbClr val="C00000"/>
                                    </a:solidFill>
                                    <a:latin typeface="Cambria Math" panose="02040503050406030204" pitchFamily="18" charset="0"/>
                                  </a:rPr>
                                  <m:t>=9.9994532</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3</m:t>
                                    </m:r>
                                  </m:sub>
                                </m:sSub>
                                <m:r>
                                  <a:rPr lang="en-GB" sz="1800" b="0" i="1" smtClean="0">
                                    <a:solidFill>
                                      <a:srgbClr val="C00000"/>
                                    </a:solidFill>
                                    <a:latin typeface="Cambria Math" panose="02040503050406030204" pitchFamily="18" charset="0"/>
                                  </a:rPr>
                                  <m:t>=4.98543126</m:t>
                                </m:r>
                              </m:oMath>
                            </m:oMathPara>
                          </a14:m>
                          <a:endParaRPr lang="en-GB" sz="1800" dirty="0">
                            <a:solidFill>
                              <a:srgbClr val="C00000"/>
                            </a:solidFill>
                          </a:endParaRPr>
                        </a:p>
                        <a:p>
                          <a:endParaRPr lang="en-GB" dirty="0"/>
                        </a:p>
                      </a:txBody>
                      <a:tcPr/>
                    </a:tc>
                    <a:tc>
                      <a:txBody>
                        <a:bodyPr/>
                        <a:lstStyle/>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CA" sz="1800" i="1">
                                        <a:solidFill>
                                          <a:srgbClr val="C00000"/>
                                        </a:solidFill>
                                        <a:latin typeface="Cambria Math" panose="02040503050406030204" pitchFamily="18" charset="0"/>
                                      </a:rPr>
                                      <m:t>1</m:t>
                                    </m:r>
                                  </m:sub>
                                </m:sSub>
                                <m:r>
                                  <a:rPr lang="en-GB" sz="1800" b="0" i="1" smtClean="0">
                                    <a:solidFill>
                                      <a:srgbClr val="C00000"/>
                                    </a:solidFill>
                                    <a:latin typeface="Cambria Math" panose="02040503050406030204" pitchFamily="18" charset="0"/>
                                  </a:rPr>
                                  <m:t>=15</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2</m:t>
                                    </m:r>
                                  </m:sub>
                                </m:sSub>
                                <m:r>
                                  <a:rPr lang="en-GB" sz="1800" b="0" i="1" smtClean="0">
                                    <a:solidFill>
                                      <a:srgbClr val="C00000"/>
                                    </a:solidFill>
                                    <a:latin typeface="Cambria Math" panose="02040503050406030204" pitchFamily="18" charset="0"/>
                                  </a:rPr>
                                  <m:t>=10</m:t>
                                </m:r>
                              </m:oMath>
                            </m:oMathPara>
                          </a14:m>
                          <a:endParaRPr lang="en-GB" sz="18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rgbClr val="C00000"/>
                                        </a:solidFill>
                                        <a:latin typeface="Cambria Math" panose="02040503050406030204" pitchFamily="18" charset="0"/>
                                      </a:rPr>
                                    </m:ctrlPr>
                                  </m:sSubPr>
                                  <m:e>
                                    <m:r>
                                      <a:rPr lang="en-CA" sz="1800" i="1">
                                        <a:solidFill>
                                          <a:srgbClr val="C00000"/>
                                        </a:solidFill>
                                        <a:latin typeface="Cambria Math" panose="02040503050406030204" pitchFamily="18" charset="0"/>
                                      </a:rPr>
                                      <m:t>𝑥</m:t>
                                    </m:r>
                                  </m:e>
                                  <m:sub>
                                    <m:r>
                                      <a:rPr lang="en-GB" sz="1800" b="0" i="1" smtClean="0">
                                        <a:solidFill>
                                          <a:srgbClr val="C00000"/>
                                        </a:solidFill>
                                        <a:latin typeface="Cambria Math" panose="02040503050406030204" pitchFamily="18" charset="0"/>
                                      </a:rPr>
                                      <m:t>3</m:t>
                                    </m:r>
                                  </m:sub>
                                </m:sSub>
                                <m:r>
                                  <a:rPr lang="en-GB" sz="1800" b="0" i="1" smtClean="0">
                                    <a:solidFill>
                                      <a:srgbClr val="C00000"/>
                                    </a:solidFill>
                                    <a:latin typeface="Cambria Math" panose="02040503050406030204" pitchFamily="18" charset="0"/>
                                  </a:rPr>
                                  <m:t>=5</m:t>
                                </m:r>
                              </m:oMath>
                            </m:oMathPara>
                          </a14:m>
                          <a:endParaRPr lang="en-GB" sz="1800" dirty="0">
                            <a:solidFill>
                              <a:srgbClr val="C00000"/>
                            </a:solidFill>
                          </a:endParaRPr>
                        </a:p>
                        <a:p>
                          <a:endParaRPr lang="en-GB" b="1" dirty="0"/>
                        </a:p>
                      </a:txBody>
                      <a:tcPr/>
                    </a:tc>
                    <a:extLst>
                      <a:ext uri="{0D108BD9-81ED-4DB2-BD59-A6C34878D82A}">
                        <a16:rowId xmlns:a16="http://schemas.microsoft.com/office/drawing/2014/main" val="3447428626"/>
                      </a:ext>
                    </a:extLst>
                  </a:tr>
                </a:tbl>
              </a:graphicData>
            </a:graphic>
          </p:graphicFrame>
        </mc:Choice>
        <mc:Fallback xmlns="">
          <p:graphicFrame>
            <p:nvGraphicFramePr>
              <p:cNvPr id="5" name="Content Placeholder 4">
                <a:extLst>
                  <a:ext uri="{FF2B5EF4-FFF2-40B4-BE49-F238E27FC236}">
                    <a16:creationId xmlns:a16="http://schemas.microsoft.com/office/drawing/2014/main" id="{DDC24B09-F0E5-4E2B-9069-A4296EA82F88}"/>
                  </a:ext>
                </a:extLst>
              </p:cNvPr>
              <p:cNvGraphicFramePr>
                <a:graphicFrameLocks noGrp="1"/>
              </p:cNvGraphicFramePr>
              <p:nvPr>
                <p:ph idx="1"/>
                <p:extLst>
                  <p:ext uri="{D42A27DB-BD31-4B8C-83A1-F6EECF244321}">
                    <p14:modId xmlns:p14="http://schemas.microsoft.com/office/powerpoint/2010/main" val="3759879460"/>
                  </p:ext>
                </p:extLst>
              </p:nvPr>
            </p:nvGraphicFramePr>
            <p:xfrm>
              <a:off x="11113" y="914400"/>
              <a:ext cx="12180888" cy="3352800"/>
            </p:xfrm>
            <a:graphic>
              <a:graphicData uri="http://schemas.openxmlformats.org/drawingml/2006/table">
                <a:tbl>
                  <a:tblPr firstRow="1" bandRow="1">
                    <a:tableStyleId>{5C22544A-7EE6-4342-B048-85BDC9FD1C3A}</a:tableStyleId>
                  </a:tblPr>
                  <a:tblGrid>
                    <a:gridCol w="3045222">
                      <a:extLst>
                        <a:ext uri="{9D8B030D-6E8A-4147-A177-3AD203B41FA5}">
                          <a16:colId xmlns:a16="http://schemas.microsoft.com/office/drawing/2014/main" val="781467793"/>
                        </a:ext>
                      </a:extLst>
                    </a:gridCol>
                    <a:gridCol w="3045222">
                      <a:extLst>
                        <a:ext uri="{9D8B030D-6E8A-4147-A177-3AD203B41FA5}">
                          <a16:colId xmlns:a16="http://schemas.microsoft.com/office/drawing/2014/main" val="3933534671"/>
                        </a:ext>
                      </a:extLst>
                    </a:gridCol>
                    <a:gridCol w="3045222">
                      <a:extLst>
                        <a:ext uri="{9D8B030D-6E8A-4147-A177-3AD203B41FA5}">
                          <a16:colId xmlns:a16="http://schemas.microsoft.com/office/drawing/2014/main" val="1214375547"/>
                        </a:ext>
                      </a:extLst>
                    </a:gridCol>
                    <a:gridCol w="3045222">
                      <a:extLst>
                        <a:ext uri="{9D8B030D-6E8A-4147-A177-3AD203B41FA5}">
                          <a16:colId xmlns:a16="http://schemas.microsoft.com/office/drawing/2014/main" val="256388420"/>
                        </a:ext>
                      </a:extLst>
                    </a:gridCol>
                  </a:tblGrid>
                  <a:tr h="1173480">
                    <a:tc>
                      <a:txBody>
                        <a:bodyPr/>
                        <a:lstStyle/>
                        <a:p>
                          <a:r>
                            <a:rPr lang="en-GB" dirty="0"/>
                            <a:t>System of equations </a:t>
                          </a:r>
                        </a:p>
                      </a:txBody>
                      <a:tcPr/>
                    </a:tc>
                    <a:tc>
                      <a:txBody>
                        <a:bodyPr/>
                        <a:lstStyle/>
                        <a:p>
                          <a:r>
                            <a:rPr lang="en-GB" dirty="0"/>
                            <a:t>Gauss </a:t>
                          </a:r>
                          <a:r>
                            <a:rPr lang="en-GB" dirty="0" err="1"/>
                            <a:t>Siedal</a:t>
                          </a:r>
                          <a:r>
                            <a:rPr lang="en-GB" dirty="0"/>
                            <a:t> method</a:t>
                          </a:r>
                        </a:p>
                      </a:txBody>
                      <a:tcPr/>
                    </a:tc>
                    <a:tc>
                      <a:txBody>
                        <a:bodyPr/>
                        <a:lstStyle/>
                        <a:p>
                          <a:r>
                            <a:rPr lang="en-GB" dirty="0"/>
                            <a:t>Jacobi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Genetic Algorithm</a:t>
                          </a:r>
                        </a:p>
                        <a:p>
                          <a:endParaRPr lang="en-GB" dirty="0"/>
                        </a:p>
                      </a:txBody>
                      <a:tcPr/>
                    </a:tc>
                    <a:extLst>
                      <a:ext uri="{0D108BD9-81ED-4DB2-BD59-A6C34878D82A}">
                        <a16:rowId xmlns:a16="http://schemas.microsoft.com/office/drawing/2014/main" val="4058001400"/>
                      </a:ext>
                    </a:extLst>
                  </a:tr>
                  <a:tr h="2179320">
                    <a:tc>
                      <a:txBody>
                        <a:bodyPr/>
                        <a:lstStyle/>
                        <a:p>
                          <a:endParaRPr lang="en-US"/>
                        </a:p>
                      </a:txBody>
                      <a:tcPr>
                        <a:blipFill>
                          <a:blip r:embed="rId2"/>
                          <a:stretch>
                            <a:fillRect l="-200" t="-55462" r="-300800" b="-840"/>
                          </a:stretch>
                        </a:blipFill>
                      </a:tcPr>
                    </a:tc>
                    <a:tc>
                      <a:txBody>
                        <a:bodyPr/>
                        <a:lstStyle/>
                        <a:p>
                          <a:endParaRPr lang="en-US"/>
                        </a:p>
                      </a:txBody>
                      <a:tcPr>
                        <a:blipFill>
                          <a:blip r:embed="rId2"/>
                          <a:stretch>
                            <a:fillRect l="-100200" t="-55462" r="-200800" b="-840"/>
                          </a:stretch>
                        </a:blipFill>
                      </a:tcPr>
                    </a:tc>
                    <a:tc>
                      <a:txBody>
                        <a:bodyPr/>
                        <a:lstStyle/>
                        <a:p>
                          <a:endParaRPr lang="en-US"/>
                        </a:p>
                      </a:txBody>
                      <a:tcPr>
                        <a:blipFill>
                          <a:blip r:embed="rId2"/>
                          <a:stretch>
                            <a:fillRect l="-200200" t="-55462" r="-100800" b="-840"/>
                          </a:stretch>
                        </a:blipFill>
                      </a:tcPr>
                    </a:tc>
                    <a:tc>
                      <a:txBody>
                        <a:bodyPr/>
                        <a:lstStyle/>
                        <a:p>
                          <a:endParaRPr lang="en-US"/>
                        </a:p>
                      </a:txBody>
                      <a:tcPr>
                        <a:blipFill>
                          <a:blip r:embed="rId2"/>
                          <a:stretch>
                            <a:fillRect l="-300200" t="-55462" r="-800" b="-840"/>
                          </a:stretch>
                        </a:blipFill>
                      </a:tcPr>
                    </a:tc>
                    <a:extLst>
                      <a:ext uri="{0D108BD9-81ED-4DB2-BD59-A6C34878D82A}">
                        <a16:rowId xmlns:a16="http://schemas.microsoft.com/office/drawing/2014/main" val="3447428626"/>
                      </a:ext>
                    </a:extLst>
                  </a:tr>
                </a:tbl>
              </a:graphicData>
            </a:graphic>
          </p:graphicFrame>
        </mc:Fallback>
      </mc:AlternateContent>
    </p:spTree>
    <p:extLst>
      <p:ext uri="{BB962C8B-B14F-4D97-AF65-F5344CB8AC3E}">
        <p14:creationId xmlns:p14="http://schemas.microsoft.com/office/powerpoint/2010/main" val="389156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30F2-5BAC-4144-90A4-77A5EEFF932C}"/>
              </a:ext>
            </a:extLst>
          </p:cNvPr>
          <p:cNvSpPr>
            <a:spLocks noGrp="1"/>
          </p:cNvSpPr>
          <p:nvPr>
            <p:ph type="title"/>
          </p:nvPr>
        </p:nvSpPr>
        <p:spPr>
          <a:xfrm>
            <a:off x="0" y="0"/>
            <a:ext cx="9800771" cy="796018"/>
          </a:xfrm>
        </p:spPr>
        <p:txBody>
          <a:bodyPr/>
          <a:lstStyle/>
          <a:p>
            <a:r>
              <a:rPr lang="en-GB" dirty="0"/>
              <a:t>Conclusion</a:t>
            </a:r>
          </a:p>
        </p:txBody>
      </p:sp>
      <p:sp>
        <p:nvSpPr>
          <p:cNvPr id="3" name="Content Placeholder 2">
            <a:extLst>
              <a:ext uri="{FF2B5EF4-FFF2-40B4-BE49-F238E27FC236}">
                <a16:creationId xmlns:a16="http://schemas.microsoft.com/office/drawing/2014/main" id="{2227E834-1C0B-4BFD-B22A-41BC28C96F4C}"/>
              </a:ext>
            </a:extLst>
          </p:cNvPr>
          <p:cNvSpPr>
            <a:spLocks noGrp="1"/>
          </p:cNvSpPr>
          <p:nvPr>
            <p:ph idx="1"/>
          </p:nvPr>
        </p:nvSpPr>
        <p:spPr/>
        <p:txBody>
          <a:bodyPr/>
          <a:lstStyle/>
          <a:p>
            <a:r>
              <a:rPr lang="en-US" dirty="0"/>
              <a:t>In this project we observed that the Genetic Algorithm (GA) equation solver can find all possible sets of solutions. These solutions are applicable to any given set of simultaneous linear equations.</a:t>
            </a:r>
          </a:p>
          <a:p>
            <a:pPr marL="0" indent="0">
              <a:buNone/>
            </a:pPr>
            <a:endParaRPr lang="en-US" dirty="0"/>
          </a:p>
          <a:p>
            <a:r>
              <a:rPr lang="en-US" dirty="0"/>
              <a:t>However genetic algorithm takes more generations then numerical algorithms but it gives us exact solution for given system of equations.</a:t>
            </a:r>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24080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E24A-7BCE-4792-B0CA-530ECBBBE2EF}"/>
              </a:ext>
            </a:extLst>
          </p:cNvPr>
          <p:cNvSpPr>
            <a:spLocks noGrp="1"/>
          </p:cNvSpPr>
          <p:nvPr>
            <p:ph type="title"/>
          </p:nvPr>
        </p:nvSpPr>
        <p:spPr>
          <a:xfrm>
            <a:off x="156029" y="132897"/>
            <a:ext cx="9321800" cy="839561"/>
          </a:xfrm>
        </p:spPr>
        <p:txBody>
          <a:bodyPr/>
          <a:lstStyle/>
          <a:p>
            <a:r>
              <a:rPr lang="en-GB" dirty="0">
                <a:solidFill>
                  <a:schemeClr val="accent5">
                    <a:lumMod val="50000"/>
                  </a:schemeClr>
                </a:solidFill>
              </a:rPr>
              <a:t>References</a:t>
            </a:r>
          </a:p>
        </p:txBody>
      </p:sp>
      <p:sp>
        <p:nvSpPr>
          <p:cNvPr id="3" name="Content Placeholder 2">
            <a:extLst>
              <a:ext uri="{FF2B5EF4-FFF2-40B4-BE49-F238E27FC236}">
                <a16:creationId xmlns:a16="http://schemas.microsoft.com/office/drawing/2014/main" id="{B3DC7679-3D62-49EC-AA73-AD744749AD56}"/>
              </a:ext>
            </a:extLst>
          </p:cNvPr>
          <p:cNvSpPr>
            <a:spLocks noGrp="1"/>
          </p:cNvSpPr>
          <p:nvPr>
            <p:ph idx="1"/>
          </p:nvPr>
        </p:nvSpPr>
        <p:spPr>
          <a:xfrm>
            <a:off x="156029" y="972458"/>
            <a:ext cx="11197771" cy="5204505"/>
          </a:xfrm>
        </p:spPr>
        <p:txBody>
          <a:bodyPr/>
          <a:lstStyle/>
          <a:p>
            <a:pPr>
              <a:buFont typeface="Wingdings" panose="05000000000000000000" pitchFamily="2" charset="2"/>
              <a:buChar char="q"/>
            </a:pPr>
            <a:r>
              <a:rPr lang="en-US" dirty="0"/>
              <a:t> Bashir, L.Z., 2015. Solve Simple Linear Equation using Evolutionary Algorithm. </a:t>
            </a:r>
            <a:r>
              <a:rPr lang="en-US" i="1" dirty="0"/>
              <a:t>World Scientific News</a:t>
            </a:r>
            <a:r>
              <a:rPr lang="en-US" dirty="0"/>
              <a:t>, </a:t>
            </a:r>
            <a:r>
              <a:rPr lang="en-US" i="1" dirty="0"/>
              <a:t>19</a:t>
            </a:r>
            <a:r>
              <a:rPr lang="en-US" dirty="0"/>
              <a:t>, pp.148-167.</a:t>
            </a:r>
          </a:p>
          <a:p>
            <a:pPr>
              <a:buFont typeface="Wingdings" panose="05000000000000000000" pitchFamily="2" charset="2"/>
              <a:buChar char="q"/>
            </a:pPr>
            <a:r>
              <a:rPr lang="en-US" dirty="0" err="1"/>
              <a:t>Mardle</a:t>
            </a:r>
            <a:r>
              <a:rPr lang="en-US" dirty="0"/>
              <a:t>, S. and Pascoe, S., 1999. An overview of genetic algorithms for the solution of </a:t>
            </a:r>
            <a:r>
              <a:rPr lang="en-US" dirty="0" err="1"/>
              <a:t>optimisation</a:t>
            </a:r>
            <a:r>
              <a:rPr lang="en-US" dirty="0"/>
              <a:t> problems. </a:t>
            </a:r>
            <a:r>
              <a:rPr lang="en-US" i="1" dirty="0"/>
              <a:t>Computers in Higher Education Economics Review</a:t>
            </a:r>
            <a:r>
              <a:rPr lang="en-US" dirty="0"/>
              <a:t>, </a:t>
            </a:r>
            <a:r>
              <a:rPr lang="en-US" i="1" dirty="0"/>
              <a:t>13</a:t>
            </a:r>
            <a:r>
              <a:rPr lang="en-US" dirty="0"/>
              <a:t>(1), pp.16-20.</a:t>
            </a:r>
          </a:p>
          <a:p>
            <a:pPr>
              <a:buFont typeface="Wingdings" panose="05000000000000000000" pitchFamily="2" charset="2"/>
              <a:buChar char="q"/>
            </a:pPr>
            <a:r>
              <a:rPr lang="en-US" dirty="0" err="1"/>
              <a:t>Grosan</a:t>
            </a:r>
            <a:r>
              <a:rPr lang="en-US" dirty="0"/>
              <a:t>, C. and Abraham, A., 1996. Solving nonlinear equation systems using evolutionary algorithms. In </a:t>
            </a:r>
            <a:r>
              <a:rPr lang="en-US" i="1" dirty="0"/>
              <a:t>Proceedings of genetic &amp; evolutionary computation conference, Seattle, USA, Proceedings on CD</a:t>
            </a:r>
            <a:r>
              <a:rPr lang="en-US" dirty="0"/>
              <a:t>.</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52865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35DE-55A7-4CBF-9C68-5B3A8D6C828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8AAF0CF-E0F1-4359-BBF7-8ED3094D1B27}"/>
              </a:ext>
            </a:extLst>
          </p:cNvPr>
          <p:cNvSpPr>
            <a:spLocks noGrp="1"/>
          </p:cNvSpPr>
          <p:nvPr>
            <p:ph idx="1"/>
          </p:nvPr>
        </p:nvSpPr>
        <p:spPr/>
        <p:txBody>
          <a:bodyPr/>
          <a:lstStyle/>
          <a:p>
            <a:endParaRPr lang="en-GB"/>
          </a:p>
        </p:txBody>
      </p:sp>
      <p:sp>
        <p:nvSpPr>
          <p:cNvPr id="4" name="Oval 3">
            <a:extLst>
              <a:ext uri="{FF2B5EF4-FFF2-40B4-BE49-F238E27FC236}">
                <a16:creationId xmlns:a16="http://schemas.microsoft.com/office/drawing/2014/main" id="{56382D17-CCBA-4B5B-BCED-475A7EB3B862}"/>
              </a:ext>
            </a:extLst>
          </p:cNvPr>
          <p:cNvSpPr/>
          <p:nvPr/>
        </p:nvSpPr>
        <p:spPr>
          <a:xfrm>
            <a:off x="1103086" y="2148114"/>
            <a:ext cx="10250714" cy="391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a:t>Questions?</a:t>
            </a:r>
          </a:p>
        </p:txBody>
      </p:sp>
    </p:spTree>
    <p:extLst>
      <p:ext uri="{BB962C8B-B14F-4D97-AF65-F5344CB8AC3E}">
        <p14:creationId xmlns:p14="http://schemas.microsoft.com/office/powerpoint/2010/main" val="11528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9916-A056-4E18-882A-3A57AD0522B3}"/>
              </a:ext>
            </a:extLst>
          </p:cNvPr>
          <p:cNvSpPr>
            <a:spLocks noGrp="1"/>
          </p:cNvSpPr>
          <p:nvPr>
            <p:ph type="title"/>
          </p:nvPr>
        </p:nvSpPr>
        <p:spPr>
          <a:xfrm>
            <a:off x="838200" y="365125"/>
            <a:ext cx="10515600" cy="1325563"/>
          </a:xfrm>
        </p:spPr>
        <p:txBody>
          <a:bodyPr>
            <a:normAutofit/>
          </a:bodyPr>
          <a:lstStyle/>
          <a:p>
            <a:r>
              <a:rPr lang="en-GB" dirty="0"/>
              <a:t>Outline</a:t>
            </a:r>
          </a:p>
        </p:txBody>
      </p:sp>
      <p:graphicFrame>
        <p:nvGraphicFramePr>
          <p:cNvPr id="5" name="Content Placeholder 2">
            <a:extLst>
              <a:ext uri="{FF2B5EF4-FFF2-40B4-BE49-F238E27FC236}">
                <a16:creationId xmlns:a16="http://schemas.microsoft.com/office/drawing/2014/main" id="{E17B6F4E-F0D0-472C-969B-8D0BF651FB8F}"/>
              </a:ext>
            </a:extLst>
          </p:cNvPr>
          <p:cNvGraphicFramePr>
            <a:graphicFrameLocks noGrp="1"/>
          </p:cNvGraphicFramePr>
          <p:nvPr>
            <p:ph idx="1"/>
            <p:extLst>
              <p:ext uri="{D42A27DB-BD31-4B8C-83A1-F6EECF244321}">
                <p14:modId xmlns:p14="http://schemas.microsoft.com/office/powerpoint/2010/main" val="26185207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08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D2EA-75CC-4AA6-9E06-2F47E67688EF}"/>
              </a:ext>
            </a:extLst>
          </p:cNvPr>
          <p:cNvSpPr>
            <a:spLocks noGrp="1"/>
          </p:cNvSpPr>
          <p:nvPr>
            <p:ph type="title"/>
          </p:nvPr>
        </p:nvSpPr>
        <p:spPr>
          <a:xfrm flipV="1">
            <a:off x="101600" y="0"/>
            <a:ext cx="11252200" cy="365125"/>
          </a:xfrm>
        </p:spPr>
        <p:txBody>
          <a:bodyPr>
            <a:normAutofit fontScale="90000"/>
          </a:bodyPr>
          <a:lstStyle/>
          <a:p>
            <a:r>
              <a:rPr lang="en-GB"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41E46-5876-429E-BE4F-FB91C54C9404}"/>
                  </a:ext>
                </a:extLst>
              </p:cNvPr>
              <p:cNvSpPr>
                <a:spLocks noGrp="1"/>
              </p:cNvSpPr>
              <p:nvPr>
                <p:ph idx="1"/>
              </p:nvPr>
            </p:nvSpPr>
            <p:spPr>
              <a:xfrm>
                <a:off x="101600" y="0"/>
                <a:ext cx="11252200" cy="6176963"/>
              </a:xfrm>
            </p:spPr>
            <p:txBody>
              <a:bodyPr>
                <a:normAutofit/>
              </a:bodyPr>
              <a:lstStyle/>
              <a:p>
                <a:endParaRPr lang="en-GB" i="1"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11</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12</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1</m:t>
                          </m:r>
                          <m:r>
                            <a:rPr lang="en-CA" i="1">
                              <a:latin typeface="Cambria Math" panose="02040503050406030204" pitchFamily="18" charset="0"/>
                            </a:rPr>
                            <m:t>𝑛</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𝑛</m:t>
                          </m:r>
                        </m:sub>
                      </m:sSub>
                      <m:r>
                        <a:rPr lang="en-CA" i="1">
                          <a:latin typeface="Cambria Math" panose="02040503050406030204" pitchFamily="18" charset="0"/>
                        </a:rPr>
                        <m:t>=</m:t>
                      </m:r>
                      <m:sSub>
                        <m:sSubPr>
                          <m:ctrlPr>
                            <a:rPr lang="en-GB"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1</m:t>
                          </m:r>
                        </m:sub>
                      </m:sSub>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21</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22</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2</m:t>
                          </m:r>
                          <m:r>
                            <a:rPr lang="en-CA" i="1">
                              <a:latin typeface="Cambria Math" panose="02040503050406030204" pitchFamily="18" charset="0"/>
                            </a:rPr>
                            <m:t>𝑛</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𝑛</m:t>
                          </m:r>
                        </m:sub>
                      </m:sSub>
                      <m:r>
                        <a:rPr lang="en-CA" i="1">
                          <a:latin typeface="Cambria Math" panose="02040503050406030204" pitchFamily="18" charset="0"/>
                        </a:rPr>
                        <m:t>=</m:t>
                      </m:r>
                      <m:sSub>
                        <m:sSubPr>
                          <m:ctrlPr>
                            <a:rPr lang="en-GB"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2</m:t>
                          </m:r>
                        </m:sub>
                      </m:sSub>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31</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32</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3</m:t>
                          </m:r>
                          <m:r>
                            <a:rPr lang="en-CA" i="1">
                              <a:latin typeface="Cambria Math" panose="02040503050406030204" pitchFamily="18" charset="0"/>
                            </a:rPr>
                            <m:t>𝑛</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𝑛</m:t>
                          </m:r>
                        </m:sub>
                      </m:sSub>
                      <m:r>
                        <a:rPr lang="en-CA" i="1">
                          <a:latin typeface="Cambria Math" panose="02040503050406030204" pitchFamily="18" charset="0"/>
                        </a:rPr>
                        <m:t>=</m:t>
                      </m:r>
                      <m:sSub>
                        <m:sSubPr>
                          <m:ctrlPr>
                            <a:rPr lang="en-GB"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3</m:t>
                          </m:r>
                        </m:sub>
                      </m:sSub>
                    </m:oMath>
                  </m:oMathPara>
                </a14:m>
                <a:endParaRPr lang="en-GB" dirty="0"/>
              </a:p>
              <a:p>
                <a:pPr marL="0" indent="0">
                  <a:buNone/>
                </a:pPr>
                <a:r>
                  <a:rPr lang="en-CA" dirty="0"/>
                  <a:t>                                                               .</a:t>
                </a:r>
                <a:endParaRPr lang="en-GB" dirty="0"/>
              </a:p>
              <a:p>
                <a:pPr marL="0" indent="0">
                  <a:buNone/>
                </a:pPr>
                <a:r>
                  <a:rPr lang="en-CA" dirty="0"/>
                  <a:t>                                                               .</a:t>
                </a:r>
                <a:endParaRPr lang="en-GB" dirty="0"/>
              </a:p>
              <a:p>
                <a:pPr marL="0" indent="0">
                  <a:buNone/>
                </a:pPr>
                <a:r>
                  <a:rPr lang="en-CA" dirty="0"/>
                  <a:t>                                                               .</a:t>
                </a:r>
                <a:endParaRPr lang="en-GB" dirty="0"/>
              </a:p>
              <a:p>
                <a:pPr marL="0" indent="0">
                  <a:buNone/>
                </a:pPr>
                <a:r>
                  <a:rPr lang="en-GB" dirty="0"/>
                  <a:t>                             </a:t>
                </a:r>
                <a14:m>
                  <m:oMath xmlns:m="http://schemas.openxmlformats.org/officeDocument/2006/math">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𝑚</m:t>
                        </m:r>
                        <m:r>
                          <a:rPr lang="en-CA" i="1">
                            <a:latin typeface="Cambria Math" panose="02040503050406030204" pitchFamily="18" charset="0"/>
                          </a:rPr>
                          <m:t>1</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𝑚</m:t>
                        </m:r>
                        <m:r>
                          <a:rPr lang="en-CA" i="1">
                            <a:latin typeface="Cambria Math" panose="02040503050406030204" pitchFamily="18" charset="0"/>
                          </a:rPr>
                          <m:t>2</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 </m:t>
                    </m:r>
                    <m:sSub>
                      <m:sSubPr>
                        <m:ctrlPr>
                          <a:rPr lang="en-GB"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𝑚𝑛</m:t>
                        </m:r>
                      </m:sub>
                    </m:sSub>
                    <m:sSub>
                      <m:sSubPr>
                        <m:ctrlPr>
                          <a:rPr lang="en-GB"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𝑛</m:t>
                        </m:r>
                      </m:sub>
                    </m:sSub>
                    <m:r>
                      <a:rPr lang="en-CA" i="1">
                        <a:latin typeface="Cambria Math" panose="02040503050406030204" pitchFamily="18" charset="0"/>
                      </a:rPr>
                      <m:t>=</m:t>
                    </m:r>
                    <m:sSub>
                      <m:sSubPr>
                        <m:ctrlPr>
                          <a:rPr lang="en-GB" i="1">
                            <a:latin typeface="Cambria Math" panose="02040503050406030204" pitchFamily="18" charset="0"/>
                          </a:rPr>
                        </m:ctrlPr>
                      </m:sSubPr>
                      <m:e>
                        <m:r>
                          <a:rPr lang="en-CA" i="1">
                            <a:latin typeface="Cambria Math" panose="02040503050406030204" pitchFamily="18" charset="0"/>
                          </a:rPr>
                          <m:t>𝑏</m:t>
                        </m:r>
                      </m:e>
                      <m:sub>
                        <m:r>
                          <a:rPr lang="en-CA" i="1">
                            <a:latin typeface="Cambria Math" panose="02040503050406030204" pitchFamily="18" charset="0"/>
                          </a:rPr>
                          <m:t>𝑚</m:t>
                        </m:r>
                      </m:sub>
                    </m:sSub>
                  </m:oMath>
                </a14:m>
                <a:r>
                  <a:rPr lang="en-CA" dirty="0"/>
                  <a:t>.</a:t>
                </a:r>
              </a:p>
              <a:p>
                <a:pPr marL="0" indent="0">
                  <a:buNone/>
                </a:pPr>
                <a:endParaRPr lang="en-CA" dirty="0"/>
              </a:p>
              <a:p>
                <a:r>
                  <a:rPr lang="en-CA" dirty="0"/>
                  <a:t>We are non-homogeneous system of equation which are diagonally dominant that is </a:t>
                </a:r>
                <a:r>
                  <a:rPr lang="en-GB" dirty="0"/>
                  <a:t>|</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𝑖𝑖</m:t>
                        </m:r>
                      </m:sub>
                    </m:sSub>
                  </m:oMath>
                </a14:m>
                <a:r>
                  <a:rPr lang="en-GB" dirty="0"/>
                  <a:t>|</a:t>
                </a:r>
                <a14:m>
                  <m:oMath xmlns:m="http://schemas.openxmlformats.org/officeDocument/2006/math">
                    <m:r>
                      <a:rPr lang="en-GB"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 </m:t>
                    </m:r>
                  </m:oMath>
                </a14:m>
                <a:r>
                  <a:rPr lang="en-GB" dirty="0"/>
                  <a:t>|</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𝑖</m:t>
                        </m:r>
                        <m:r>
                          <a:rPr lang="en-GB" b="0" i="1" smtClean="0">
                            <a:latin typeface="Cambria Math" panose="02040503050406030204" pitchFamily="18" charset="0"/>
                          </a:rPr>
                          <m:t>𝑗</m:t>
                        </m:r>
                      </m:sub>
                    </m:sSub>
                  </m:oMath>
                </a14:m>
                <a:r>
                  <a:rPr lang="en-GB" dirty="0"/>
                  <a: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63141E46-5876-429E-BE4F-FB91C54C9404}"/>
                  </a:ext>
                </a:extLst>
              </p:cNvPr>
              <p:cNvSpPr>
                <a:spLocks noGrp="1" noRot="1" noChangeAspect="1" noMove="1" noResize="1" noEditPoints="1" noAdjustHandles="1" noChangeArrowheads="1" noChangeShapeType="1" noTextEdit="1"/>
              </p:cNvSpPr>
              <p:nvPr>
                <p:ph idx="1"/>
              </p:nvPr>
            </p:nvSpPr>
            <p:spPr>
              <a:xfrm>
                <a:off x="101600" y="0"/>
                <a:ext cx="11252200" cy="6176963"/>
              </a:xfrm>
              <a:blipFill>
                <a:blip r:embed="rId2"/>
                <a:stretch>
                  <a:fillRect l="-975"/>
                </a:stretch>
              </a:blipFill>
            </p:spPr>
            <p:txBody>
              <a:bodyPr/>
              <a:lstStyle/>
              <a:p>
                <a:r>
                  <a:rPr lang="en-GB">
                    <a:noFill/>
                  </a:rPr>
                  <a:t> </a:t>
                </a:r>
              </a:p>
            </p:txBody>
          </p:sp>
        </mc:Fallback>
      </mc:AlternateContent>
    </p:spTree>
    <p:extLst>
      <p:ext uri="{BB962C8B-B14F-4D97-AF65-F5344CB8AC3E}">
        <p14:creationId xmlns:p14="http://schemas.microsoft.com/office/powerpoint/2010/main" val="26036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D83E-5922-4CCF-A4A1-61212BE317C3}"/>
              </a:ext>
            </a:extLst>
          </p:cNvPr>
          <p:cNvSpPr>
            <a:spLocks noGrp="1"/>
          </p:cNvSpPr>
          <p:nvPr>
            <p:ph type="title"/>
          </p:nvPr>
        </p:nvSpPr>
        <p:spPr>
          <a:xfrm>
            <a:off x="61686" y="0"/>
            <a:ext cx="9771743" cy="810532"/>
          </a:xfrm>
        </p:spPr>
        <p:txBody>
          <a:bodyPr/>
          <a:lstStyle/>
          <a:p>
            <a:r>
              <a:rPr lang="en-GB" dirty="0"/>
              <a:t>Previous work</a:t>
            </a:r>
          </a:p>
        </p:txBody>
      </p:sp>
      <p:pic>
        <p:nvPicPr>
          <p:cNvPr id="5" name="Content Placeholder 4" descr="A screenshot of a cell phone&#10;&#10;Description generated with very high confidence">
            <a:extLst>
              <a:ext uri="{FF2B5EF4-FFF2-40B4-BE49-F238E27FC236}">
                <a16:creationId xmlns:a16="http://schemas.microsoft.com/office/drawing/2014/main" id="{51C3EA48-6F9D-49B5-B427-BBB19D82F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07" y="2357588"/>
            <a:ext cx="5858693" cy="4353533"/>
          </a:xfrm>
        </p:spPr>
      </p:pic>
      <p:pic>
        <p:nvPicPr>
          <p:cNvPr id="7" name="Picture 6">
            <a:extLst>
              <a:ext uri="{FF2B5EF4-FFF2-40B4-BE49-F238E27FC236}">
                <a16:creationId xmlns:a16="http://schemas.microsoft.com/office/drawing/2014/main" id="{CD9C1FD9-F9F1-4DE9-BE61-5F9CA7820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001" y="2357588"/>
            <a:ext cx="5496692" cy="4482715"/>
          </a:xfrm>
          <a:prstGeom prst="rect">
            <a:avLst/>
          </a:prstGeom>
        </p:spPr>
      </p:pic>
      <p:grpSp>
        <p:nvGrpSpPr>
          <p:cNvPr id="8" name="Group 7">
            <a:extLst>
              <a:ext uri="{FF2B5EF4-FFF2-40B4-BE49-F238E27FC236}">
                <a16:creationId xmlns:a16="http://schemas.microsoft.com/office/drawing/2014/main" id="{DFDD9942-4EA1-47B6-9515-CBFEED01F997}"/>
              </a:ext>
            </a:extLst>
          </p:cNvPr>
          <p:cNvGrpSpPr/>
          <p:nvPr/>
        </p:nvGrpSpPr>
        <p:grpSpPr>
          <a:xfrm>
            <a:off x="-27706" y="690094"/>
            <a:ext cx="12191991" cy="1496687"/>
            <a:chOff x="-27705" y="-1929085"/>
            <a:chExt cx="12191991" cy="1496687"/>
          </a:xfrm>
        </p:grpSpPr>
        <p:sp>
          <p:nvSpPr>
            <p:cNvPr id="9" name="Rectangle: Rounded Corners 8">
              <a:extLst>
                <a:ext uri="{FF2B5EF4-FFF2-40B4-BE49-F238E27FC236}">
                  <a16:creationId xmlns:a16="http://schemas.microsoft.com/office/drawing/2014/main" id="{714162F4-D3C3-445F-B3A4-A0518D6FF9BC}"/>
                </a:ext>
              </a:extLst>
            </p:cNvPr>
            <p:cNvSpPr/>
            <p:nvPr/>
          </p:nvSpPr>
          <p:spPr>
            <a:xfrm>
              <a:off x="-27705" y="-1758278"/>
              <a:ext cx="12191991" cy="1325880"/>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2EFD58EB-CD66-43B4-A344-4492B4143E7B}"/>
                </a:ext>
              </a:extLst>
            </p:cNvPr>
            <p:cNvSpPr txBox="1"/>
            <p:nvPr/>
          </p:nvSpPr>
          <p:spPr>
            <a:xfrm>
              <a:off x="237308" y="-1929085"/>
              <a:ext cx="10522488" cy="12482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In past few years many well known mathematical direct and indirect approaches have been introduced to solve system of linear equations e.g. Gauss Elimination Method,  Gauss Jordon Method, Jacobi and Gauss </a:t>
              </a:r>
              <a:r>
                <a:rPr lang="en-US" sz="1600" b="1" kern="1200" dirty="0" err="1"/>
                <a:t>Seidal</a:t>
              </a:r>
              <a:r>
                <a:rPr lang="en-US" sz="1600" b="1" kern="1200" dirty="0"/>
                <a:t> method. Later two methods are the iterative methods and have been widely used when we have more then one equation. </a:t>
              </a:r>
            </a:p>
          </p:txBody>
        </p:sp>
      </p:grpSp>
    </p:spTree>
    <p:extLst>
      <p:ext uri="{BB962C8B-B14F-4D97-AF65-F5344CB8AC3E}">
        <p14:creationId xmlns:p14="http://schemas.microsoft.com/office/powerpoint/2010/main" val="24917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8E8839BC-DB08-4AB3-982F-126B71858800}"/>
              </a:ext>
            </a:extLst>
          </p:cNvPr>
          <p:cNvGraphicFramePr>
            <a:graphicFrameLocks noGrp="1"/>
          </p:cNvGraphicFramePr>
          <p:nvPr>
            <p:ph idx="1"/>
            <p:extLst>
              <p:ext uri="{D42A27DB-BD31-4B8C-83A1-F6EECF244321}">
                <p14:modId xmlns:p14="http://schemas.microsoft.com/office/powerpoint/2010/main" val="3131830290"/>
              </p:ext>
            </p:extLst>
          </p:nvPr>
        </p:nvGraphicFramePr>
        <p:xfrm>
          <a:off x="128820" y="172334"/>
          <a:ext cx="11934360" cy="6685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4">
            <a:extLst>
              <a:ext uri="{FF2B5EF4-FFF2-40B4-BE49-F238E27FC236}">
                <a16:creationId xmlns:a16="http://schemas.microsoft.com/office/drawing/2014/main" id="{43CCAF7B-B635-4886-956B-BA14EE7B5176}"/>
              </a:ext>
            </a:extLst>
          </p:cNvPr>
          <p:cNvSpPr txBox="1"/>
          <p:nvPr/>
        </p:nvSpPr>
        <p:spPr>
          <a:xfrm>
            <a:off x="1046444" y="1932313"/>
            <a:ext cx="8432085" cy="12482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 </a:t>
            </a:r>
            <a:r>
              <a:rPr lang="en-US" sz="1600" b="1" u="sng" kern="1200" dirty="0"/>
              <a:t>have</a:t>
            </a:r>
            <a:r>
              <a:rPr lang="en-US" sz="1600" b="1" kern="1200" dirty="0"/>
              <a:t> been widely used when we have more then one equation</a:t>
            </a:r>
          </a:p>
        </p:txBody>
      </p:sp>
    </p:spTree>
    <p:extLst>
      <p:ext uri="{BB962C8B-B14F-4D97-AF65-F5344CB8AC3E}">
        <p14:creationId xmlns:p14="http://schemas.microsoft.com/office/powerpoint/2010/main" val="21012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2442B-BFCE-4D94-A053-748333A3C5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 name="Picture 4">
            <a:extLst>
              <a:ext uri="{FF2B5EF4-FFF2-40B4-BE49-F238E27FC236}">
                <a16:creationId xmlns:a16="http://schemas.microsoft.com/office/drawing/2014/main" id="{204C06A2-6957-4669-AF60-2F885B1F7247}"/>
              </a:ext>
            </a:extLst>
          </p:cNvPr>
          <p:cNvPicPr>
            <a:picLocks noChangeAspect="1"/>
          </p:cNvPicPr>
          <p:nvPr/>
        </p:nvPicPr>
        <p:blipFill rotWithShape="1">
          <a:blip r:embed="rId2">
            <a:extLst>
              <a:ext uri="{28A0092B-C50C-407E-A947-70E740481C1C}">
                <a14:useLocalDpi xmlns:a14="http://schemas.microsoft.com/office/drawing/2010/main" val="0"/>
              </a:ext>
            </a:extLst>
          </a:blip>
          <a:srcRect t="5900" r="1" b="1"/>
          <a:stretch/>
        </p:blipFill>
        <p:spPr>
          <a:xfrm>
            <a:off x="5276088" y="640082"/>
            <a:ext cx="6276250" cy="5577838"/>
          </a:xfrm>
          <a:prstGeom prst="rect">
            <a:avLst/>
          </a:prstGeom>
          <a:effectLst/>
        </p:spPr>
      </p:pic>
      <p:sp>
        <p:nvSpPr>
          <p:cNvPr id="2" name="Title 1">
            <a:extLst>
              <a:ext uri="{FF2B5EF4-FFF2-40B4-BE49-F238E27FC236}">
                <a16:creationId xmlns:a16="http://schemas.microsoft.com/office/drawing/2014/main" id="{20EE2B1B-A1C6-4BF8-8F4C-78626E212963}"/>
              </a:ext>
            </a:extLst>
          </p:cNvPr>
          <p:cNvSpPr>
            <a:spLocks noGrp="1"/>
          </p:cNvSpPr>
          <p:nvPr>
            <p:ph type="title"/>
          </p:nvPr>
        </p:nvSpPr>
        <p:spPr>
          <a:xfrm>
            <a:off x="648929" y="629266"/>
            <a:ext cx="3667039" cy="1676603"/>
          </a:xfrm>
        </p:spPr>
        <p:txBody>
          <a:bodyPr>
            <a:normAutofit/>
          </a:bodyPr>
          <a:lstStyle/>
          <a:p>
            <a:r>
              <a:rPr lang="en-GB" sz="3600">
                <a:solidFill>
                  <a:schemeClr val="bg1"/>
                </a:solidFill>
              </a:rPr>
              <a:t>Current Work/ Problem</a:t>
            </a:r>
            <a:br>
              <a:rPr lang="en-GB" sz="3600">
                <a:solidFill>
                  <a:schemeClr val="bg1"/>
                </a:solidFill>
              </a:rPr>
            </a:br>
            <a:endParaRPr lang="en-GB" sz="3600">
              <a:solidFill>
                <a:schemeClr val="bg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4DE0AC-667F-44C9-8A6D-5E5D1CBE08C6}"/>
                  </a:ext>
                </a:extLst>
              </p:cNvPr>
              <p:cNvSpPr>
                <a:spLocks noGrp="1"/>
              </p:cNvSpPr>
              <p:nvPr>
                <p:ph idx="1"/>
              </p:nvPr>
            </p:nvSpPr>
            <p:spPr>
              <a:xfrm>
                <a:off x="648931" y="2438401"/>
                <a:ext cx="3667036" cy="3779520"/>
              </a:xfrm>
            </p:spPr>
            <p:txBody>
              <a:bodyPr>
                <a:normAutofit/>
              </a:bodyPr>
              <a:lstStyle/>
              <a:p>
                <a:r>
                  <a:rPr lang="en-GB" sz="1800" dirty="0">
                    <a:solidFill>
                      <a:schemeClr val="bg1"/>
                    </a:solidFill>
                  </a:rPr>
                  <a:t>In this project we are using the concept of Genetic Algorithm to find solution for the set of non homogeneous system of linear equations instead of one linear equation and compared our solution to existing algorithms.</a:t>
                </a:r>
              </a:p>
              <a:p>
                <a:endParaRPr lang="en-GB" sz="18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smtClean="0">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11</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1</m:t>
                          </m:r>
                        </m:sub>
                      </m:sSub>
                      <m:r>
                        <a:rPr lang="en-CA" sz="1800" i="1">
                          <a:solidFill>
                            <a:schemeClr val="bg1"/>
                          </a:solidFill>
                          <a:latin typeface="Cambria Math" panose="02040503050406030204" pitchFamily="18" charset="0"/>
                        </a:rPr>
                        <m:t>+ </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12</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2</m:t>
                          </m:r>
                        </m:sub>
                      </m:sSub>
                      <m:r>
                        <a:rPr lang="en-CA" sz="1800" i="1">
                          <a:solidFill>
                            <a:schemeClr val="bg1"/>
                          </a:solidFill>
                          <a:latin typeface="Cambria Math" panose="02040503050406030204" pitchFamily="18" charset="0"/>
                        </a:rPr>
                        <m:t>+ </m:t>
                      </m:r>
                      <m:sSub>
                        <m:sSubPr>
                          <m:ctrlPr>
                            <a:rPr lang="en-GB" sz="1800" i="1" smtClean="0">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1</m:t>
                          </m:r>
                          <m:r>
                            <a:rPr lang="en-GB" sz="1800" b="0" i="1" smtClean="0">
                              <a:solidFill>
                                <a:schemeClr val="bg1"/>
                              </a:solidFill>
                              <a:latin typeface="Cambria Math" panose="02040503050406030204" pitchFamily="18" charset="0"/>
                            </a:rPr>
                            <m:t>3</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GB" sz="1800" b="0" i="1" smtClean="0">
                              <a:solidFill>
                                <a:schemeClr val="bg1"/>
                              </a:solidFill>
                              <a:latin typeface="Cambria Math" panose="02040503050406030204" pitchFamily="18" charset="0"/>
                            </a:rPr>
                            <m:t>3</m:t>
                          </m:r>
                        </m:sub>
                      </m:sSub>
                      <m:r>
                        <a:rPr lang="en-CA" sz="1800" i="1">
                          <a:solidFill>
                            <a:schemeClr val="bg1"/>
                          </a:solidFill>
                          <a:latin typeface="Cambria Math" panose="02040503050406030204" pitchFamily="18" charset="0"/>
                        </a:rPr>
                        <m:t>=</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𝑏</m:t>
                          </m:r>
                        </m:e>
                        <m:sub>
                          <m:r>
                            <a:rPr lang="en-CA" sz="1800" i="1">
                              <a:solidFill>
                                <a:schemeClr val="bg1"/>
                              </a:solidFill>
                              <a:latin typeface="Cambria Math" panose="02040503050406030204" pitchFamily="18" charset="0"/>
                            </a:rPr>
                            <m:t>1</m:t>
                          </m:r>
                        </m:sub>
                      </m:sSub>
                    </m:oMath>
                  </m:oMathPara>
                </a14:m>
                <a:endParaRPr lang="en-GB" sz="18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21</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1</m:t>
                          </m:r>
                        </m:sub>
                      </m:sSub>
                      <m:r>
                        <a:rPr lang="en-CA" sz="1800" i="1">
                          <a:solidFill>
                            <a:schemeClr val="bg1"/>
                          </a:solidFill>
                          <a:latin typeface="Cambria Math" panose="02040503050406030204" pitchFamily="18" charset="0"/>
                        </a:rPr>
                        <m:t>+ </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22</m:t>
                          </m:r>
                        </m:sub>
                      </m:sSub>
                      <m:sSub>
                        <m:sSubPr>
                          <m:ctrlPr>
                            <a:rPr lang="en-GB" sz="1800" i="1" smtClean="0">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2</m:t>
                          </m:r>
                        </m:sub>
                      </m:sSub>
                      <m:r>
                        <a:rPr lang="en-GB" sz="1800" b="0" i="1" smtClean="0">
                          <a:solidFill>
                            <a:schemeClr val="bg1"/>
                          </a:solidFill>
                          <a:latin typeface="Cambria Math" panose="02040503050406030204" pitchFamily="18" charset="0"/>
                        </a:rPr>
                        <m:t>+</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2</m:t>
                          </m:r>
                          <m:r>
                            <a:rPr lang="en-GB" sz="1800" b="0" i="1" smtClean="0">
                              <a:solidFill>
                                <a:schemeClr val="bg1"/>
                              </a:solidFill>
                              <a:latin typeface="Cambria Math" panose="02040503050406030204" pitchFamily="18" charset="0"/>
                            </a:rPr>
                            <m:t>3</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GB" sz="1800" b="0" i="1" smtClean="0">
                              <a:solidFill>
                                <a:schemeClr val="bg1"/>
                              </a:solidFill>
                              <a:latin typeface="Cambria Math" panose="02040503050406030204" pitchFamily="18" charset="0"/>
                            </a:rPr>
                            <m:t>3</m:t>
                          </m:r>
                        </m:sub>
                      </m:sSub>
                      <m:r>
                        <a:rPr lang="en-CA" sz="1800" i="1">
                          <a:solidFill>
                            <a:schemeClr val="bg1"/>
                          </a:solidFill>
                          <a:latin typeface="Cambria Math" panose="02040503050406030204" pitchFamily="18" charset="0"/>
                        </a:rPr>
                        <m:t>=</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𝑏</m:t>
                          </m:r>
                        </m:e>
                        <m:sub>
                          <m:r>
                            <a:rPr lang="en-CA" sz="1800" i="1">
                              <a:solidFill>
                                <a:schemeClr val="bg1"/>
                              </a:solidFill>
                              <a:latin typeface="Cambria Math" panose="02040503050406030204" pitchFamily="18" charset="0"/>
                            </a:rPr>
                            <m:t>2</m:t>
                          </m:r>
                        </m:sub>
                      </m:sSub>
                    </m:oMath>
                  </m:oMathPara>
                </a14:m>
                <a:endParaRPr lang="en-GB" sz="18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31</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1</m:t>
                          </m:r>
                        </m:sub>
                      </m:sSub>
                      <m:r>
                        <a:rPr lang="en-CA" sz="1800" i="1">
                          <a:solidFill>
                            <a:schemeClr val="bg1"/>
                          </a:solidFill>
                          <a:latin typeface="Cambria Math" panose="02040503050406030204" pitchFamily="18" charset="0"/>
                        </a:rPr>
                        <m:t>+ </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32</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CA" sz="1800" i="1">
                              <a:solidFill>
                                <a:schemeClr val="bg1"/>
                              </a:solidFill>
                              <a:latin typeface="Cambria Math" panose="02040503050406030204" pitchFamily="18" charset="0"/>
                            </a:rPr>
                            <m:t>2</m:t>
                          </m:r>
                        </m:sub>
                      </m:sSub>
                      <m:r>
                        <a:rPr lang="en-GB" sz="1800" b="0" i="1" smtClean="0">
                          <a:solidFill>
                            <a:schemeClr val="bg1"/>
                          </a:solidFill>
                          <a:latin typeface="Cambria Math" panose="02040503050406030204" pitchFamily="18" charset="0"/>
                        </a:rPr>
                        <m:t>+</m:t>
                      </m:r>
                      <m:r>
                        <a:rPr lang="en-CA" sz="1800" i="1" smtClean="0">
                          <a:solidFill>
                            <a:schemeClr val="bg1"/>
                          </a:solidFill>
                          <a:latin typeface="Cambria Math" panose="02040503050406030204" pitchFamily="18" charset="0"/>
                        </a:rPr>
                        <m:t> </m:t>
                      </m:r>
                      <m:sSub>
                        <m:sSubPr>
                          <m:ctrlPr>
                            <a:rPr lang="en-GB" sz="1800" i="1" smtClean="0">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𝑎</m:t>
                          </m:r>
                        </m:e>
                        <m:sub>
                          <m:r>
                            <a:rPr lang="en-CA" sz="1800" i="1">
                              <a:solidFill>
                                <a:schemeClr val="bg1"/>
                              </a:solidFill>
                              <a:latin typeface="Cambria Math" panose="02040503050406030204" pitchFamily="18" charset="0"/>
                            </a:rPr>
                            <m:t>3</m:t>
                          </m:r>
                          <m:r>
                            <a:rPr lang="en-GB" sz="1800" b="0" i="1" smtClean="0">
                              <a:solidFill>
                                <a:schemeClr val="bg1"/>
                              </a:solidFill>
                              <a:latin typeface="Cambria Math" panose="02040503050406030204" pitchFamily="18" charset="0"/>
                            </a:rPr>
                            <m:t>3</m:t>
                          </m:r>
                        </m:sub>
                      </m:sSub>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𝑥</m:t>
                          </m:r>
                        </m:e>
                        <m:sub>
                          <m:r>
                            <a:rPr lang="en-GB" sz="1800" b="0" i="1" smtClean="0">
                              <a:solidFill>
                                <a:schemeClr val="bg1"/>
                              </a:solidFill>
                              <a:latin typeface="Cambria Math" panose="02040503050406030204" pitchFamily="18" charset="0"/>
                            </a:rPr>
                            <m:t>3</m:t>
                          </m:r>
                        </m:sub>
                      </m:sSub>
                      <m:r>
                        <a:rPr lang="en-CA" sz="1800" i="1">
                          <a:solidFill>
                            <a:schemeClr val="bg1"/>
                          </a:solidFill>
                          <a:latin typeface="Cambria Math" panose="02040503050406030204" pitchFamily="18" charset="0"/>
                        </a:rPr>
                        <m:t>=</m:t>
                      </m:r>
                      <m:sSub>
                        <m:sSubPr>
                          <m:ctrlPr>
                            <a:rPr lang="en-GB" sz="1800" i="1">
                              <a:solidFill>
                                <a:schemeClr val="bg1"/>
                              </a:solidFill>
                              <a:latin typeface="Cambria Math" panose="02040503050406030204" pitchFamily="18" charset="0"/>
                            </a:rPr>
                          </m:ctrlPr>
                        </m:sSubPr>
                        <m:e>
                          <m:r>
                            <a:rPr lang="en-CA" sz="1800" i="1">
                              <a:solidFill>
                                <a:schemeClr val="bg1"/>
                              </a:solidFill>
                              <a:latin typeface="Cambria Math" panose="02040503050406030204" pitchFamily="18" charset="0"/>
                            </a:rPr>
                            <m:t>𝑏</m:t>
                          </m:r>
                        </m:e>
                        <m:sub>
                          <m:r>
                            <a:rPr lang="en-CA" sz="1800" i="1">
                              <a:solidFill>
                                <a:schemeClr val="bg1"/>
                              </a:solidFill>
                              <a:latin typeface="Cambria Math" panose="02040503050406030204" pitchFamily="18" charset="0"/>
                            </a:rPr>
                            <m:t>3</m:t>
                          </m:r>
                        </m:sub>
                      </m:sSub>
                    </m:oMath>
                  </m:oMathPara>
                </a14:m>
                <a:endParaRPr lang="en-GB" sz="1800" dirty="0"/>
              </a:p>
              <a:p>
                <a:endParaRPr lang="en-GB" sz="1800" dirty="0">
                  <a:solidFill>
                    <a:schemeClr val="bg1"/>
                  </a:solidFill>
                </a:endParaRPr>
              </a:p>
              <a:p>
                <a:pPr marL="0" indent="0">
                  <a:buNone/>
                </a:pPr>
                <a:endParaRPr lang="en-GB" sz="1800" dirty="0">
                  <a:solidFill>
                    <a:schemeClr val="bg1"/>
                  </a:solidFill>
                </a:endParaRPr>
              </a:p>
              <a:p>
                <a:endParaRPr lang="en-GB" sz="1800" dirty="0">
                  <a:solidFill>
                    <a:schemeClr val="bg1"/>
                  </a:solidFill>
                </a:endParaRPr>
              </a:p>
            </p:txBody>
          </p:sp>
        </mc:Choice>
        <mc:Fallback xmlns="">
          <p:sp>
            <p:nvSpPr>
              <p:cNvPr id="3" name="Content Placeholder 2">
                <a:extLst>
                  <a:ext uri="{FF2B5EF4-FFF2-40B4-BE49-F238E27FC236}">
                    <a16:creationId xmlns:a16="http://schemas.microsoft.com/office/drawing/2014/main" id="{464DE0AC-667F-44C9-8A6D-5E5D1CBE08C6}"/>
                  </a:ext>
                </a:extLst>
              </p:cNvPr>
              <p:cNvSpPr>
                <a:spLocks noGrp="1" noRot="1" noChangeAspect="1" noMove="1" noResize="1" noEditPoints="1" noAdjustHandles="1" noChangeArrowheads="1" noChangeShapeType="1" noTextEdit="1"/>
              </p:cNvSpPr>
              <p:nvPr>
                <p:ph idx="1"/>
              </p:nvPr>
            </p:nvSpPr>
            <p:spPr>
              <a:xfrm>
                <a:off x="648931" y="2438401"/>
                <a:ext cx="3667036" cy="3779520"/>
              </a:xfrm>
              <a:blipFill>
                <a:blip r:embed="rId3"/>
                <a:stretch>
                  <a:fillRect l="-997" t="-1452"/>
                </a:stretch>
              </a:blipFill>
            </p:spPr>
            <p:txBody>
              <a:bodyPr/>
              <a:lstStyle/>
              <a:p>
                <a:r>
                  <a:rPr lang="en-GB">
                    <a:noFill/>
                  </a:rPr>
                  <a:t> </a:t>
                </a:r>
              </a:p>
            </p:txBody>
          </p:sp>
        </mc:Fallback>
      </mc:AlternateContent>
    </p:spTree>
    <p:extLst>
      <p:ext uri="{BB962C8B-B14F-4D97-AF65-F5344CB8AC3E}">
        <p14:creationId xmlns:p14="http://schemas.microsoft.com/office/powerpoint/2010/main" val="97248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screenshot of a cell phone&#10;&#10;Description generated with high confidence">
            <a:extLst>
              <a:ext uri="{FF2B5EF4-FFF2-40B4-BE49-F238E27FC236}">
                <a16:creationId xmlns:a16="http://schemas.microsoft.com/office/drawing/2014/main" id="{DABDD2D9-867C-4BA7-9A45-8FD8A79EC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0171" y="-116114"/>
            <a:ext cx="7416799" cy="6676571"/>
          </a:xfrm>
          <a:prstGeom prst="rect">
            <a:avLst/>
          </a:prstGeom>
        </p:spPr>
      </p:pic>
      <p:sp>
        <p:nvSpPr>
          <p:cNvPr id="2" name="Title 1">
            <a:extLst>
              <a:ext uri="{FF2B5EF4-FFF2-40B4-BE49-F238E27FC236}">
                <a16:creationId xmlns:a16="http://schemas.microsoft.com/office/drawing/2014/main" id="{D0E25D55-55B5-40A3-9369-CE1906863C1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dirty="0">
                <a:solidFill>
                  <a:schemeClr val="bg1"/>
                </a:solidFill>
                <a:latin typeface="+mj-lt"/>
                <a:ea typeface="+mj-ea"/>
                <a:cs typeface="+mj-cs"/>
              </a:rPr>
              <a:t>Methodology for G.A</a:t>
            </a:r>
          </a:p>
        </p:txBody>
      </p:sp>
    </p:spTree>
    <p:extLst>
      <p:ext uri="{BB962C8B-B14F-4D97-AF65-F5344CB8AC3E}">
        <p14:creationId xmlns:p14="http://schemas.microsoft.com/office/powerpoint/2010/main" val="8108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A61D-D19E-47A7-8424-E6CB706CCE04}"/>
              </a:ext>
            </a:extLst>
          </p:cNvPr>
          <p:cNvSpPr>
            <a:spLocks noGrp="1"/>
          </p:cNvSpPr>
          <p:nvPr>
            <p:ph type="title"/>
          </p:nvPr>
        </p:nvSpPr>
        <p:spPr>
          <a:xfrm>
            <a:off x="0" y="0"/>
            <a:ext cx="11030857" cy="1103086"/>
          </a:xfrm>
        </p:spPr>
        <p:txBody>
          <a:bodyPr>
            <a:normAutofit/>
          </a:bodyPr>
          <a:lstStyle/>
          <a:p>
            <a:r>
              <a:rPr lang="en-US" sz="2400" b="1" dirty="0"/>
              <a:t>PROCEDURE ADOPTED FOR FINDING THE ROOTS OF NON HOMOGENEOUS LINEAR SYSTEM </a:t>
            </a:r>
            <a:endParaRPr lang="en-GB" sz="24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F1A8E0-1C13-49E8-94B1-41A3FEB9B897}"/>
                  </a:ext>
                </a:extLst>
              </p:cNvPr>
              <p:cNvSpPr>
                <a:spLocks noGrp="1"/>
              </p:cNvSpPr>
              <p:nvPr>
                <p:ph idx="1"/>
              </p:nvPr>
            </p:nvSpPr>
            <p:spPr>
              <a:xfrm>
                <a:off x="0" y="899886"/>
                <a:ext cx="12192000" cy="5958114"/>
              </a:xfrm>
            </p:spPr>
            <p:txBody>
              <a:bodyPr>
                <a:normAutofit fontScale="25000" lnSpcReduction="20000"/>
              </a:bodyPr>
              <a:lstStyle/>
              <a:p>
                <a:r>
                  <a:rPr lang="en-US" sz="9600" dirty="0"/>
                  <a:t>Encode the roots of equation into chromosomes.</a:t>
                </a:r>
              </a:p>
              <a:p>
                <a:r>
                  <a:rPr lang="en-US" sz="9600" dirty="0"/>
                  <a:t>Compute the </a:t>
                </a:r>
                <a:r>
                  <a:rPr lang="en-GB" sz="9600" dirty="0"/>
                  <a:t>objective function value for each chromosome.</a:t>
                </a:r>
              </a:p>
              <a:p>
                <a:r>
                  <a:rPr lang="en-GB" sz="9600" dirty="0"/>
                  <a:t>Evaluate the </a:t>
                </a:r>
                <a:r>
                  <a:rPr lang="en-US" sz="9600" dirty="0"/>
                  <a:t>fitness function for each individual chromosome</a:t>
                </a:r>
                <a:r>
                  <a:rPr lang="en-GB" sz="9600" dirty="0"/>
                  <a:t>.</a:t>
                </a:r>
              </a:p>
              <a:p>
                <a:pPr marL="0" indent="0">
                  <a:buNone/>
                </a:pPr>
                <a:r>
                  <a:rPr lang="en-GB" sz="9600" dirty="0"/>
                  <a:t>                             F = 1/1+max [abs (fi)] for </a:t>
                </a:r>
                <a:r>
                  <a:rPr lang="en-GB" sz="9600" dirty="0" err="1"/>
                  <a:t>i</a:t>
                </a:r>
                <a:r>
                  <a:rPr lang="en-GB" sz="9600" dirty="0"/>
                  <a:t> =1,2,3,…,6.</a:t>
                </a:r>
              </a:p>
              <a:p>
                <a:pPr marL="0" indent="0">
                  <a:buNone/>
                </a:pPr>
                <a:r>
                  <a:rPr lang="en-GB" sz="9600" dirty="0"/>
                  <a:t>                                                OR</a:t>
                </a:r>
              </a:p>
              <a:p>
                <a:pPr marL="0" indent="0">
                  <a:buNone/>
                </a:pPr>
                <a:r>
                  <a:rPr lang="en-GB" sz="9600" dirty="0"/>
                  <a:t>                   F</a:t>
                </a:r>
                <a:r>
                  <a:rPr lang="en-US" sz="9600" dirty="0"/>
                  <a:t> = (</a:t>
                </a:r>
                <a14:m>
                  <m:oMath xmlns:m="http://schemas.openxmlformats.org/officeDocument/2006/math">
                    <m:sSup>
                      <m:sSupPr>
                        <m:ctrlPr>
                          <a:rPr lang="en-US" sz="9600" i="1">
                            <a:latin typeface="Cambria Math" panose="02040503050406030204" pitchFamily="18" charset="0"/>
                          </a:rPr>
                        </m:ctrlPr>
                      </m:sSupPr>
                      <m:e>
                        <m:r>
                          <m:rPr>
                            <m:nor/>
                          </m:rPr>
                          <a:rPr lang="en-US" sz="9600" dirty="0"/>
                          <m:t>(</m:t>
                        </m:r>
                        <m:r>
                          <m:rPr>
                            <m:nor/>
                          </m:rPr>
                          <a:rPr lang="en-US" sz="9600" dirty="0"/>
                          <m:t>sum</m:t>
                        </m:r>
                        <m:r>
                          <m:rPr>
                            <m:nor/>
                          </m:rPr>
                          <a:rPr lang="en-US" sz="9600" dirty="0"/>
                          <m:t> </m:t>
                        </m:r>
                        <m:r>
                          <m:rPr>
                            <m:nor/>
                          </m:rPr>
                          <a:rPr lang="en-US" sz="9600" dirty="0"/>
                          <m:t>of</m:t>
                        </m:r>
                        <m:r>
                          <m:rPr>
                            <m:nor/>
                          </m:rPr>
                          <a:rPr lang="en-US" sz="9600" dirty="0"/>
                          <m:t> </m:t>
                        </m:r>
                        <m:r>
                          <m:rPr>
                            <m:nor/>
                          </m:rPr>
                          <a:rPr lang="en-US" sz="9600" dirty="0"/>
                          <m:t>RHS</m:t>
                        </m:r>
                        <m:r>
                          <m:rPr>
                            <m:nor/>
                          </m:rPr>
                          <a:rPr lang="en-US" sz="9600" dirty="0"/>
                          <m:t>)</m:t>
                        </m:r>
                      </m:e>
                      <m:sup>
                        <m:r>
                          <a:rPr lang="en-GB" sz="9600" i="1">
                            <a:latin typeface="Cambria Math" panose="02040503050406030204" pitchFamily="18" charset="0"/>
                          </a:rPr>
                          <m:t>2</m:t>
                        </m:r>
                      </m:sup>
                    </m:sSup>
                  </m:oMath>
                </a14:m>
                <a:r>
                  <a:rPr lang="en-US" sz="9600" dirty="0"/>
                  <a:t> – </a:t>
                </a:r>
                <a14:m>
                  <m:oMath xmlns:m="http://schemas.openxmlformats.org/officeDocument/2006/math">
                    <m:sSup>
                      <m:sSupPr>
                        <m:ctrlPr>
                          <a:rPr lang="en-US" sz="9600" i="1">
                            <a:latin typeface="Cambria Math" panose="02040503050406030204" pitchFamily="18" charset="0"/>
                          </a:rPr>
                        </m:ctrlPr>
                      </m:sSupPr>
                      <m:e>
                        <m:r>
                          <m:rPr>
                            <m:nor/>
                          </m:rPr>
                          <a:rPr lang="en-US" sz="9600" dirty="0"/>
                          <m:t>(</m:t>
                        </m:r>
                        <m:r>
                          <m:rPr>
                            <m:nor/>
                          </m:rPr>
                          <a:rPr lang="en-US" sz="9600" dirty="0"/>
                          <m:t>sum</m:t>
                        </m:r>
                        <m:r>
                          <m:rPr>
                            <m:nor/>
                          </m:rPr>
                          <a:rPr lang="en-US" sz="9600" dirty="0"/>
                          <m:t> </m:t>
                        </m:r>
                        <m:r>
                          <m:rPr>
                            <m:nor/>
                          </m:rPr>
                          <a:rPr lang="en-US" sz="9600" dirty="0"/>
                          <m:t>of</m:t>
                        </m:r>
                        <m:r>
                          <m:rPr>
                            <m:nor/>
                          </m:rPr>
                          <a:rPr lang="en-US" sz="9600" dirty="0"/>
                          <m:t> </m:t>
                        </m:r>
                        <m:r>
                          <m:rPr>
                            <m:nor/>
                          </m:rPr>
                          <a:rPr lang="en-US" sz="9600" dirty="0"/>
                          <m:t>difference</m:t>
                        </m:r>
                        <m:r>
                          <m:rPr>
                            <m:nor/>
                          </m:rPr>
                          <a:rPr lang="en-US" sz="9600" dirty="0"/>
                          <m:t>)</m:t>
                        </m:r>
                      </m:e>
                      <m:sup>
                        <m:r>
                          <a:rPr lang="en-GB" sz="9600" i="1">
                            <a:latin typeface="Cambria Math" panose="02040503050406030204" pitchFamily="18" charset="0"/>
                          </a:rPr>
                          <m:t>2</m:t>
                        </m:r>
                      </m:sup>
                    </m:sSup>
                  </m:oMath>
                </a14:m>
                <a:r>
                  <a:rPr lang="en-US" sz="9600" dirty="0"/>
                  <a:t> ) / </a:t>
                </a:r>
                <a14:m>
                  <m:oMath xmlns:m="http://schemas.openxmlformats.org/officeDocument/2006/math">
                    <m:sSup>
                      <m:sSupPr>
                        <m:ctrlPr>
                          <a:rPr lang="en-US" sz="9600" i="1">
                            <a:latin typeface="Cambria Math" panose="02040503050406030204" pitchFamily="18" charset="0"/>
                          </a:rPr>
                        </m:ctrlPr>
                      </m:sSupPr>
                      <m:e>
                        <m:r>
                          <m:rPr>
                            <m:nor/>
                          </m:rPr>
                          <a:rPr lang="en-US" sz="9600" dirty="0"/>
                          <m:t>(</m:t>
                        </m:r>
                        <m:r>
                          <m:rPr>
                            <m:nor/>
                          </m:rPr>
                          <a:rPr lang="en-US" sz="9600" dirty="0"/>
                          <m:t>sum</m:t>
                        </m:r>
                        <m:r>
                          <m:rPr>
                            <m:nor/>
                          </m:rPr>
                          <a:rPr lang="en-US" sz="9600" dirty="0"/>
                          <m:t> </m:t>
                        </m:r>
                        <m:r>
                          <m:rPr>
                            <m:nor/>
                          </m:rPr>
                          <a:rPr lang="en-US" sz="9600" dirty="0"/>
                          <m:t>of</m:t>
                        </m:r>
                        <m:r>
                          <m:rPr>
                            <m:nor/>
                          </m:rPr>
                          <a:rPr lang="en-US" sz="9600" dirty="0"/>
                          <m:t> </m:t>
                        </m:r>
                        <m:r>
                          <m:rPr>
                            <m:nor/>
                          </m:rPr>
                          <a:rPr lang="en-US" sz="9600" dirty="0"/>
                          <m:t>RHS</m:t>
                        </m:r>
                        <m:r>
                          <m:rPr>
                            <m:nor/>
                          </m:rPr>
                          <a:rPr lang="en-US" sz="9600" dirty="0"/>
                          <m:t>)</m:t>
                        </m:r>
                      </m:e>
                      <m:sup>
                        <m:r>
                          <a:rPr lang="en-GB" sz="9600" i="1">
                            <a:latin typeface="Cambria Math" panose="02040503050406030204" pitchFamily="18" charset="0"/>
                          </a:rPr>
                          <m:t>2</m:t>
                        </m:r>
                      </m:sup>
                    </m:sSup>
                  </m:oMath>
                </a14:m>
                <a:r>
                  <a:rPr lang="en-US" sz="9600" dirty="0"/>
                  <a:t> </a:t>
                </a:r>
                <a:r>
                  <a:rPr lang="en-GB" sz="9600" dirty="0"/>
                  <a:t>.</a:t>
                </a:r>
              </a:p>
              <a:p>
                <a:r>
                  <a:rPr lang="en-US" sz="9600" dirty="0"/>
                  <a:t>Select the individuals that generate next solution(</a:t>
                </a:r>
                <a:r>
                  <a:rPr lang="en-GB" sz="9600" dirty="0"/>
                  <a:t>roulette wheel selection method</a:t>
                </a:r>
                <a:r>
                  <a:rPr lang="en-US" sz="9600" dirty="0"/>
                  <a:t>).</a:t>
                </a:r>
              </a:p>
              <a:p>
                <a:r>
                  <a:rPr lang="en-GB" sz="9600" dirty="0"/>
                  <a:t>One point Crossover</a:t>
                </a:r>
              </a:p>
              <a:p>
                <a:r>
                  <a:rPr lang="en-GB" sz="9600" dirty="0"/>
                  <a:t>Random Mutation. </a:t>
                </a:r>
              </a:p>
              <a:p>
                <a:r>
                  <a:rPr lang="en-US" sz="9600" dirty="0"/>
                  <a:t>Survival of the fittest, the most fit of a particular generation (the nearest to a correct answer) are used as parents for the next generation.</a:t>
                </a:r>
              </a:p>
              <a:p>
                <a:r>
                  <a:rPr lang="en-US" sz="9600" dirty="0"/>
                  <a:t>The most fit of this new generation are parents for the next, and so on. This eradicates worse solutions and eliminates bad family lines.</a:t>
                </a:r>
                <a:endParaRPr lang="en-GB" sz="9600" dirty="0"/>
              </a:p>
              <a:p>
                <a:r>
                  <a:rPr lang="en-US" sz="9600" dirty="0"/>
                  <a:t>Iterate until the number of generations is maintained, and the best solution is achieved. </a:t>
                </a:r>
                <a:endParaRPr lang="en-GB" sz="9600" dirty="0"/>
              </a:p>
              <a:p>
                <a:pPr marL="0" indent="0">
                  <a:buNone/>
                </a:pPr>
                <a:endParaRPr lang="en-US" dirty="0"/>
              </a:p>
              <a:p>
                <a:endParaRPr lang="en-US" dirty="0"/>
              </a:p>
              <a:p>
                <a:endParaRPr lang="en-US" dirty="0"/>
              </a:p>
              <a:p>
                <a:endParaRPr lang="en-GB" dirty="0"/>
              </a:p>
              <a:p>
                <a:pPr marL="0" indent="0">
                  <a:buNone/>
                </a:pPr>
                <a:endParaRPr lang="en-GB" dirty="0"/>
              </a:p>
              <a:p>
                <a:endParaRPr lang="en-GB" dirty="0"/>
              </a:p>
              <a:p>
                <a:pPr marL="0" indent="0">
                  <a:buNone/>
                </a:pPr>
                <a:r>
                  <a:rPr lang="en-GB" dirty="0"/>
                  <a:t>        </a:t>
                </a:r>
                <a:endParaRPr lang="en-US" dirty="0"/>
              </a:p>
              <a:p>
                <a:endParaRPr lang="en-GB" dirty="0"/>
              </a:p>
            </p:txBody>
          </p:sp>
        </mc:Choice>
        <mc:Fallback>
          <p:sp>
            <p:nvSpPr>
              <p:cNvPr id="3" name="Content Placeholder 2">
                <a:extLst>
                  <a:ext uri="{FF2B5EF4-FFF2-40B4-BE49-F238E27FC236}">
                    <a16:creationId xmlns:a16="http://schemas.microsoft.com/office/drawing/2014/main" id="{5BF1A8E0-1C13-49E8-94B1-41A3FEB9B897}"/>
                  </a:ext>
                </a:extLst>
              </p:cNvPr>
              <p:cNvSpPr>
                <a:spLocks noGrp="1" noRot="1" noChangeAspect="1" noMove="1" noResize="1" noEditPoints="1" noAdjustHandles="1" noChangeArrowheads="1" noChangeShapeType="1" noTextEdit="1"/>
              </p:cNvSpPr>
              <p:nvPr>
                <p:ph idx="1"/>
              </p:nvPr>
            </p:nvSpPr>
            <p:spPr>
              <a:xfrm>
                <a:off x="0" y="899886"/>
                <a:ext cx="12192000" cy="5958114"/>
              </a:xfrm>
              <a:blipFill>
                <a:blip r:embed="rId2"/>
                <a:stretch>
                  <a:fillRect l="-650" t="-2354"/>
                </a:stretch>
              </a:blipFill>
            </p:spPr>
            <p:txBody>
              <a:bodyPr/>
              <a:lstStyle/>
              <a:p>
                <a:r>
                  <a:rPr lang="en-GB">
                    <a:noFill/>
                  </a:rPr>
                  <a:t> </a:t>
                </a:r>
              </a:p>
            </p:txBody>
          </p:sp>
        </mc:Fallback>
      </mc:AlternateContent>
    </p:spTree>
    <p:extLst>
      <p:ext uri="{BB962C8B-B14F-4D97-AF65-F5344CB8AC3E}">
        <p14:creationId xmlns:p14="http://schemas.microsoft.com/office/powerpoint/2010/main" val="310897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2734-F4EE-4B05-A4D7-07FFE2378B26}"/>
              </a:ext>
            </a:extLst>
          </p:cNvPr>
          <p:cNvSpPr>
            <a:spLocks noGrp="1"/>
          </p:cNvSpPr>
          <p:nvPr>
            <p:ph type="title"/>
          </p:nvPr>
        </p:nvSpPr>
        <p:spPr>
          <a:xfrm flipV="1">
            <a:off x="638629" y="232229"/>
            <a:ext cx="199571" cy="58057"/>
          </a:xfrm>
        </p:spPr>
        <p:txBody>
          <a:bodyPr>
            <a:normAutofit fontScale="90000"/>
          </a:bodyPr>
          <a:lstStyle/>
          <a:p>
            <a:r>
              <a:rPr lang="en-GB" dirty="0"/>
              <a:t>.</a:t>
            </a:r>
          </a:p>
        </p:txBody>
      </p:sp>
      <p:graphicFrame>
        <p:nvGraphicFramePr>
          <p:cNvPr id="4" name="Content Placeholder 3">
            <a:extLst>
              <a:ext uri="{FF2B5EF4-FFF2-40B4-BE49-F238E27FC236}">
                <a16:creationId xmlns:a16="http://schemas.microsoft.com/office/drawing/2014/main" id="{0BADA98F-635B-4DB9-AFCA-4B6E465B0A47}"/>
              </a:ext>
            </a:extLst>
          </p:cNvPr>
          <p:cNvGraphicFramePr>
            <a:graphicFrameLocks noGrp="1"/>
          </p:cNvGraphicFramePr>
          <p:nvPr>
            <p:ph idx="1"/>
            <p:extLst>
              <p:ext uri="{D42A27DB-BD31-4B8C-83A1-F6EECF244321}">
                <p14:modId xmlns:p14="http://schemas.microsoft.com/office/powerpoint/2010/main" val="4089638046"/>
              </p:ext>
            </p:extLst>
          </p:nvPr>
        </p:nvGraphicFramePr>
        <p:xfrm>
          <a:off x="1378858" y="1104978"/>
          <a:ext cx="8665029" cy="5669280"/>
        </p:xfrm>
        <a:graphic>
          <a:graphicData uri="http://schemas.openxmlformats.org/drawingml/2006/table">
            <a:tbl>
              <a:tblPr firstRow="1" bandRow="1">
                <a:tableStyleId>{21E4AEA4-8DFA-4A89-87EB-49C32662AFE0}</a:tableStyleId>
              </a:tblPr>
              <a:tblGrid>
                <a:gridCol w="1698173">
                  <a:extLst>
                    <a:ext uri="{9D8B030D-6E8A-4147-A177-3AD203B41FA5}">
                      <a16:colId xmlns:a16="http://schemas.microsoft.com/office/drawing/2014/main" val="313850068"/>
                    </a:ext>
                  </a:extLst>
                </a:gridCol>
                <a:gridCol w="1687284">
                  <a:extLst>
                    <a:ext uri="{9D8B030D-6E8A-4147-A177-3AD203B41FA5}">
                      <a16:colId xmlns:a16="http://schemas.microsoft.com/office/drawing/2014/main" val="2324105648"/>
                    </a:ext>
                  </a:extLst>
                </a:gridCol>
                <a:gridCol w="1796144">
                  <a:extLst>
                    <a:ext uri="{9D8B030D-6E8A-4147-A177-3AD203B41FA5}">
                      <a16:colId xmlns:a16="http://schemas.microsoft.com/office/drawing/2014/main" val="3157715963"/>
                    </a:ext>
                  </a:extLst>
                </a:gridCol>
                <a:gridCol w="1741714">
                  <a:extLst>
                    <a:ext uri="{9D8B030D-6E8A-4147-A177-3AD203B41FA5}">
                      <a16:colId xmlns:a16="http://schemas.microsoft.com/office/drawing/2014/main" val="2986425460"/>
                    </a:ext>
                  </a:extLst>
                </a:gridCol>
                <a:gridCol w="1741714">
                  <a:extLst>
                    <a:ext uri="{9D8B030D-6E8A-4147-A177-3AD203B41FA5}">
                      <a16:colId xmlns:a16="http://schemas.microsoft.com/office/drawing/2014/main" val="3776754892"/>
                    </a:ext>
                  </a:extLst>
                </a:gridCol>
              </a:tblGrid>
              <a:tr h="618777">
                <a:tc>
                  <a:txBody>
                    <a:bodyPr/>
                    <a:lstStyle/>
                    <a:p>
                      <a:r>
                        <a:rPr lang="en-GB" dirty="0"/>
                        <a:t>Initial Population</a:t>
                      </a:r>
                    </a:p>
                  </a:txBody>
                  <a:tcPr/>
                </a:tc>
                <a:tc>
                  <a:txBody>
                    <a:bodyPr/>
                    <a:lstStyle/>
                    <a:p>
                      <a:r>
                        <a:rPr lang="en-GB" dirty="0"/>
                        <a:t>Fitness function </a:t>
                      </a:r>
                    </a:p>
                  </a:txBody>
                  <a:tcPr/>
                </a:tc>
                <a:tc>
                  <a:txBody>
                    <a:bodyPr/>
                    <a:lstStyle/>
                    <a:p>
                      <a:r>
                        <a:rPr lang="en-GB" dirty="0" err="1"/>
                        <a:t>prob</a:t>
                      </a:r>
                      <a:endParaRPr lang="en-GB" dirty="0"/>
                    </a:p>
                  </a:txBody>
                  <a:tcPr/>
                </a:tc>
                <a:tc>
                  <a:txBody>
                    <a:bodyPr/>
                    <a:lstStyle/>
                    <a:p>
                      <a:r>
                        <a:rPr lang="en-GB" dirty="0"/>
                        <a:t>crossover</a:t>
                      </a:r>
                    </a:p>
                  </a:txBody>
                  <a:tcPr/>
                </a:tc>
                <a:tc>
                  <a:txBody>
                    <a:bodyPr/>
                    <a:lstStyle/>
                    <a:p>
                      <a:r>
                        <a:rPr lang="en-GB" dirty="0"/>
                        <a:t>mutation</a:t>
                      </a:r>
                    </a:p>
                  </a:txBody>
                  <a:tcPr/>
                </a:tc>
                <a:extLst>
                  <a:ext uri="{0D108BD9-81ED-4DB2-BD59-A6C34878D82A}">
                    <a16:rowId xmlns:a16="http://schemas.microsoft.com/office/drawing/2014/main" val="1901501387"/>
                  </a:ext>
                </a:extLst>
              </a:tr>
              <a:tr h="618777">
                <a:tc>
                  <a:txBody>
                    <a:bodyPr/>
                    <a:lstStyle/>
                    <a:p>
                      <a:r>
                        <a:rPr lang="en-GB" dirty="0"/>
                        <a:t>2,3,5</a:t>
                      </a:r>
                    </a:p>
                    <a:p>
                      <a:endParaRPr lang="en-GB" dirty="0"/>
                    </a:p>
                  </a:txBody>
                  <a:tcPr/>
                </a:tc>
                <a:tc>
                  <a:txBody>
                    <a:bodyPr/>
                    <a:lstStyle/>
                    <a:p>
                      <a:r>
                        <a:rPr lang="en-GB" dirty="0"/>
                        <a:t>0.9954</a:t>
                      </a:r>
                    </a:p>
                  </a:txBody>
                  <a:tcPr/>
                </a:tc>
                <a:tc>
                  <a:txBody>
                    <a:bodyPr/>
                    <a:lstStyle/>
                    <a:p>
                      <a:r>
                        <a:rPr lang="en-GB" dirty="0"/>
                        <a:t>0.3986</a:t>
                      </a:r>
                    </a:p>
                  </a:txBody>
                  <a:tcPr/>
                </a:tc>
                <a:tc>
                  <a:txBody>
                    <a:bodyPr/>
                    <a:lstStyle/>
                    <a:p>
                      <a:r>
                        <a:rPr lang="en-GB" dirty="0"/>
                        <a:t>8,9,2</a:t>
                      </a:r>
                    </a:p>
                  </a:txBody>
                  <a:tcPr/>
                </a:tc>
                <a:tc>
                  <a:txBody>
                    <a:bodyPr/>
                    <a:lstStyle/>
                    <a:p>
                      <a:r>
                        <a:rPr lang="en-GB" dirty="0"/>
                        <a:t>8,9,2</a:t>
                      </a:r>
                    </a:p>
                  </a:txBody>
                  <a:tcPr/>
                </a:tc>
                <a:extLst>
                  <a:ext uri="{0D108BD9-81ED-4DB2-BD59-A6C34878D82A}">
                    <a16:rowId xmlns:a16="http://schemas.microsoft.com/office/drawing/2014/main" val="2953207048"/>
                  </a:ext>
                </a:extLst>
              </a:tr>
              <a:tr h="353587">
                <a:tc>
                  <a:txBody>
                    <a:bodyPr/>
                    <a:lstStyle/>
                    <a:p>
                      <a:r>
                        <a:rPr lang="en-GB" dirty="0"/>
                        <a:t>2,8,1</a:t>
                      </a:r>
                    </a:p>
                  </a:txBody>
                  <a:tcPr/>
                </a:tc>
                <a:tc>
                  <a:txBody>
                    <a:bodyPr/>
                    <a:lstStyle/>
                    <a:p>
                      <a:r>
                        <a:rPr lang="en-GB" dirty="0"/>
                        <a:t>0.4710</a:t>
                      </a:r>
                    </a:p>
                  </a:txBody>
                  <a:tcPr/>
                </a:tc>
                <a:tc>
                  <a:txBody>
                    <a:bodyPr/>
                    <a:lstStyle/>
                    <a:p>
                      <a:r>
                        <a:rPr lang="en-GB" dirty="0"/>
                        <a:t>0.1886</a:t>
                      </a:r>
                    </a:p>
                  </a:txBody>
                  <a:tcPr/>
                </a:tc>
                <a:tc>
                  <a:txBody>
                    <a:bodyPr/>
                    <a:lstStyle/>
                    <a:p>
                      <a:r>
                        <a:rPr lang="en-GB" dirty="0"/>
                        <a:t>3,6,6</a:t>
                      </a:r>
                    </a:p>
                  </a:txBody>
                  <a:tcPr/>
                </a:tc>
                <a:tc>
                  <a:txBody>
                    <a:bodyPr/>
                    <a:lstStyle/>
                    <a:p>
                      <a:r>
                        <a:rPr lang="en-GB" dirty="0"/>
                        <a:t>3,6,8</a:t>
                      </a:r>
                    </a:p>
                  </a:txBody>
                  <a:tcPr/>
                </a:tc>
                <a:extLst>
                  <a:ext uri="{0D108BD9-81ED-4DB2-BD59-A6C34878D82A}">
                    <a16:rowId xmlns:a16="http://schemas.microsoft.com/office/drawing/2014/main" val="2049892251"/>
                  </a:ext>
                </a:extLst>
              </a:tr>
              <a:tr h="353587">
                <a:tc>
                  <a:txBody>
                    <a:bodyPr/>
                    <a:lstStyle/>
                    <a:p>
                      <a:r>
                        <a:rPr lang="en-GB" dirty="0"/>
                        <a:t>3,5,4</a:t>
                      </a:r>
                    </a:p>
                  </a:txBody>
                  <a:tcPr/>
                </a:tc>
                <a:tc>
                  <a:txBody>
                    <a:bodyPr/>
                    <a:lstStyle/>
                    <a:p>
                      <a:r>
                        <a:rPr lang="en-GB" dirty="0"/>
                        <a:t>0.1317</a:t>
                      </a:r>
                    </a:p>
                  </a:txBody>
                  <a:tcPr/>
                </a:tc>
                <a:tc>
                  <a:txBody>
                    <a:bodyPr/>
                    <a:lstStyle/>
                    <a:p>
                      <a:r>
                        <a:rPr lang="en-GB" dirty="0"/>
                        <a:t>0.0527</a:t>
                      </a:r>
                    </a:p>
                  </a:txBody>
                  <a:tcPr/>
                </a:tc>
                <a:tc>
                  <a:txBody>
                    <a:bodyPr/>
                    <a:lstStyle/>
                    <a:p>
                      <a:r>
                        <a:rPr lang="en-GB" dirty="0"/>
                        <a:t>7,4,1</a:t>
                      </a:r>
                    </a:p>
                  </a:txBody>
                  <a:tcPr/>
                </a:tc>
                <a:tc>
                  <a:txBody>
                    <a:bodyPr/>
                    <a:lstStyle/>
                    <a:p>
                      <a:r>
                        <a:rPr lang="en-GB" dirty="0"/>
                        <a:t>7,4,1</a:t>
                      </a:r>
                    </a:p>
                  </a:txBody>
                  <a:tcPr/>
                </a:tc>
                <a:extLst>
                  <a:ext uri="{0D108BD9-81ED-4DB2-BD59-A6C34878D82A}">
                    <a16:rowId xmlns:a16="http://schemas.microsoft.com/office/drawing/2014/main" val="400621122"/>
                  </a:ext>
                </a:extLst>
              </a:tr>
              <a:tr h="353587">
                <a:tc>
                  <a:txBody>
                    <a:bodyPr/>
                    <a:lstStyle/>
                    <a:p>
                      <a:r>
                        <a:rPr lang="en-GB" dirty="0"/>
                        <a:t>1,6,8</a:t>
                      </a:r>
                    </a:p>
                  </a:txBody>
                  <a:tcPr/>
                </a:tc>
                <a:tc>
                  <a:txBody>
                    <a:bodyPr/>
                    <a:lstStyle/>
                    <a:p>
                      <a:r>
                        <a:rPr lang="en-GB" dirty="0"/>
                        <a:t>0.5988</a:t>
                      </a:r>
                    </a:p>
                  </a:txBody>
                  <a:tcPr/>
                </a:tc>
                <a:tc>
                  <a:txBody>
                    <a:bodyPr/>
                    <a:lstStyle/>
                    <a:p>
                      <a:r>
                        <a:rPr lang="en-GB" dirty="0"/>
                        <a:t>0.3599</a:t>
                      </a:r>
                    </a:p>
                  </a:txBody>
                  <a:tcPr/>
                </a:tc>
                <a:tc>
                  <a:txBody>
                    <a:bodyPr/>
                    <a:lstStyle/>
                    <a:p>
                      <a:r>
                        <a:rPr lang="en-GB" dirty="0"/>
                        <a:t>5,4,6</a:t>
                      </a:r>
                    </a:p>
                  </a:txBody>
                  <a:tcPr/>
                </a:tc>
                <a:tc>
                  <a:txBody>
                    <a:bodyPr/>
                    <a:lstStyle/>
                    <a:p>
                      <a:r>
                        <a:rPr lang="en-GB" dirty="0"/>
                        <a:t>5,4,6</a:t>
                      </a:r>
                    </a:p>
                  </a:txBody>
                  <a:tcPr/>
                </a:tc>
                <a:extLst>
                  <a:ext uri="{0D108BD9-81ED-4DB2-BD59-A6C34878D82A}">
                    <a16:rowId xmlns:a16="http://schemas.microsoft.com/office/drawing/2014/main" val="930222806"/>
                  </a:ext>
                </a:extLst>
              </a:tr>
              <a:tr h="353587">
                <a:tc>
                  <a:txBody>
                    <a:bodyPr/>
                    <a:lstStyle/>
                    <a:p>
                      <a:r>
                        <a:rPr lang="en-GB" dirty="0"/>
                        <a:t>7,4,6</a:t>
                      </a:r>
                    </a:p>
                  </a:txBody>
                  <a:tcPr/>
                </a:tc>
                <a:tc>
                  <a:txBody>
                    <a:bodyPr/>
                    <a:lstStyle/>
                    <a:p>
                      <a:r>
                        <a:rPr lang="en-GB" dirty="0"/>
                        <a:t>0.4376</a:t>
                      </a:r>
                    </a:p>
                  </a:txBody>
                  <a:tcPr/>
                </a:tc>
                <a:tc>
                  <a:txBody>
                    <a:bodyPr/>
                    <a:lstStyle/>
                    <a:p>
                      <a:r>
                        <a:rPr lang="en-GB" dirty="0"/>
                        <a:t>0.2643</a:t>
                      </a:r>
                    </a:p>
                  </a:txBody>
                  <a:tcPr/>
                </a:tc>
                <a:tc>
                  <a:txBody>
                    <a:bodyPr/>
                    <a:lstStyle/>
                    <a:p>
                      <a:r>
                        <a:rPr lang="en-GB" dirty="0"/>
                        <a:t>3,6,8</a:t>
                      </a:r>
                    </a:p>
                  </a:txBody>
                  <a:tcPr/>
                </a:tc>
                <a:tc>
                  <a:txBody>
                    <a:bodyPr/>
                    <a:lstStyle/>
                    <a:p>
                      <a:r>
                        <a:rPr lang="en-GB" dirty="0"/>
                        <a:t>3,8,5</a:t>
                      </a:r>
                    </a:p>
                  </a:txBody>
                  <a:tcPr/>
                </a:tc>
                <a:extLst>
                  <a:ext uri="{0D108BD9-81ED-4DB2-BD59-A6C34878D82A}">
                    <a16:rowId xmlns:a16="http://schemas.microsoft.com/office/drawing/2014/main" val="2092645974"/>
                  </a:ext>
                </a:extLst>
              </a:tr>
              <a:tr h="353587">
                <a:tc>
                  <a:txBody>
                    <a:bodyPr/>
                    <a:lstStyle/>
                    <a:p>
                      <a:r>
                        <a:rPr lang="en-GB" dirty="0"/>
                        <a:t>3,1,9</a:t>
                      </a:r>
                    </a:p>
                  </a:txBody>
                  <a:tcPr/>
                </a:tc>
                <a:tc>
                  <a:txBody>
                    <a:bodyPr/>
                    <a:lstStyle/>
                    <a:p>
                      <a:r>
                        <a:rPr lang="en-GB" dirty="0"/>
                        <a:t>0.3273</a:t>
                      </a:r>
                    </a:p>
                  </a:txBody>
                  <a:tcPr/>
                </a:tc>
                <a:tc>
                  <a:txBody>
                    <a:bodyPr/>
                    <a:lstStyle/>
                    <a:p>
                      <a:r>
                        <a:rPr lang="en-GB" dirty="0"/>
                        <a:t>0.4671</a:t>
                      </a:r>
                    </a:p>
                  </a:txBody>
                  <a:tcPr/>
                </a:tc>
                <a:tc>
                  <a:txBody>
                    <a:bodyPr/>
                    <a:lstStyle/>
                    <a:p>
                      <a:r>
                        <a:rPr lang="en-GB" dirty="0"/>
                        <a:t>2,5,2</a:t>
                      </a:r>
                    </a:p>
                  </a:txBody>
                  <a:tcPr/>
                </a:tc>
                <a:tc>
                  <a:txBody>
                    <a:bodyPr/>
                    <a:lstStyle/>
                    <a:p>
                      <a:r>
                        <a:rPr lang="en-GB" dirty="0"/>
                        <a:t>2,5,9</a:t>
                      </a:r>
                    </a:p>
                  </a:txBody>
                  <a:tcPr/>
                </a:tc>
                <a:extLst>
                  <a:ext uri="{0D108BD9-81ED-4DB2-BD59-A6C34878D82A}">
                    <a16:rowId xmlns:a16="http://schemas.microsoft.com/office/drawing/2014/main" val="2701671179"/>
                  </a:ext>
                </a:extLst>
              </a:tr>
              <a:tr h="353587">
                <a:tc>
                  <a:txBody>
                    <a:bodyPr/>
                    <a:lstStyle/>
                    <a:p>
                      <a:r>
                        <a:rPr lang="en-GB" dirty="0"/>
                        <a:t>5,4,1</a:t>
                      </a:r>
                    </a:p>
                  </a:txBody>
                  <a:tcPr/>
                </a:tc>
                <a:tc>
                  <a:txBody>
                    <a:bodyPr/>
                    <a:lstStyle/>
                    <a:p>
                      <a:r>
                        <a:rPr lang="en-GB" dirty="0"/>
                        <a:t>0.2476</a:t>
                      </a:r>
                    </a:p>
                  </a:txBody>
                  <a:tcPr/>
                </a:tc>
                <a:tc>
                  <a:txBody>
                    <a:bodyPr/>
                    <a:lstStyle/>
                    <a:p>
                      <a:r>
                        <a:rPr lang="en-GB" dirty="0"/>
                        <a:t>0.3571</a:t>
                      </a:r>
                    </a:p>
                  </a:txBody>
                  <a:tcPr/>
                </a:tc>
                <a:tc>
                  <a:txBody>
                    <a:bodyPr/>
                    <a:lstStyle/>
                    <a:p>
                      <a:r>
                        <a:rPr lang="en-GB" dirty="0"/>
                        <a:t>3,5,1</a:t>
                      </a:r>
                    </a:p>
                  </a:txBody>
                  <a:tcPr/>
                </a:tc>
                <a:tc>
                  <a:txBody>
                    <a:bodyPr/>
                    <a:lstStyle/>
                    <a:p>
                      <a:r>
                        <a:rPr lang="en-GB" dirty="0"/>
                        <a:t>3,5,1</a:t>
                      </a:r>
                    </a:p>
                  </a:txBody>
                  <a:tcPr/>
                </a:tc>
                <a:extLst>
                  <a:ext uri="{0D108BD9-81ED-4DB2-BD59-A6C34878D82A}">
                    <a16:rowId xmlns:a16="http://schemas.microsoft.com/office/drawing/2014/main" val="774708852"/>
                  </a:ext>
                </a:extLst>
              </a:tr>
              <a:tr h="353587">
                <a:tc>
                  <a:txBody>
                    <a:bodyPr/>
                    <a:lstStyle/>
                    <a:p>
                      <a:r>
                        <a:rPr lang="en-GB" dirty="0"/>
                        <a:t>1,4,2</a:t>
                      </a:r>
                    </a:p>
                  </a:txBody>
                  <a:tcPr/>
                </a:tc>
                <a:tc>
                  <a:txBody>
                    <a:bodyPr/>
                    <a:lstStyle/>
                    <a:p>
                      <a:r>
                        <a:rPr lang="en-GB" dirty="0"/>
                        <a:t>0.1321</a:t>
                      </a:r>
                    </a:p>
                  </a:txBody>
                  <a:tcPr/>
                </a:tc>
                <a:tc>
                  <a:txBody>
                    <a:bodyPr/>
                    <a:lstStyle/>
                    <a:p>
                      <a:r>
                        <a:rPr lang="en-GB" dirty="0"/>
                        <a:t>0.2168</a:t>
                      </a:r>
                    </a:p>
                  </a:txBody>
                  <a:tcPr/>
                </a:tc>
                <a:tc>
                  <a:txBody>
                    <a:bodyPr/>
                    <a:lstStyle/>
                    <a:p>
                      <a:r>
                        <a:rPr lang="en-GB" dirty="0"/>
                        <a:t>2,8,4</a:t>
                      </a:r>
                    </a:p>
                  </a:txBody>
                  <a:tcPr/>
                </a:tc>
                <a:tc>
                  <a:txBody>
                    <a:bodyPr/>
                    <a:lstStyle/>
                    <a:p>
                      <a:r>
                        <a:rPr lang="en-GB" dirty="0"/>
                        <a:t>2,8,4</a:t>
                      </a:r>
                    </a:p>
                  </a:txBody>
                  <a:tcPr/>
                </a:tc>
                <a:extLst>
                  <a:ext uri="{0D108BD9-81ED-4DB2-BD59-A6C34878D82A}">
                    <a16:rowId xmlns:a16="http://schemas.microsoft.com/office/drawing/2014/main" val="2294534388"/>
                  </a:ext>
                </a:extLst>
              </a:tr>
              <a:tr h="353587">
                <a:tc>
                  <a:txBody>
                    <a:bodyPr/>
                    <a:lstStyle/>
                    <a:p>
                      <a:r>
                        <a:rPr lang="en-GB" dirty="0"/>
                        <a:t>3,6,2</a:t>
                      </a:r>
                    </a:p>
                  </a:txBody>
                  <a:tcPr/>
                </a:tc>
                <a:tc>
                  <a:txBody>
                    <a:bodyPr/>
                    <a:lstStyle/>
                    <a:p>
                      <a:r>
                        <a:rPr lang="en-GB" dirty="0"/>
                        <a:t>0.3576</a:t>
                      </a:r>
                    </a:p>
                  </a:txBody>
                  <a:tcPr/>
                </a:tc>
                <a:tc>
                  <a:txBody>
                    <a:bodyPr/>
                    <a:lstStyle/>
                    <a:p>
                      <a:r>
                        <a:rPr lang="en-GB" dirty="0"/>
                        <a:t>0.2764</a:t>
                      </a:r>
                    </a:p>
                  </a:txBody>
                  <a:tcPr/>
                </a:tc>
                <a:tc>
                  <a:txBody>
                    <a:bodyPr/>
                    <a:lstStyle/>
                    <a:p>
                      <a:r>
                        <a:rPr lang="en-GB" dirty="0"/>
                        <a:t>2,3,8</a:t>
                      </a:r>
                    </a:p>
                  </a:txBody>
                  <a:tcPr/>
                </a:tc>
                <a:tc>
                  <a:txBody>
                    <a:bodyPr/>
                    <a:lstStyle/>
                    <a:p>
                      <a:r>
                        <a:rPr lang="en-GB" dirty="0"/>
                        <a:t>2,3,6</a:t>
                      </a:r>
                    </a:p>
                  </a:txBody>
                  <a:tcPr/>
                </a:tc>
                <a:extLst>
                  <a:ext uri="{0D108BD9-81ED-4DB2-BD59-A6C34878D82A}">
                    <a16:rowId xmlns:a16="http://schemas.microsoft.com/office/drawing/2014/main" val="3193924863"/>
                  </a:ext>
                </a:extLst>
              </a:tr>
              <a:tr h="353587">
                <a:tc>
                  <a:txBody>
                    <a:bodyPr/>
                    <a:lstStyle/>
                    <a:p>
                      <a:r>
                        <a:rPr lang="en-GB" dirty="0"/>
                        <a:t>2,5,8</a:t>
                      </a:r>
                    </a:p>
                  </a:txBody>
                  <a:tcPr/>
                </a:tc>
                <a:tc>
                  <a:txBody>
                    <a:bodyPr/>
                    <a:lstStyle/>
                    <a:p>
                      <a:r>
                        <a:rPr lang="en-GB" dirty="0"/>
                        <a:t>0.3762</a:t>
                      </a:r>
                    </a:p>
                  </a:txBody>
                  <a:tcPr/>
                </a:tc>
                <a:tc>
                  <a:txBody>
                    <a:bodyPr/>
                    <a:lstStyle/>
                    <a:p>
                      <a:r>
                        <a:rPr lang="en-GB" dirty="0"/>
                        <a:t>0.5235</a:t>
                      </a:r>
                    </a:p>
                  </a:txBody>
                  <a:tcPr/>
                </a:tc>
                <a:tc>
                  <a:txBody>
                    <a:bodyPr/>
                    <a:lstStyle/>
                    <a:p>
                      <a:r>
                        <a:rPr lang="en-GB" dirty="0"/>
                        <a:t>2,6,5</a:t>
                      </a:r>
                    </a:p>
                  </a:txBody>
                  <a:tcPr/>
                </a:tc>
                <a:tc>
                  <a:txBody>
                    <a:bodyPr/>
                    <a:lstStyle/>
                    <a:p>
                      <a:r>
                        <a:rPr lang="en-GB" dirty="0"/>
                        <a:t>2,6,5</a:t>
                      </a:r>
                    </a:p>
                  </a:txBody>
                  <a:tcPr/>
                </a:tc>
                <a:extLst>
                  <a:ext uri="{0D108BD9-81ED-4DB2-BD59-A6C34878D82A}">
                    <a16:rowId xmlns:a16="http://schemas.microsoft.com/office/drawing/2014/main" val="1783247506"/>
                  </a:ext>
                </a:extLst>
              </a:tr>
              <a:tr h="353587">
                <a:tc>
                  <a:txBody>
                    <a:bodyPr/>
                    <a:lstStyle/>
                    <a:p>
                      <a:r>
                        <a:rPr lang="en-GB" dirty="0"/>
                        <a:t>8,9,6</a:t>
                      </a:r>
                    </a:p>
                  </a:txBody>
                  <a:tcPr/>
                </a:tc>
                <a:tc>
                  <a:txBody>
                    <a:bodyPr/>
                    <a:lstStyle/>
                    <a:p>
                      <a:r>
                        <a:rPr lang="en-GB" dirty="0"/>
                        <a:t>0.8745</a:t>
                      </a:r>
                    </a:p>
                  </a:txBody>
                  <a:tcPr/>
                </a:tc>
                <a:tc>
                  <a:txBody>
                    <a:bodyPr/>
                    <a:lstStyle/>
                    <a:p>
                      <a:r>
                        <a:rPr lang="en-GB" dirty="0"/>
                        <a:t>0.3675</a:t>
                      </a:r>
                    </a:p>
                  </a:txBody>
                  <a:tcPr/>
                </a:tc>
                <a:tc>
                  <a:txBody>
                    <a:bodyPr/>
                    <a:lstStyle/>
                    <a:p>
                      <a:r>
                        <a:rPr lang="en-GB" dirty="0"/>
                        <a:t>3,5,9</a:t>
                      </a:r>
                    </a:p>
                  </a:txBody>
                  <a:tcPr/>
                </a:tc>
                <a:tc>
                  <a:txBody>
                    <a:bodyPr/>
                    <a:lstStyle/>
                    <a:p>
                      <a:r>
                        <a:rPr lang="en-GB" dirty="0"/>
                        <a:t>3,5,7</a:t>
                      </a:r>
                    </a:p>
                  </a:txBody>
                  <a:tcPr/>
                </a:tc>
                <a:extLst>
                  <a:ext uri="{0D108BD9-81ED-4DB2-BD59-A6C34878D82A}">
                    <a16:rowId xmlns:a16="http://schemas.microsoft.com/office/drawing/2014/main" val="3438107252"/>
                  </a:ext>
                </a:extLst>
              </a:tr>
              <a:tr h="353587">
                <a:tc>
                  <a:txBody>
                    <a:bodyPr/>
                    <a:lstStyle/>
                    <a:p>
                      <a:r>
                        <a:rPr lang="en-GB" dirty="0"/>
                        <a:t>3,5,4</a:t>
                      </a:r>
                    </a:p>
                  </a:txBody>
                  <a:tcPr/>
                </a:tc>
                <a:tc>
                  <a:txBody>
                    <a:bodyPr/>
                    <a:lstStyle/>
                    <a:p>
                      <a:r>
                        <a:rPr lang="en-GB" dirty="0"/>
                        <a:t>0.1317</a:t>
                      </a:r>
                    </a:p>
                  </a:txBody>
                  <a:tcPr/>
                </a:tc>
                <a:tc>
                  <a:txBody>
                    <a:bodyPr/>
                    <a:lstStyle/>
                    <a:p>
                      <a:r>
                        <a:rPr lang="en-GB" dirty="0"/>
                        <a:t>0.0527</a:t>
                      </a:r>
                    </a:p>
                  </a:txBody>
                  <a:tcPr/>
                </a:tc>
                <a:tc>
                  <a:txBody>
                    <a:bodyPr/>
                    <a:lstStyle/>
                    <a:p>
                      <a:r>
                        <a:rPr lang="en-GB" dirty="0"/>
                        <a:t>3,1,4</a:t>
                      </a:r>
                    </a:p>
                  </a:txBody>
                  <a:tcPr/>
                </a:tc>
                <a:tc>
                  <a:txBody>
                    <a:bodyPr/>
                    <a:lstStyle/>
                    <a:p>
                      <a:r>
                        <a:rPr lang="en-GB" dirty="0"/>
                        <a:t>3,1,4</a:t>
                      </a:r>
                    </a:p>
                  </a:txBody>
                  <a:tcPr/>
                </a:tc>
                <a:extLst>
                  <a:ext uri="{0D108BD9-81ED-4DB2-BD59-A6C34878D82A}">
                    <a16:rowId xmlns:a16="http://schemas.microsoft.com/office/drawing/2014/main" val="3331919063"/>
                  </a:ext>
                </a:extLst>
              </a:tr>
              <a:tr h="353587">
                <a:tc>
                  <a:txBody>
                    <a:bodyPr/>
                    <a:lstStyle/>
                    <a:p>
                      <a:r>
                        <a:rPr lang="en-GB" dirty="0"/>
                        <a:t>2,6,8</a:t>
                      </a:r>
                    </a:p>
                  </a:txBody>
                  <a:tcPr/>
                </a:tc>
                <a:tc>
                  <a:txBody>
                    <a:bodyPr/>
                    <a:lstStyle/>
                    <a:p>
                      <a:r>
                        <a:rPr lang="en-GB" dirty="0"/>
                        <a:t>0.8988</a:t>
                      </a:r>
                    </a:p>
                  </a:txBody>
                  <a:tcPr/>
                </a:tc>
                <a:tc>
                  <a:txBody>
                    <a:bodyPr/>
                    <a:lstStyle/>
                    <a:p>
                      <a:r>
                        <a:rPr lang="en-GB" dirty="0"/>
                        <a:t>0.1486</a:t>
                      </a:r>
                    </a:p>
                  </a:txBody>
                  <a:tcPr/>
                </a:tc>
                <a:tc>
                  <a:txBody>
                    <a:bodyPr/>
                    <a:lstStyle/>
                    <a:p>
                      <a:r>
                        <a:rPr lang="en-GB" dirty="0"/>
                        <a:t>2,8,2</a:t>
                      </a:r>
                    </a:p>
                  </a:txBody>
                  <a:tcPr/>
                </a:tc>
                <a:tc>
                  <a:txBody>
                    <a:bodyPr/>
                    <a:lstStyle/>
                    <a:p>
                      <a:r>
                        <a:rPr lang="en-GB" dirty="0"/>
                        <a:t>2,6,8</a:t>
                      </a:r>
                    </a:p>
                  </a:txBody>
                  <a:tcPr/>
                </a:tc>
                <a:extLst>
                  <a:ext uri="{0D108BD9-81ED-4DB2-BD59-A6C34878D82A}">
                    <a16:rowId xmlns:a16="http://schemas.microsoft.com/office/drawing/2014/main" val="4148868968"/>
                  </a:ext>
                </a:extLst>
              </a:tr>
            </a:tbl>
          </a:graphicData>
        </a:graphic>
      </p:graphicFrame>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75C2BF6F-C48F-4D45-ACD4-BEDDEA33960F}"/>
                  </a:ext>
                </a:extLst>
              </p:cNvPr>
              <p:cNvSpPr/>
              <p:nvPr/>
            </p:nvSpPr>
            <p:spPr>
              <a:xfrm>
                <a:off x="1973943" y="83742"/>
                <a:ext cx="6096000" cy="923330"/>
              </a:xfrm>
              <a:prstGeom prst="rect">
                <a:avLst/>
              </a:prstGeom>
            </p:spPr>
            <p:txBody>
              <a:bodyPr>
                <a:spAutoFit/>
              </a:bodyPr>
              <a:lstStyle/>
              <a:p>
                <a:r>
                  <a:rPr lang="en-GB" dirty="0">
                    <a:solidFill>
                      <a:srgbClr val="C00000"/>
                    </a:solidFill>
                  </a:rPr>
                  <a:t>                                       6</a:t>
                </a:r>
                <a14:m>
                  <m:oMath xmlns:m="http://schemas.openxmlformats.org/officeDocument/2006/math">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CA" i="1">
                        <a:solidFill>
                          <a:srgbClr val="C00000"/>
                        </a:solidFill>
                        <a:latin typeface="Cambria Math" panose="02040503050406030204" pitchFamily="18" charset="0"/>
                      </a:rPr>
                      <m:t>+ </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CA" i="1">
                        <a:solidFill>
                          <a:srgbClr val="C00000"/>
                        </a:solidFill>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1</m:t>
                    </m:r>
                    <m:r>
                      <a:rPr lang="en-GB" b="0" i="1" smtClean="0">
                        <a:solidFill>
                          <a:srgbClr val="C00000"/>
                        </a:solidFill>
                        <a:latin typeface="Cambria Math" panose="02040503050406030204" pitchFamily="18" charset="0"/>
                      </a:rPr>
                      <m:t>05</m:t>
                    </m:r>
                  </m:oMath>
                </a14:m>
                <a:endParaRPr lang="en-GB" dirty="0">
                  <a:solidFill>
                    <a:srgbClr val="C00000"/>
                  </a:solidFill>
                </a:endParaRPr>
              </a:p>
              <a:p>
                <a:pPr/>
                <a:r>
                  <a:rPr lang="en-GB" dirty="0">
                    <a:solidFill>
                      <a:srgbClr val="C00000"/>
                    </a:solidFill>
                  </a:rPr>
                  <a:t>                                       </a:t>
                </a:r>
                <a14:m>
                  <m:oMath xmlns:m="http://schemas.openxmlformats.org/officeDocument/2006/math">
                    <m:sSub>
                      <m:sSubPr>
                        <m:ctrlPr>
                          <a:rPr lang="en-GB" i="1">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4</m:t>
                        </m:r>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GB" b="0" i="1" smtClean="0">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8</m:t>
                    </m:r>
                    <m:sSub>
                      <m:sSubPr>
                        <m:ctrlPr>
                          <a:rPr lang="en-GB" i="1" smtClean="0">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GB" i="1">
                        <a:solidFill>
                          <a:srgbClr val="C00000"/>
                        </a:solidFill>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3</m:t>
                        </m:r>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1</m:t>
                    </m:r>
                    <m:r>
                      <a:rPr lang="en-GB" b="0" i="1" smtClean="0">
                        <a:solidFill>
                          <a:srgbClr val="C00000"/>
                        </a:solidFill>
                        <a:latin typeface="Cambria Math" panose="02040503050406030204" pitchFamily="18" charset="0"/>
                      </a:rPr>
                      <m:t>55</m:t>
                    </m:r>
                  </m:oMath>
                </a14:m>
                <a:endParaRPr lang="en-GB" dirty="0">
                  <a:solidFill>
                    <a:srgbClr val="C00000"/>
                  </a:solidFill>
                </a:endParaRPr>
              </a:p>
              <a:p>
                <a:r>
                  <a:rPr lang="en-GB" dirty="0">
                    <a:solidFill>
                      <a:srgbClr val="C00000"/>
                    </a:solidFill>
                  </a:rPr>
                  <a:t>                                       5</a:t>
                </a:r>
                <a14:m>
                  <m:oMath xmlns:m="http://schemas.openxmlformats.org/officeDocument/2006/math">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1</m:t>
                        </m:r>
                      </m:sub>
                    </m:sSub>
                    <m:r>
                      <a:rPr lang="en-CA" i="1">
                        <a:solidFill>
                          <a:srgbClr val="C00000"/>
                        </a:solidFill>
                        <a:latin typeface="Cambria Math" panose="02040503050406030204" pitchFamily="18" charset="0"/>
                      </a:rPr>
                      <m:t>+ </m:t>
                    </m:r>
                    <m:sSub>
                      <m:sSubPr>
                        <m:ctrlPr>
                          <a:rPr lang="en-GB" i="1">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4</m:t>
                        </m:r>
                        <m:r>
                          <a:rPr lang="en-CA" i="1">
                            <a:solidFill>
                              <a:srgbClr val="C00000"/>
                            </a:solidFill>
                            <a:latin typeface="Cambria Math" panose="02040503050406030204" pitchFamily="18" charset="0"/>
                          </a:rPr>
                          <m:t>𝑥</m:t>
                        </m:r>
                      </m:e>
                      <m:sub>
                        <m:r>
                          <a:rPr lang="en-CA" i="1">
                            <a:solidFill>
                              <a:srgbClr val="C00000"/>
                            </a:solidFill>
                            <a:latin typeface="Cambria Math" panose="02040503050406030204" pitchFamily="18" charset="0"/>
                          </a:rPr>
                          <m:t>2</m:t>
                        </m:r>
                      </m:sub>
                    </m:sSub>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10</m:t>
                    </m:r>
                    <m:sSub>
                      <m:sSubPr>
                        <m:ctrlPr>
                          <a:rPr lang="en-GB" i="1">
                            <a:solidFill>
                              <a:srgbClr val="C00000"/>
                            </a:solidFill>
                            <a:latin typeface="Cambria Math" panose="02040503050406030204" pitchFamily="18" charset="0"/>
                          </a:rPr>
                        </m:ctrlPr>
                      </m:sSubPr>
                      <m:e>
                        <m:r>
                          <a:rPr lang="en-CA" i="1">
                            <a:solidFill>
                              <a:srgbClr val="C00000"/>
                            </a:solidFill>
                            <a:latin typeface="Cambria Math" panose="02040503050406030204" pitchFamily="18" charset="0"/>
                          </a:rPr>
                          <m:t>𝑥</m:t>
                        </m:r>
                      </m:e>
                      <m:sub>
                        <m:r>
                          <a:rPr lang="en-GB" i="1">
                            <a:solidFill>
                              <a:srgbClr val="C00000"/>
                            </a:solidFill>
                            <a:latin typeface="Cambria Math" panose="02040503050406030204" pitchFamily="18" charset="0"/>
                          </a:rPr>
                          <m:t>3</m:t>
                        </m:r>
                      </m:sub>
                    </m:sSub>
                    <m:r>
                      <a:rPr lang="en-CA"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65</m:t>
                    </m:r>
                  </m:oMath>
                </a14:m>
                <a:endParaRPr lang="en-GB" dirty="0">
                  <a:solidFill>
                    <a:srgbClr val="C00000"/>
                  </a:solidFill>
                </a:endParaRPr>
              </a:p>
            </p:txBody>
          </p:sp>
        </mc:Choice>
        <mc:Fallback>
          <p:sp>
            <p:nvSpPr>
              <p:cNvPr id="3" name="Rectangle 2">
                <a:extLst>
                  <a:ext uri="{FF2B5EF4-FFF2-40B4-BE49-F238E27FC236}">
                    <a16:creationId xmlns:a16="http://schemas.microsoft.com/office/drawing/2014/main" id="{75C2BF6F-C48F-4D45-ACD4-BEDDEA33960F}"/>
                  </a:ext>
                </a:extLst>
              </p:cNvPr>
              <p:cNvSpPr>
                <a:spLocks noRot="1" noChangeAspect="1" noMove="1" noResize="1" noEditPoints="1" noAdjustHandles="1" noChangeArrowheads="1" noChangeShapeType="1" noTextEdit="1"/>
              </p:cNvSpPr>
              <p:nvPr/>
            </p:nvSpPr>
            <p:spPr>
              <a:xfrm>
                <a:off x="1973943" y="83742"/>
                <a:ext cx="6096000" cy="923330"/>
              </a:xfrm>
              <a:prstGeom prst="rect">
                <a:avLst/>
              </a:prstGeom>
              <a:blipFill>
                <a:blip r:embed="rId2"/>
                <a:stretch>
                  <a:fillRect t="-3974" b="-9934"/>
                </a:stretch>
              </a:blipFill>
            </p:spPr>
            <p:txBody>
              <a:bodyPr/>
              <a:lstStyle/>
              <a:p>
                <a:r>
                  <a:rPr lang="en-GB">
                    <a:noFill/>
                  </a:rPr>
                  <a:t> </a:t>
                </a:r>
              </a:p>
            </p:txBody>
          </p:sp>
        </mc:Fallback>
      </mc:AlternateContent>
    </p:spTree>
    <p:extLst>
      <p:ext uri="{BB962C8B-B14F-4D97-AF65-F5344CB8AC3E}">
        <p14:creationId xmlns:p14="http://schemas.microsoft.com/office/powerpoint/2010/main" val="3025175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702</Words>
  <Application>Microsoft Office PowerPoint</Application>
  <PresentationFormat>Widescreen</PresentationFormat>
  <Paragraphs>156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Solution of Non- homogeneous system of linear equations using Genetic Algorithm </vt:lpstr>
      <vt:lpstr>Outline</vt:lpstr>
      <vt:lpstr>..</vt:lpstr>
      <vt:lpstr>Previous work</vt:lpstr>
      <vt:lpstr>PowerPoint Presentation</vt:lpstr>
      <vt:lpstr>Current Work/ Problem </vt:lpstr>
      <vt:lpstr>Methodology for G.A</vt:lpstr>
      <vt:lpstr>PROCEDURE ADOPTED FOR FINDING THE ROOTS OF NON HOMOGENEOUS LINEAR SYSTEM </vt:lpstr>
      <vt:lpstr>.</vt:lpstr>
      <vt:lpstr>Comparison with Existing Algorithms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for System of Linear Equations</dc:title>
  <dc:creator>asma javaid</dc:creator>
  <cp:lastModifiedBy>asma javaid</cp:lastModifiedBy>
  <cp:revision>84</cp:revision>
  <dcterms:created xsi:type="dcterms:W3CDTF">2018-03-21T18:39:08Z</dcterms:created>
  <dcterms:modified xsi:type="dcterms:W3CDTF">2018-03-29T13:28:05Z</dcterms:modified>
</cp:coreProperties>
</file>