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40" r:id="rId5"/>
    <p:sldId id="343" r:id="rId6"/>
    <p:sldId id="346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54" r:id="rId19"/>
    <p:sldId id="35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0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E171933-4619-4E11-9A3F-F7608DF75F80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outlineViewPr>
    <p:cViewPr>
      <p:scale>
        <a:sx n="33" d="100"/>
        <a:sy n="33" d="100"/>
      </p:scale>
      <p:origin x="0" y="-1137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264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82B951-AFFF-3499-FDE3-02A7F0BD15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5896A-FCE2-110F-B202-A8E435372D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69F83-204D-4778-AAD0-A0F851A3AEEE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BFBA0-47AD-543A-6AE4-769D8F865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FC355-FEF6-ED8F-8D0E-F362E204A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69D59-B021-49CB-887D-52B8FEE1CE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69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3C21-C3CB-4B8D-9033-56C1B3CE75FA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32C3C-A191-48C2-A7E8-9C96AF841A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048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86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21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99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57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90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71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18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93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81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811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44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149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884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04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128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BECDFC6B-0742-962E-44A1-19C9C173B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848" y="425303"/>
            <a:ext cx="11305217" cy="6007394"/>
          </a:xfrm>
          <a:prstGeom prst="rect">
            <a:avLst/>
          </a:prstGeom>
          <a:effectLst/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633046"/>
            <a:ext cx="10571998" cy="3366198"/>
          </a:xfrm>
          <a:ln>
            <a:noFill/>
          </a:ln>
          <a:effectLst/>
        </p:spPr>
        <p:txBody>
          <a:bodyPr/>
          <a:lstStyle>
            <a:lvl1pPr algn="ctr">
              <a:defRPr sz="7200" b="1" spc="-30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3698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2B799F-04B8-4A62-EB7D-F17311231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56500" y="0"/>
            <a:ext cx="46355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F310BE-5861-E73D-5979-D11A97151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0270" y="487680"/>
            <a:ext cx="6482080" cy="59029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12F5E6-EC22-5E10-94FB-5E546A7B9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95630" y="477518"/>
            <a:ext cx="6482079" cy="5913121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6952" y="477518"/>
            <a:ext cx="3829465" cy="2693887"/>
          </a:xfrm>
          <a:noFill/>
          <a:effectLst/>
        </p:spPr>
        <p:txBody>
          <a:bodyPr anchor="b"/>
          <a:lstStyle>
            <a:lvl1pPr algn="l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4BBA88A-FAA8-CE13-2A76-BF8B014AE343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952500" y="909638"/>
            <a:ext cx="5578475" cy="5038725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E96890F-0832-5087-193F-70CF33DEE0A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036953" y="3449781"/>
            <a:ext cx="3829465" cy="2940860"/>
          </a:xfrm>
          <a:effectLst/>
        </p:spPr>
        <p:txBody>
          <a:bodyPr anchor="t"/>
          <a:lstStyle>
            <a:lvl1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81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9176A3-24B8-086B-739F-2B3DCE8BE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96EFAA-0851-646A-8758-C20243901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373" y="571501"/>
            <a:ext cx="11139054" cy="1028699"/>
          </a:xfrm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E10735F5-6B7D-348D-AC70-8BC10CB5F70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60550"/>
            <a:ext cx="10515600" cy="41989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34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DAFCA1-BDD9-1108-8F95-E3FC1A793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0" y="0"/>
            <a:ext cx="11532896" cy="6858000"/>
            <a:chOff x="659106" y="0"/>
            <a:chExt cx="11532896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4BFDB24-6BE4-2FC0-F772-DC1DE926E485}"/>
                </a:ext>
              </a:extLst>
            </p:cNvPr>
            <p:cNvSpPr/>
            <p:nvPr/>
          </p:nvSpPr>
          <p:spPr>
            <a:xfrm>
              <a:off x="5995086" y="0"/>
              <a:ext cx="6196916" cy="685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31EABEA-AB8A-5E4C-A6DD-8F32B70E90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-1353" t="-388" r="-1" b="-254"/>
            <a:stretch/>
          </p:blipFill>
          <p:spPr>
            <a:xfrm flipH="1">
              <a:off x="659106" y="1956391"/>
              <a:ext cx="4878094" cy="278041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279AAC-0D81-D3CD-3F0F-E8CEE0F56D43}"/>
                </a:ext>
              </a:extLst>
            </p:cNvPr>
            <p:cNvSpPr/>
            <p:nvPr/>
          </p:nvSpPr>
          <p:spPr>
            <a:xfrm>
              <a:off x="1328303" y="776532"/>
              <a:ext cx="3434316" cy="501821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542" y="132080"/>
            <a:ext cx="4928894" cy="6507711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720B2D-C199-57FA-9453-DBFB607BA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29500" y="992188"/>
            <a:ext cx="3425825" cy="5018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858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11222B-29F6-BF2A-09DE-82F659638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35F993-EADB-1C5A-7158-41E510B70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12E34E-DBAF-BA5D-15D9-E69A05535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1889759"/>
            <a:ext cx="11424920" cy="45429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571499"/>
            <a:ext cx="11118274" cy="1154114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BF6A552-CE6A-3977-8507-74A1C4C4B5A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41667" y="2461056"/>
            <a:ext cx="3626424" cy="3721535"/>
          </a:xfrm>
          <a:effectLst/>
        </p:spPr>
        <p:txBody>
          <a:bodyPr anchor="t">
            <a:normAutofit/>
          </a:bodyPr>
          <a:lstStyle>
            <a:lvl1pPr marL="285750" indent="-2857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600"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400"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4C80689F-A123-F6D7-2AA8-9166317EF42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995282" y="2440275"/>
            <a:ext cx="5164553" cy="3721534"/>
          </a:xfrm>
          <a:effectLst/>
        </p:spPr>
        <p:txBody>
          <a:bodyPr anchor="t">
            <a:normAutofit/>
          </a:bodyPr>
          <a:lstStyle>
            <a:lvl1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34747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8202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F4DCF8-BA15-AB79-2D14-040F5A063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D22DD7-291D-E347-8A4C-07E31E681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092299" y="-2231063"/>
            <a:ext cx="6007395" cy="1132012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660" y="1017858"/>
            <a:ext cx="10650681" cy="2719255"/>
          </a:xfrm>
          <a:noFill/>
          <a:effectLst/>
        </p:spPr>
        <p:txBody>
          <a:bodyPr anchor="b"/>
          <a:lstStyle>
            <a:lvl1pPr algn="ctr">
              <a:defRPr sz="7200" spc="-300" baseline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0FE23B-34E3-BAAF-E01D-BE221B4A94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0660" y="4042066"/>
            <a:ext cx="10650681" cy="2296843"/>
          </a:xfrm>
          <a:effectLst/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7250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ADBC817-DA57-A518-5544-0D3B819C7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873FFF3-C7B6-C678-1B03-17FBD0D5A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174" y="425303"/>
            <a:ext cx="5379242" cy="59834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4217" y="924167"/>
            <a:ext cx="4383156" cy="5009322"/>
          </a:xfrm>
          <a:solidFill>
            <a:schemeClr val="accent1">
              <a:lumMod val="50000"/>
            </a:schemeClr>
          </a:solidFill>
          <a:effectLst>
            <a:outerShdw blurRad="254000" dist="50800" dir="2700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0FE23B-34E3-BAAF-E01D-BE221B4A94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924512"/>
            <a:ext cx="4750904" cy="5008977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543050" indent="-171450">
              <a:buFont typeface="Arial" panose="020B0604020202020204" pitchFamily="34" charset="0"/>
              <a:buChar char="•"/>
              <a:defRPr/>
            </a:lvl4pPr>
            <a:lvl5pPr marL="20002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7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05E210-05B5-5EA1-C778-30BB3A494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9987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792193-1165-3487-6FB9-133CB518C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090924" y="-2235006"/>
            <a:ext cx="6010147" cy="11320132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1741064"/>
            <a:ext cx="10571998" cy="1928264"/>
          </a:xfrm>
          <a:ln>
            <a:noFill/>
          </a:ln>
          <a:effectLst/>
        </p:spPr>
        <p:txBody>
          <a:bodyPr/>
          <a:lstStyle>
            <a:lvl1pPr algn="ctr">
              <a:defRPr sz="3600" spc="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3694102"/>
            <a:ext cx="10572000" cy="896468"/>
          </a:xfrm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8000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905615-9FD2-EBB3-89AB-555B373EB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23955" y="414670"/>
            <a:ext cx="7132110" cy="60180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638DB-3E00-7F4B-D4B7-9D7F09056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0459" y="420624"/>
            <a:ext cx="4183496" cy="60167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EED07-CDD5-9244-28FA-5195E6795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35934" y="422551"/>
            <a:ext cx="4183495" cy="601014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717" y="924339"/>
            <a:ext cx="3990110" cy="500932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5AB4E8D-8B32-8B00-8152-856C592BAB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46793" y="924340"/>
            <a:ext cx="5684373" cy="5009322"/>
          </a:xfrm>
          <a:effectLst/>
        </p:spPr>
        <p:txBody>
          <a:bodyPr lIns="0" rIns="0" anchor="ctr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1pPr>
            <a:lvl2pPr marL="4572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2pPr>
            <a:lvl3pPr marL="9144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3pPr>
            <a:lvl4pPr marL="13716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4pPr>
            <a:lvl5pPr marL="18288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769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3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4A700F-42CA-D7A9-D709-C0017521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rgbClr val="F9E0B9"/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61DA139-D8FD-A752-758D-4F836DFB2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353" t="-388" r="-1" b="-254"/>
          <a:stretch/>
        </p:blipFill>
        <p:spPr>
          <a:xfrm rot="16200000" flipH="1">
            <a:off x="210940" y="1589892"/>
            <a:ext cx="5245922" cy="3667583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5516" y="1433219"/>
            <a:ext cx="5695102" cy="2092049"/>
          </a:xfrm>
          <a:noFill/>
          <a:effectLst/>
        </p:spPr>
        <p:txBody>
          <a:bodyPr anchor="b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96F37D4-7152-EA75-8D7D-D8F7D6DD9C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50099" y="1974707"/>
            <a:ext cx="2907792" cy="2907792"/>
          </a:xfrm>
          <a:solidFill>
            <a:srgbClr val="F9E0B9"/>
          </a:solidFill>
          <a:effectLst/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AFBE5B12-0D10-DA99-093A-2C4FB738B21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496789" y="3525268"/>
            <a:ext cx="5683829" cy="2595429"/>
          </a:xfrm>
          <a:effectLst/>
        </p:spPr>
        <p:txBody>
          <a:bodyPr anchor="t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b="1">
                <a:solidFill>
                  <a:schemeClr val="accent1">
                    <a:lumMod val="50000"/>
                  </a:schemeClr>
                </a:solidFill>
              </a:defRPr>
            </a:lvl1pPr>
            <a:lvl2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95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1D7C89-8451-1944-C2B3-53AADAC99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1678" y="422551"/>
            <a:ext cx="4223822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6B15EB-5194-C74B-F881-D3DCBE854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5499" y="422551"/>
            <a:ext cx="7144823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633845"/>
            <a:ext cx="3990110" cy="219248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5614EF-4CFA-2D69-0F78-9D7409E2337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47423" y="3174531"/>
            <a:ext cx="3772622" cy="3122360"/>
          </a:xfrm>
          <a:effectLst/>
        </p:spPr>
        <p:txBody>
          <a:bodyPr rIns="274320" anchor="t"/>
          <a:lstStyle>
            <a:lvl1pPr marL="283464" indent="-28346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D6637B-A7C5-34FF-5B51-32392DAEABB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237732" y="946205"/>
            <a:ext cx="5971020" cy="5161655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164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3E625C-F0A4-564D-CEE2-6B3595CEB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61889" y="0"/>
            <a:ext cx="623011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445" y="157637"/>
            <a:ext cx="4851694" cy="2190705"/>
          </a:xfrm>
          <a:noFill/>
          <a:effectLst/>
        </p:spPr>
        <p:txBody>
          <a:bodyPr anchor="b"/>
          <a:lstStyle>
            <a:lvl1pPr algn="l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4D8C78-00C3-F3D7-17C3-F1667E463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422551"/>
            <a:ext cx="5124893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13E61FD-F54A-5F86-FCED-3BD4C8AA4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353" t="-388" r="-1" b="-254"/>
          <a:stretch/>
        </p:blipFill>
        <p:spPr>
          <a:xfrm flipH="1">
            <a:off x="659106" y="3429000"/>
            <a:ext cx="4589830" cy="27804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F0290F-2D31-F9FB-AD35-B76947AF1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6863" y="776532"/>
            <a:ext cx="3434316" cy="50182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347A5B6-0F99-C044-C209-F3190EEFA37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36663" y="776288"/>
            <a:ext cx="3433762" cy="5018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E96890F-0832-5087-193F-70CF33DEE0A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592615" y="2505979"/>
            <a:ext cx="4837385" cy="3926717"/>
          </a:xfrm>
          <a:effectLst/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668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4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6DB3CB-355C-968A-7F5F-71E03504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" y="0"/>
            <a:ext cx="121920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1D7C89-8451-1944-C2B3-53AADAC99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1678" y="422551"/>
            <a:ext cx="4223822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6B15EB-5194-C74B-F881-D3DCBE854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5499" y="422551"/>
            <a:ext cx="7144823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924339"/>
            <a:ext cx="3990110" cy="500932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D6637B-A7C5-34FF-5B51-32392DAEABB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153836" y="1371602"/>
            <a:ext cx="6177309" cy="1953489"/>
          </a:xfrm>
          <a:effectLst/>
        </p:spPr>
        <p:txBody>
          <a:bodyPr anchor="t"/>
          <a:lstStyle>
            <a:lvl1pPr marL="283464" indent="-283464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7429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87279F-936E-0F41-B533-7990D668D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153836" y="3446156"/>
            <a:ext cx="6177309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CDD03AA1-6D53-FEB1-9B22-57C1066DA33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53836" y="3745924"/>
            <a:ext cx="6177309" cy="2238918"/>
          </a:xfrm>
          <a:effectLst/>
        </p:spPr>
        <p:txBody>
          <a:bodyPr anchor="t"/>
          <a:lstStyle>
            <a:lvl1pPr marL="283464" indent="-283464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7429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937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9176A3-24B8-086B-739F-2B3DCE8BE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96EFAA-0851-646A-8758-C20243901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685800"/>
            <a:ext cx="10571998" cy="2983528"/>
          </a:xfrm>
          <a:effectLst/>
        </p:spPr>
        <p:txBody>
          <a:bodyPr/>
          <a:lstStyle>
            <a:lvl1pPr algn="ctr">
              <a:defRPr sz="3600" spc="0" baseline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2340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6F7BD38-A805-4B2C-9BDF-D56E94387879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68" r:id="rId2"/>
    <p:sldLayoutId id="2147483669" r:id="rId3"/>
    <p:sldLayoutId id="2147483684" r:id="rId4"/>
    <p:sldLayoutId id="2147483672" r:id="rId5"/>
    <p:sldLayoutId id="2147483687" r:id="rId6"/>
    <p:sldLayoutId id="2147483671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85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 baseline="0">
          <a:ln>
            <a:noFill/>
          </a:ln>
          <a:solidFill>
            <a:srgbClr val="FEFEFE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62A4-2E4B-23FB-9F8B-D54C0F90A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800761"/>
            <a:ext cx="10571998" cy="5256477"/>
          </a:xfrm>
        </p:spPr>
        <p:txBody>
          <a:bodyPr/>
          <a:lstStyle/>
          <a:p>
            <a:pPr lvl="0"/>
            <a:br>
              <a:rPr lang="en-US" noProof="0" dirty="0"/>
            </a:br>
            <a:br>
              <a:rPr lang="en-US" noProof="0" dirty="0"/>
            </a:br>
            <a:r>
              <a:rPr lang="ro-RO" noProof="0" dirty="0"/>
              <a:t>Autonomous Driving</a:t>
            </a:r>
            <a:br>
              <a:rPr lang="ro-RO" noProof="0" dirty="0"/>
            </a:br>
            <a:r>
              <a:rPr lang="ro-RO" noProof="0" dirty="0"/>
              <a:t>Lane Detection</a:t>
            </a:r>
            <a:br>
              <a:rPr lang="ro-RO" noProof="0" dirty="0"/>
            </a:br>
            <a:r>
              <a:rPr lang="ro-RO" sz="3200" b="0" noProof="0" dirty="0"/>
              <a:t>using Python and OpenCV</a:t>
            </a:r>
            <a:br>
              <a:rPr lang="en-US" sz="3200" b="0" noProof="0" dirty="0"/>
            </a:br>
            <a:r>
              <a:rPr lang="en-US" sz="3200" b="0" noProof="0" dirty="0"/>
              <a:t>- </a:t>
            </a:r>
            <a:r>
              <a:rPr lang="en-US" sz="3200" b="0" noProof="0" dirty="0" err="1"/>
              <a:t>Proiect</a:t>
            </a:r>
            <a:r>
              <a:rPr lang="en-US" sz="3200" b="0" noProof="0" dirty="0"/>
              <a:t> IRA2 -</a:t>
            </a:r>
            <a:br>
              <a:rPr lang="ro-RO" sz="3200" b="0" noProof="0" dirty="0"/>
            </a:br>
            <a:br>
              <a:rPr lang="ro-RO" sz="3200" b="0" noProof="0" dirty="0"/>
            </a:br>
            <a:br>
              <a:rPr lang="ro-RO" sz="3200" b="0" noProof="0" dirty="0">
                <a:solidFill>
                  <a:schemeClr val="tx1"/>
                </a:solidFill>
              </a:rPr>
            </a:br>
            <a:r>
              <a:rPr lang="ro-RO" sz="1800" b="0" spc="0" noProof="0" dirty="0">
                <a:solidFill>
                  <a:schemeClr val="tx1"/>
                </a:solidFill>
                <a:latin typeface="+mn-lt"/>
              </a:rPr>
              <a:t>Asmarandei Leonard-Gabriel</a:t>
            </a:r>
            <a:br>
              <a:rPr lang="ro-RO" sz="1800" b="0" spc="0" noProof="0" dirty="0">
                <a:solidFill>
                  <a:schemeClr val="tx1"/>
                </a:solidFill>
                <a:latin typeface="+mn-lt"/>
              </a:rPr>
            </a:br>
            <a:r>
              <a:rPr lang="ro-RO" sz="1800" b="0" spc="0" noProof="0" dirty="0">
                <a:solidFill>
                  <a:schemeClr val="tx1"/>
                </a:solidFill>
                <a:latin typeface="+mn-lt"/>
              </a:rPr>
              <a:t>Grupa 30132</a:t>
            </a:r>
            <a:br>
              <a:rPr lang="ro-RO" sz="1800" b="0" spc="0" noProof="0" dirty="0">
                <a:solidFill>
                  <a:schemeClr val="tx1"/>
                </a:solidFill>
                <a:latin typeface="+mn-lt"/>
              </a:rPr>
            </a:br>
            <a:r>
              <a:rPr lang="ro-RO" sz="1800" b="0" spc="0" noProof="0" dirty="0">
                <a:solidFill>
                  <a:schemeClr val="tx1"/>
                </a:solidFill>
                <a:latin typeface="+mn-lt"/>
              </a:rPr>
              <a:t>An Universitar 2023-2024</a:t>
            </a:r>
            <a:br>
              <a:rPr lang="ro-RO" sz="3200" b="0" noProof="0" dirty="0">
                <a:latin typeface="+mn-lt"/>
              </a:rPr>
            </a:br>
            <a:endParaRPr lang="en-US" sz="3200" b="0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1835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7FBB55-EF55-03D8-7D3C-29341A40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73" y="628593"/>
            <a:ext cx="3990110" cy="683678"/>
          </a:xfrm>
        </p:spPr>
        <p:txBody>
          <a:bodyPr/>
          <a:lstStyle/>
          <a:p>
            <a:r>
              <a:rPr lang="en-US" dirty="0"/>
              <a:t>Thresholds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6AD7D9-DEA3-79A4-785F-0EA9451710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7423" y="1317523"/>
            <a:ext cx="3772622" cy="497936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noProof="0" dirty="0" err="1"/>
              <a:t>Rezultat</a:t>
            </a:r>
            <a:r>
              <a:rPr lang="en-US" noProof="0" dirty="0"/>
              <a:t> </a:t>
            </a:r>
            <a:r>
              <a:rPr lang="en-US" noProof="0" dirty="0" err="1"/>
              <a:t>pentru</a:t>
            </a:r>
            <a:r>
              <a:rPr lang="en-US" noProof="0" dirty="0"/>
              <a:t> imagine </a:t>
            </a:r>
            <a:r>
              <a:rPr lang="en-US" noProof="0" dirty="0" err="1"/>
              <a:t>fara</a:t>
            </a:r>
            <a:r>
              <a:rPr lang="en-US" noProof="0" dirty="0"/>
              <a:t> </a:t>
            </a:r>
            <a:r>
              <a:rPr lang="en-US" noProof="0" dirty="0" err="1"/>
              <a:t>curba</a:t>
            </a:r>
            <a:r>
              <a:rPr lang="en-US" noProof="0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noProof="0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noProof="0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noProof="0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noProof="0" dirty="0" err="1"/>
              <a:t>Rezultat</a:t>
            </a:r>
            <a:r>
              <a:rPr lang="en-US" noProof="0" dirty="0"/>
              <a:t> </a:t>
            </a:r>
            <a:r>
              <a:rPr lang="en-US" noProof="0" dirty="0" err="1"/>
              <a:t>pentru</a:t>
            </a:r>
            <a:r>
              <a:rPr lang="en-US" noProof="0" dirty="0"/>
              <a:t> imagine cu </a:t>
            </a:r>
            <a:r>
              <a:rPr lang="en-US" noProof="0" dirty="0" err="1"/>
              <a:t>curba</a:t>
            </a:r>
            <a:r>
              <a:rPr lang="en-US" noProof="0" dirty="0"/>
              <a:t>: </a:t>
            </a:r>
          </a:p>
          <a:p>
            <a:pPr marL="0" indent="0">
              <a:lnSpc>
                <a:spcPct val="100000"/>
              </a:lnSpc>
              <a:buNone/>
            </a:pPr>
            <a:endParaRPr lang="en-US" noProof="0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6A666CA7-D12C-2DF7-4314-6A66949D61C6}"/>
              </a:ext>
            </a:extLst>
          </p:cNvPr>
          <p:cNvSpPr txBox="1">
            <a:spLocks/>
          </p:cNvSpPr>
          <p:nvPr/>
        </p:nvSpPr>
        <p:spPr>
          <a:xfrm>
            <a:off x="4737533" y="633845"/>
            <a:ext cx="6240686" cy="4979368"/>
          </a:xfrm>
          <a:prstGeom prst="rect">
            <a:avLst/>
          </a:prstGeom>
          <a:effectLst/>
        </p:spPr>
        <p:txBody>
          <a:bodyPr vert="horz" lIns="91440" tIns="45720" rIns="274320" bIns="45720" rtlCol="0" anchor="t">
            <a:normAutofit/>
          </a:bodyPr>
          <a:lstStyle>
            <a:lvl1pPr marL="283464" indent="-283464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239B29E6-A2CA-873C-A7C7-638160D4EEF1}"/>
              </a:ext>
            </a:extLst>
          </p:cNvPr>
          <p:cNvSpPr txBox="1">
            <a:spLocks/>
          </p:cNvSpPr>
          <p:nvPr/>
        </p:nvSpPr>
        <p:spPr>
          <a:xfrm>
            <a:off x="4737533" y="633845"/>
            <a:ext cx="6559732" cy="4979368"/>
          </a:xfrm>
          <a:prstGeom prst="rect">
            <a:avLst/>
          </a:prstGeom>
          <a:effectLst/>
        </p:spPr>
        <p:txBody>
          <a:bodyPr vert="horz" lIns="91440" tIns="45720" rIns="274320" bIns="45720" rtlCol="0" anchor="t">
            <a:normAutofit/>
          </a:bodyPr>
          <a:lstStyle>
            <a:lvl1pPr marL="283464" indent="-283464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BEC5D37-B8CC-7F99-5DC0-7CD7589E0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23" y="2027289"/>
            <a:ext cx="9094839" cy="1563175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8C24B6A-FF07-6206-157D-4C6C7CC68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23" y="4528244"/>
            <a:ext cx="9094839" cy="156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62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7FBB55-EF55-03D8-7D3C-29341A40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9163" y="628593"/>
            <a:ext cx="3990110" cy="683678"/>
          </a:xfrm>
        </p:spPr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6AD7D9-DEA3-79A4-785F-0EA9451710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7423" y="1317523"/>
            <a:ext cx="3772622" cy="497936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rezultatele</a:t>
            </a:r>
            <a:r>
              <a:rPr lang="en-US" dirty="0"/>
              <a:t> </a:t>
            </a:r>
            <a:r>
              <a:rPr lang="en-US" dirty="0" err="1"/>
              <a:t>anterioare</a:t>
            </a:r>
            <a:r>
              <a:rPr lang="en-US" dirty="0"/>
              <a:t> am </a:t>
            </a:r>
            <a:r>
              <a:rPr lang="en-US" dirty="0" err="1"/>
              <a:t>generat</a:t>
            </a:r>
            <a:r>
              <a:rPr lang="en-US" dirty="0"/>
              <a:t> </a:t>
            </a:r>
            <a:r>
              <a:rPr lang="en-US" dirty="0" err="1"/>
              <a:t>histograma</a:t>
            </a:r>
            <a:r>
              <a:rPr lang="en-US" dirty="0"/>
              <a:t>, care ne </a:t>
            </a:r>
            <a:r>
              <a:rPr lang="en-US" dirty="0" err="1"/>
              <a:t>ofera</a:t>
            </a:r>
            <a:r>
              <a:rPr lang="en-US" dirty="0"/>
              <a:t> </a:t>
            </a:r>
            <a:r>
              <a:rPr lang="en-US" dirty="0" err="1"/>
              <a:t>locatia</a:t>
            </a:r>
            <a:r>
              <a:rPr lang="en-US" dirty="0"/>
              <a:t> </a:t>
            </a:r>
            <a:r>
              <a:rPr lang="en-US" dirty="0" err="1"/>
              <a:t>benzilor</a:t>
            </a:r>
            <a:r>
              <a:rPr lang="en-US" dirty="0"/>
              <a:t> in imagine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observa</a:t>
            </a:r>
            <a:r>
              <a:rPr lang="en-US" dirty="0"/>
              <a:t> ca </a:t>
            </a:r>
            <a:r>
              <a:rPr lang="en-US" dirty="0" err="1"/>
              <a:t>histograma</a:t>
            </a:r>
            <a:r>
              <a:rPr lang="en-US" dirty="0"/>
              <a:t> indica </a:t>
            </a:r>
            <a:r>
              <a:rPr lang="en-US" dirty="0" err="1"/>
              <a:t>mai</a:t>
            </a:r>
            <a:r>
              <a:rPr lang="en-US" dirty="0"/>
              <a:t> bine </a:t>
            </a:r>
            <a:r>
              <a:rPr lang="en-US" dirty="0" err="1"/>
              <a:t>pozitia</a:t>
            </a:r>
            <a:r>
              <a:rPr lang="en-US" dirty="0"/>
              <a:t> </a:t>
            </a:r>
            <a:r>
              <a:rPr lang="en-US" dirty="0" err="1"/>
              <a:t>benzilor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prima imagine, </a:t>
            </a:r>
            <a:r>
              <a:rPr lang="en-US" dirty="0" err="1"/>
              <a:t>insa</a:t>
            </a:r>
            <a:r>
              <a:rPr lang="en-US" dirty="0"/>
              <a:t> nu se </a:t>
            </a:r>
            <a:r>
              <a:rPr lang="en-US" dirty="0" err="1"/>
              <a:t>descurca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rau</a:t>
            </a:r>
            <a:r>
              <a:rPr lang="en-US" dirty="0"/>
              <a:t> </a:t>
            </a:r>
            <a:r>
              <a:rPr lang="en-US" dirty="0" err="1"/>
              <a:t>nici</a:t>
            </a:r>
            <a:r>
              <a:rPr lang="en-US" dirty="0"/>
              <a:t> cand sunt </a:t>
            </a:r>
            <a:r>
              <a:rPr lang="en-US" dirty="0" err="1"/>
              <a:t>prezente</a:t>
            </a:r>
            <a:r>
              <a:rPr lang="en-US" dirty="0"/>
              <a:t> </a:t>
            </a:r>
            <a:r>
              <a:rPr lang="en-US" dirty="0" err="1"/>
              <a:t>curbe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6A666CA7-D12C-2DF7-4314-6A66949D61C6}"/>
              </a:ext>
            </a:extLst>
          </p:cNvPr>
          <p:cNvSpPr txBox="1">
            <a:spLocks/>
          </p:cNvSpPr>
          <p:nvPr/>
        </p:nvSpPr>
        <p:spPr>
          <a:xfrm>
            <a:off x="4737533" y="633845"/>
            <a:ext cx="6240686" cy="4979368"/>
          </a:xfrm>
          <a:prstGeom prst="rect">
            <a:avLst/>
          </a:prstGeom>
          <a:effectLst/>
        </p:spPr>
        <p:txBody>
          <a:bodyPr vert="horz" lIns="91440" tIns="45720" rIns="274320" bIns="45720" rtlCol="0" anchor="t">
            <a:normAutofit/>
          </a:bodyPr>
          <a:lstStyle>
            <a:lvl1pPr marL="283464" indent="-283464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239B29E6-A2CA-873C-A7C7-638160D4EEF1}"/>
              </a:ext>
            </a:extLst>
          </p:cNvPr>
          <p:cNvSpPr txBox="1">
            <a:spLocks/>
          </p:cNvSpPr>
          <p:nvPr/>
        </p:nvSpPr>
        <p:spPr>
          <a:xfrm>
            <a:off x="4737533" y="633845"/>
            <a:ext cx="6559732" cy="4979368"/>
          </a:xfrm>
          <a:prstGeom prst="rect">
            <a:avLst/>
          </a:prstGeom>
          <a:effectLst/>
        </p:spPr>
        <p:txBody>
          <a:bodyPr vert="horz" lIns="91440" tIns="45720" rIns="274320" bIns="45720" rtlCol="0" anchor="t">
            <a:normAutofit/>
          </a:bodyPr>
          <a:lstStyle>
            <a:lvl1pPr marL="283464" indent="-283464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126E72-BC21-48C7-5F96-CCDAF97E7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88" y="2567415"/>
            <a:ext cx="3593348" cy="11122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C55590-9814-3589-30D8-E8DB0F4D777B}"/>
              </a:ext>
            </a:extLst>
          </p:cNvPr>
          <p:cNvSpPr txBox="1"/>
          <p:nvPr/>
        </p:nvSpPr>
        <p:spPr>
          <a:xfrm>
            <a:off x="4882219" y="4120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noProof="0" dirty="0" err="1"/>
              <a:t>Rezultat</a:t>
            </a:r>
            <a:r>
              <a:rPr lang="en-US" noProof="0" dirty="0"/>
              <a:t> </a:t>
            </a:r>
            <a:r>
              <a:rPr lang="en-US" noProof="0" dirty="0" err="1"/>
              <a:t>pentru</a:t>
            </a:r>
            <a:r>
              <a:rPr lang="en-US" noProof="0" dirty="0"/>
              <a:t> imagine </a:t>
            </a:r>
            <a:r>
              <a:rPr lang="en-US" noProof="0" dirty="0" err="1"/>
              <a:t>fara</a:t>
            </a:r>
            <a:r>
              <a:rPr lang="en-US" noProof="0" dirty="0"/>
              <a:t> </a:t>
            </a:r>
            <a:r>
              <a:rPr lang="en-US" noProof="0" dirty="0" err="1"/>
              <a:t>curba</a:t>
            </a:r>
            <a:r>
              <a:rPr lang="en-US" noProof="0" dirty="0"/>
              <a:t>:</a:t>
            </a:r>
          </a:p>
        </p:txBody>
      </p:sp>
      <p:pic>
        <p:nvPicPr>
          <p:cNvPr id="13" name="Picture 12" descr="A graph showing a number of data&#10;&#10;Description automatically generated">
            <a:extLst>
              <a:ext uri="{FF2B5EF4-FFF2-40B4-BE49-F238E27FC236}">
                <a16:creationId xmlns:a16="http://schemas.microsoft.com/office/drawing/2014/main" id="{C305E840-2015-5825-447D-82D823B17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294" y="841796"/>
            <a:ext cx="3579644" cy="26847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0033E1-96B3-A3EC-529F-DA67E52E9E9E}"/>
              </a:ext>
            </a:extLst>
          </p:cNvPr>
          <p:cNvSpPr txBox="1"/>
          <p:nvPr/>
        </p:nvSpPr>
        <p:spPr>
          <a:xfrm>
            <a:off x="4737533" y="35567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noProof="0" dirty="0" err="1"/>
              <a:t>Rezultat</a:t>
            </a:r>
            <a:r>
              <a:rPr lang="en-US" noProof="0" dirty="0"/>
              <a:t> </a:t>
            </a:r>
            <a:r>
              <a:rPr lang="en-US" noProof="0" dirty="0" err="1"/>
              <a:t>pentru</a:t>
            </a:r>
            <a:r>
              <a:rPr lang="en-US" noProof="0" dirty="0"/>
              <a:t> imagine cu </a:t>
            </a:r>
            <a:r>
              <a:rPr lang="en-US" noProof="0" dirty="0" err="1"/>
              <a:t>curba</a:t>
            </a:r>
            <a:r>
              <a:rPr lang="en-US" noProof="0" dirty="0"/>
              <a:t>:</a:t>
            </a:r>
          </a:p>
        </p:txBody>
      </p:sp>
      <p:pic>
        <p:nvPicPr>
          <p:cNvPr id="18" name="Picture 17" descr="A graph showing a number of data&#10;&#10;Description automatically generated">
            <a:extLst>
              <a:ext uri="{FF2B5EF4-FFF2-40B4-BE49-F238E27FC236}">
                <a16:creationId xmlns:a16="http://schemas.microsoft.com/office/drawing/2014/main" id="{00737A2D-9BDC-9EA7-22C8-0BBE762D8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294" y="3926064"/>
            <a:ext cx="3530741" cy="264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91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7FBB55-EF55-03D8-7D3C-29341A40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326" y="630800"/>
            <a:ext cx="3990110" cy="683678"/>
          </a:xfrm>
        </p:spPr>
        <p:txBody>
          <a:bodyPr/>
          <a:lstStyle/>
          <a:p>
            <a:r>
              <a:rPr lang="en-US" dirty="0"/>
              <a:t>Steering angle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6AD7D9-DEA3-79A4-785F-0EA9451710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7423" y="1317523"/>
            <a:ext cx="3772622" cy="497936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Am </a:t>
            </a:r>
            <a:r>
              <a:rPr lang="en-US" dirty="0" err="1"/>
              <a:t>implementat</a:t>
            </a:r>
            <a:r>
              <a:rPr lang="en-US" dirty="0"/>
              <a:t> o </a:t>
            </a:r>
            <a:r>
              <a:rPr lang="en-US" dirty="0" err="1"/>
              <a:t>functie</a:t>
            </a:r>
            <a:r>
              <a:rPr lang="en-US" dirty="0"/>
              <a:t> care </a:t>
            </a:r>
            <a:r>
              <a:rPr lang="en-US" dirty="0" err="1"/>
              <a:t>realizeaza</a:t>
            </a:r>
            <a:r>
              <a:rPr lang="en-US" dirty="0"/>
              <a:t> </a:t>
            </a:r>
            <a:r>
              <a:rPr lang="en-US" dirty="0" err="1"/>
              <a:t>calculul</a:t>
            </a:r>
            <a:r>
              <a:rPr lang="en-US" dirty="0"/>
              <a:t> </a:t>
            </a:r>
            <a:r>
              <a:rPr lang="en-US" dirty="0" err="1"/>
              <a:t>unghiului</a:t>
            </a:r>
            <a:r>
              <a:rPr lang="en-US" dirty="0"/>
              <a:t> de steering, </a:t>
            </a:r>
            <a:r>
              <a:rPr lang="en-US" dirty="0" err="1"/>
              <a:t>folosindu</a:t>
            </a:r>
            <a:r>
              <a:rPr lang="en-US" dirty="0"/>
              <a:t>-se de </a:t>
            </a:r>
            <a:r>
              <a:rPr lang="en-US" dirty="0" err="1"/>
              <a:t>punctele</a:t>
            </a:r>
            <a:r>
              <a:rPr lang="en-US" dirty="0"/>
              <a:t> </a:t>
            </a:r>
            <a:r>
              <a:rPr lang="en-US" dirty="0" err="1"/>
              <a:t>maxime</a:t>
            </a:r>
            <a:r>
              <a:rPr lang="en-US" dirty="0"/>
              <a:t> din </a:t>
            </a:r>
            <a:r>
              <a:rPr lang="en-US" dirty="0" err="1"/>
              <a:t>histograma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folosita</a:t>
            </a:r>
            <a:r>
              <a:rPr lang="en-US" dirty="0"/>
              <a:t> la </a:t>
            </a:r>
            <a:r>
              <a:rPr lang="en-US" dirty="0" err="1"/>
              <a:t>urmatorul</a:t>
            </a:r>
            <a:r>
              <a:rPr lang="en-US" dirty="0"/>
              <a:t> pas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afisate</a:t>
            </a:r>
            <a:r>
              <a:rPr lang="en-US" dirty="0"/>
              <a:t> date pe videoclip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6A666CA7-D12C-2DF7-4314-6A66949D61C6}"/>
              </a:ext>
            </a:extLst>
          </p:cNvPr>
          <p:cNvSpPr txBox="1">
            <a:spLocks/>
          </p:cNvSpPr>
          <p:nvPr/>
        </p:nvSpPr>
        <p:spPr>
          <a:xfrm>
            <a:off x="4737533" y="633845"/>
            <a:ext cx="6240686" cy="4979368"/>
          </a:xfrm>
          <a:prstGeom prst="rect">
            <a:avLst/>
          </a:prstGeom>
          <a:effectLst/>
        </p:spPr>
        <p:txBody>
          <a:bodyPr vert="horz" lIns="91440" tIns="45720" rIns="274320" bIns="45720" rtlCol="0" anchor="t">
            <a:normAutofit/>
          </a:bodyPr>
          <a:lstStyle>
            <a:lvl1pPr marL="283464" indent="-283464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239B29E6-A2CA-873C-A7C7-638160D4EEF1}"/>
              </a:ext>
            </a:extLst>
          </p:cNvPr>
          <p:cNvSpPr txBox="1">
            <a:spLocks/>
          </p:cNvSpPr>
          <p:nvPr/>
        </p:nvSpPr>
        <p:spPr>
          <a:xfrm>
            <a:off x="4737533" y="633845"/>
            <a:ext cx="6559732" cy="4979368"/>
          </a:xfrm>
          <a:prstGeom prst="rect">
            <a:avLst/>
          </a:prstGeom>
          <a:effectLst/>
        </p:spPr>
        <p:txBody>
          <a:bodyPr vert="horz" lIns="91440" tIns="45720" rIns="274320" bIns="45720" rtlCol="0" anchor="t">
            <a:normAutofit/>
          </a:bodyPr>
          <a:lstStyle>
            <a:lvl1pPr marL="283464" indent="-283464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05CAD-F8E8-02BC-F117-3DD7A58C1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23" y="3001110"/>
            <a:ext cx="7568197" cy="145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54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7FBB55-EF55-03D8-7D3C-29341A40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935" y="633845"/>
            <a:ext cx="3990110" cy="683678"/>
          </a:xfrm>
        </p:spPr>
        <p:txBody>
          <a:bodyPr/>
          <a:lstStyle/>
          <a:p>
            <a:r>
              <a:rPr lang="en-US" dirty="0"/>
              <a:t>Video drawings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6AD7D9-DEA3-79A4-785F-0EA9451710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7423" y="1317523"/>
            <a:ext cx="3772622" cy="497936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err="1"/>
              <a:t>Functia</a:t>
            </a:r>
            <a:r>
              <a:rPr lang="en-US" dirty="0"/>
              <a:t> care </a:t>
            </a:r>
            <a:r>
              <a:rPr lang="en-US" dirty="0" err="1"/>
              <a:t>afiseaza</a:t>
            </a:r>
            <a:r>
              <a:rPr lang="en-US" dirty="0"/>
              <a:t> </a:t>
            </a:r>
            <a:r>
              <a:rPr lang="en-US" dirty="0" err="1"/>
              <a:t>banda</a:t>
            </a:r>
            <a:r>
              <a:rPr lang="en-US" dirty="0"/>
              <a:t> </a:t>
            </a:r>
            <a:r>
              <a:rPr lang="en-US" dirty="0" err="1"/>
              <a:t>actuala</a:t>
            </a:r>
            <a:r>
              <a:rPr lang="en-US" dirty="0"/>
              <a:t> pe video </a:t>
            </a:r>
            <a:r>
              <a:rPr lang="en-US" dirty="0" err="1"/>
              <a:t>si</a:t>
            </a:r>
            <a:r>
              <a:rPr lang="en-US" dirty="0"/>
              <a:t> steering angle-</a:t>
            </a:r>
            <a:r>
              <a:rPr lang="en-US" dirty="0" err="1"/>
              <a:t>ul</a:t>
            </a:r>
            <a:r>
              <a:rPr lang="en-US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6A666CA7-D12C-2DF7-4314-6A66949D61C6}"/>
              </a:ext>
            </a:extLst>
          </p:cNvPr>
          <p:cNvSpPr txBox="1">
            <a:spLocks/>
          </p:cNvSpPr>
          <p:nvPr/>
        </p:nvSpPr>
        <p:spPr>
          <a:xfrm>
            <a:off x="4737533" y="633845"/>
            <a:ext cx="6240686" cy="4979368"/>
          </a:xfrm>
          <a:prstGeom prst="rect">
            <a:avLst/>
          </a:prstGeom>
          <a:effectLst/>
        </p:spPr>
        <p:txBody>
          <a:bodyPr vert="horz" lIns="91440" tIns="45720" rIns="274320" bIns="45720" rtlCol="0" anchor="t">
            <a:normAutofit/>
          </a:bodyPr>
          <a:lstStyle>
            <a:lvl1pPr marL="283464" indent="-283464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239B29E6-A2CA-873C-A7C7-638160D4EEF1}"/>
              </a:ext>
            </a:extLst>
          </p:cNvPr>
          <p:cNvSpPr txBox="1">
            <a:spLocks/>
          </p:cNvSpPr>
          <p:nvPr/>
        </p:nvSpPr>
        <p:spPr>
          <a:xfrm>
            <a:off x="4737533" y="633845"/>
            <a:ext cx="6559732" cy="4979368"/>
          </a:xfrm>
          <a:prstGeom prst="rect">
            <a:avLst/>
          </a:prstGeom>
          <a:effectLst/>
        </p:spPr>
        <p:txBody>
          <a:bodyPr vert="horz" lIns="91440" tIns="45720" rIns="274320" bIns="45720" rtlCol="0" anchor="t">
            <a:normAutofit/>
          </a:bodyPr>
          <a:lstStyle>
            <a:lvl1pPr marL="283464" indent="-283464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6F4F0E-9266-BDE5-075E-E6102DB9E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23" y="2291865"/>
            <a:ext cx="8957187" cy="4005026"/>
          </a:xfrm>
          <a:prstGeom prst="rect">
            <a:avLst/>
          </a:prstGeom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B110B9B7-B020-3C94-204E-D500B6C1ABA5}"/>
              </a:ext>
            </a:extLst>
          </p:cNvPr>
          <p:cNvSpPr txBox="1">
            <a:spLocks/>
          </p:cNvSpPr>
          <p:nvPr/>
        </p:nvSpPr>
        <p:spPr>
          <a:xfrm>
            <a:off x="5009706" y="633845"/>
            <a:ext cx="6739841" cy="4979368"/>
          </a:xfrm>
          <a:prstGeom prst="rect">
            <a:avLst/>
          </a:prstGeom>
          <a:effectLst/>
        </p:spPr>
        <p:txBody>
          <a:bodyPr vert="horz" lIns="91440" tIns="45720" rIns="274320" bIns="45720" rtlCol="0" anchor="t">
            <a:normAutofit/>
          </a:bodyPr>
          <a:lstStyle>
            <a:lvl1pPr marL="283464" indent="-283464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tx1"/>
                </a:solidFill>
              </a:rPr>
              <a:t>Functia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foloseste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parametrul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perpesctive_correction_inv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readuce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imaginea</a:t>
            </a:r>
            <a:r>
              <a:rPr lang="en-US" dirty="0">
                <a:solidFill>
                  <a:schemeClr val="tx1"/>
                </a:solidFill>
              </a:rPr>
              <a:t> din bird’s eye view la forma </a:t>
            </a:r>
            <a:r>
              <a:rPr lang="en-US" dirty="0" err="1">
                <a:solidFill>
                  <a:schemeClr val="tx1"/>
                </a:solidFill>
              </a:rPr>
              <a:t>initiala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putea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liniile</a:t>
            </a:r>
            <a:r>
              <a:rPr lang="en-US" dirty="0">
                <a:solidFill>
                  <a:schemeClr val="tx1"/>
                </a:solidFill>
              </a:rPr>
              <a:t> pe videoclip.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Steering angle-</a:t>
            </a:r>
            <a:r>
              <a:rPr lang="en-US" dirty="0" err="1">
                <a:solidFill>
                  <a:schemeClr val="tx1"/>
                </a:solidFill>
              </a:rPr>
              <a:t>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afisat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 err="1">
                <a:solidFill>
                  <a:schemeClr val="tx1"/>
                </a:solidFill>
              </a:rPr>
              <a:t>coltul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dreapta</a:t>
            </a:r>
            <a:r>
              <a:rPr lang="en-US" dirty="0">
                <a:solidFill>
                  <a:schemeClr val="tx1"/>
                </a:solidFill>
              </a:rPr>
              <a:t> sus, in grade; </a:t>
            </a:r>
            <a:r>
              <a:rPr lang="en-US" dirty="0" err="1">
                <a:solidFill>
                  <a:schemeClr val="tx1"/>
                </a:solidFill>
              </a:rPr>
              <a:t>pozitiv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insemnand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dreapta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iar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negativ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stanga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089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7FBB55-EF55-03D8-7D3C-29341A40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77" y="633845"/>
            <a:ext cx="3990110" cy="683678"/>
          </a:xfrm>
        </p:spPr>
        <p:txBody>
          <a:bodyPr/>
          <a:lstStyle/>
          <a:p>
            <a:r>
              <a:rPr lang="en-US" dirty="0"/>
              <a:t>Apply to video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6AD7D9-DEA3-79A4-785F-0EA9451710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7423" y="1317523"/>
            <a:ext cx="3772622" cy="497936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In final am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functiile</a:t>
            </a:r>
            <a:r>
              <a:rPr lang="en-US" dirty="0"/>
              <a:t> create anterior </a:t>
            </a:r>
            <a:r>
              <a:rPr lang="en-US" dirty="0" err="1"/>
              <a:t>si</a:t>
            </a:r>
            <a:r>
              <a:rPr lang="en-US" dirty="0"/>
              <a:t> le-am </a:t>
            </a:r>
            <a:r>
              <a:rPr lang="en-US" dirty="0" err="1"/>
              <a:t>aplicat</a:t>
            </a:r>
            <a:r>
              <a:rPr lang="en-US" dirty="0"/>
              <a:t> pe </a:t>
            </a:r>
            <a:r>
              <a:rPr lang="en-US" dirty="0" err="1"/>
              <a:t>fiecare</a:t>
            </a:r>
            <a:r>
              <a:rPr lang="en-US" dirty="0"/>
              <a:t> frame </a:t>
            </a:r>
            <a:r>
              <a:rPr lang="en-US" dirty="0" err="1"/>
              <a:t>dintr</a:t>
            </a:r>
            <a:r>
              <a:rPr lang="en-US" dirty="0"/>
              <a:t>-un videoclip.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6A666CA7-D12C-2DF7-4314-6A66949D61C6}"/>
              </a:ext>
            </a:extLst>
          </p:cNvPr>
          <p:cNvSpPr txBox="1">
            <a:spLocks/>
          </p:cNvSpPr>
          <p:nvPr/>
        </p:nvSpPr>
        <p:spPr>
          <a:xfrm>
            <a:off x="4737533" y="633845"/>
            <a:ext cx="6240686" cy="4979368"/>
          </a:xfrm>
          <a:prstGeom prst="rect">
            <a:avLst/>
          </a:prstGeom>
          <a:effectLst/>
        </p:spPr>
        <p:txBody>
          <a:bodyPr vert="horz" lIns="91440" tIns="45720" rIns="274320" bIns="45720" rtlCol="0" anchor="t">
            <a:normAutofit/>
          </a:bodyPr>
          <a:lstStyle>
            <a:lvl1pPr marL="283464" indent="-283464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239B29E6-A2CA-873C-A7C7-638160D4EEF1}"/>
              </a:ext>
            </a:extLst>
          </p:cNvPr>
          <p:cNvSpPr txBox="1">
            <a:spLocks/>
          </p:cNvSpPr>
          <p:nvPr/>
        </p:nvSpPr>
        <p:spPr>
          <a:xfrm>
            <a:off x="4737533" y="633845"/>
            <a:ext cx="6559732" cy="4979368"/>
          </a:xfrm>
          <a:prstGeom prst="rect">
            <a:avLst/>
          </a:prstGeom>
          <a:effectLst/>
        </p:spPr>
        <p:txBody>
          <a:bodyPr vert="horz" lIns="91440" tIns="45720" rIns="274320" bIns="45720" rtlCol="0" anchor="t">
            <a:normAutofit/>
          </a:bodyPr>
          <a:lstStyle>
            <a:lvl1pPr marL="283464" indent="-283464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B110B9B7-B020-3C94-204E-D500B6C1ABA5}"/>
              </a:ext>
            </a:extLst>
          </p:cNvPr>
          <p:cNvSpPr txBox="1">
            <a:spLocks/>
          </p:cNvSpPr>
          <p:nvPr/>
        </p:nvSpPr>
        <p:spPr>
          <a:xfrm>
            <a:off x="5023782" y="939316"/>
            <a:ext cx="6739841" cy="4979368"/>
          </a:xfrm>
          <a:prstGeom prst="rect">
            <a:avLst/>
          </a:prstGeom>
          <a:effectLst/>
        </p:spPr>
        <p:txBody>
          <a:bodyPr vert="horz" lIns="91440" tIns="45720" rIns="274320" bIns="45720" rtlCol="0" anchor="t">
            <a:normAutofit/>
          </a:bodyPr>
          <a:lstStyle>
            <a:lvl1pPr marL="283464" indent="-283464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tx1"/>
                </a:solidFill>
              </a:rPr>
              <a:t>Videoclipul</a:t>
            </a:r>
            <a:r>
              <a:rPr lang="en-US" dirty="0">
                <a:solidFill>
                  <a:schemeClr val="tx1"/>
                </a:solidFill>
              </a:rPr>
              <a:t> original </a:t>
            </a:r>
            <a:r>
              <a:rPr lang="en-US" dirty="0" err="1">
                <a:solidFill>
                  <a:schemeClr val="tx1"/>
                </a:solidFill>
              </a:rPr>
              <a:t>este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numit</a:t>
            </a:r>
            <a:r>
              <a:rPr lang="en-US" dirty="0">
                <a:solidFill>
                  <a:schemeClr val="tx1"/>
                </a:solidFill>
              </a:rPr>
              <a:t> “video_test.mp4”, </a:t>
            </a:r>
            <a:r>
              <a:rPr lang="en-US" dirty="0" err="1">
                <a:solidFill>
                  <a:schemeClr val="tx1"/>
                </a:solidFill>
              </a:rPr>
              <a:t>iar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cel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rezultat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fi </a:t>
            </a:r>
            <a:r>
              <a:rPr lang="en-US" dirty="0" err="1">
                <a:solidFill>
                  <a:schemeClr val="tx1"/>
                </a:solidFill>
              </a:rPr>
              <a:t>numit</a:t>
            </a:r>
            <a:r>
              <a:rPr lang="en-US" dirty="0">
                <a:solidFill>
                  <a:schemeClr val="tx1"/>
                </a:solidFill>
              </a:rPr>
              <a:t> “output_video.mp4”.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Imagine din videoclip </a:t>
            </a:r>
            <a:r>
              <a:rPr lang="en-US" dirty="0" err="1">
                <a:solidFill>
                  <a:schemeClr val="tx1"/>
                </a:solidFill>
              </a:rPr>
              <a:t>rezultat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C6D231-9DBD-EF2E-37A9-70DEBED5B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23" y="2612922"/>
            <a:ext cx="4505189" cy="2795155"/>
          </a:xfrm>
          <a:prstGeom prst="rect">
            <a:avLst/>
          </a:prstGeom>
        </p:spPr>
      </p:pic>
      <p:pic>
        <p:nvPicPr>
          <p:cNvPr id="11" name="Picture 10" descr="A car driving on a road&#10;&#10;Description automatically generated">
            <a:extLst>
              <a:ext uri="{FF2B5EF4-FFF2-40B4-BE49-F238E27FC236}">
                <a16:creationId xmlns:a16="http://schemas.microsoft.com/office/drawing/2014/main" id="{298D3462-EE72-F3EE-100E-DFFF903F6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658" y="2491807"/>
            <a:ext cx="5820697" cy="327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47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E1BB1-C5B6-C34A-6087-48682887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935" y="571499"/>
            <a:ext cx="11118274" cy="1154114"/>
          </a:xfrm>
        </p:spPr>
        <p:txBody>
          <a:bodyPr/>
          <a:lstStyle/>
          <a:p>
            <a:pPr lvl="0"/>
            <a:r>
              <a:rPr lang="en-US" noProof="0" dirty="0"/>
              <a:t>Conclusion and Future enhancements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0A5FD1-B31D-589D-C625-34F1D0AFBF8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33346" y="2115810"/>
            <a:ext cx="10129622" cy="372153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acestui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un </a:t>
            </a: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captivant</a:t>
            </a:r>
            <a:r>
              <a:rPr lang="en-US" dirty="0"/>
              <a:t> de </a:t>
            </a:r>
            <a:r>
              <a:rPr lang="en-US" dirty="0" err="1"/>
              <a:t>cercetare</a:t>
            </a:r>
            <a:r>
              <a:rPr lang="en-US" dirty="0"/>
              <a:t>, </a:t>
            </a:r>
            <a:r>
              <a:rPr lang="en-US" dirty="0" err="1"/>
              <a:t>invatare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testare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consider ca a </a:t>
            </a:r>
            <a:r>
              <a:rPr lang="en-US" dirty="0" err="1"/>
              <a:t>rezultat</a:t>
            </a:r>
            <a:r>
              <a:rPr lang="en-US" dirty="0"/>
              <a:t> un </a:t>
            </a:r>
            <a:r>
              <a:rPr lang="en-US" dirty="0" err="1"/>
              <a:t>algoritm</a:t>
            </a:r>
            <a:r>
              <a:rPr lang="en-US" dirty="0"/>
              <a:t> decent, care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imbunatatit</a:t>
            </a:r>
            <a:r>
              <a:rPr lang="en-US" dirty="0"/>
              <a:t> in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zone: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Detectare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precisa</a:t>
            </a:r>
            <a:r>
              <a:rPr lang="en-US" dirty="0"/>
              <a:t> in </a:t>
            </a:r>
            <a:r>
              <a:rPr lang="en-US" dirty="0" err="1"/>
              <a:t>conditii</a:t>
            </a:r>
            <a:r>
              <a:rPr lang="en-US" dirty="0"/>
              <a:t> </a:t>
            </a:r>
            <a:r>
              <a:rPr lang="en-US" dirty="0" err="1"/>
              <a:t>meteo</a:t>
            </a:r>
            <a:r>
              <a:rPr lang="en-US" dirty="0"/>
              <a:t> </a:t>
            </a:r>
            <a:r>
              <a:rPr lang="en-US" dirty="0" err="1"/>
              <a:t>nefavorabile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tipuri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de </a:t>
            </a:r>
            <a:r>
              <a:rPr lang="en-US" dirty="0" err="1"/>
              <a:t>sosea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Afisarea</a:t>
            </a:r>
            <a:r>
              <a:rPr lang="en-US" dirty="0"/>
              <a:t> </a:t>
            </a:r>
            <a:r>
              <a:rPr lang="en-US" dirty="0" err="1"/>
              <a:t>curbelor</a:t>
            </a:r>
            <a:r>
              <a:rPr lang="en-US" dirty="0"/>
              <a:t> pe videoclip, nu </a:t>
            </a:r>
            <a:r>
              <a:rPr lang="en-US" dirty="0" err="1"/>
              <a:t>doar</a:t>
            </a:r>
            <a:r>
              <a:rPr lang="en-US" dirty="0"/>
              <a:t> a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linii</a:t>
            </a:r>
            <a:r>
              <a:rPr lang="en-US" dirty="0"/>
              <a:t> </a:t>
            </a:r>
            <a:r>
              <a:rPr lang="en-US" dirty="0" err="1"/>
              <a:t>drepte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Steering angle </a:t>
            </a:r>
            <a:r>
              <a:rPr lang="en-US" dirty="0" err="1"/>
              <a:t>mai</a:t>
            </a:r>
            <a:r>
              <a:rPr lang="en-US" dirty="0"/>
              <a:t> precis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Functionarea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pe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camer</a:t>
            </a:r>
            <a:r>
              <a:rPr lang="en-US" noProof="1"/>
              <a:t>e cu unghiuri diferite de filmare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354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5011-03FC-652B-2538-4EAE68ABF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60" y="1017858"/>
            <a:ext cx="10650681" cy="2719255"/>
          </a:xfrm>
        </p:spPr>
        <p:txBody>
          <a:bodyPr/>
          <a:lstStyle/>
          <a:p>
            <a:pPr lvl="0"/>
            <a:r>
              <a:rPr lang="en-US" sz="6600" dirty="0" err="1"/>
              <a:t>Multumesc</a:t>
            </a:r>
            <a:r>
              <a:rPr lang="en-US" sz="6600" dirty="0"/>
              <a:t> </a:t>
            </a:r>
            <a:r>
              <a:rPr lang="en-US" sz="6600" dirty="0" err="1"/>
              <a:t>pentru</a:t>
            </a:r>
            <a:r>
              <a:rPr lang="en-US" sz="6600" dirty="0"/>
              <a:t> </a:t>
            </a:r>
            <a:r>
              <a:rPr lang="en-US" sz="6600" dirty="0" err="1"/>
              <a:t>atentie</a:t>
            </a:r>
            <a:r>
              <a:rPr lang="en-US" sz="6600" dirty="0"/>
              <a:t>!</a:t>
            </a:r>
            <a:endParaRPr lang="en-US" sz="6600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A2349-EF0B-F33D-13F9-8262414616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0660" y="4042066"/>
            <a:ext cx="10650681" cy="2296843"/>
          </a:xfrm>
        </p:spPr>
        <p:txBody>
          <a:bodyPr/>
          <a:lstStyle/>
          <a:p>
            <a:pPr lvl="0"/>
            <a:r>
              <a:rPr lang="en-US" noProof="0" dirty="0"/>
              <a:t>Asmarandei Leonard-Gabriel</a:t>
            </a:r>
          </a:p>
          <a:p>
            <a:pPr lvl="0"/>
            <a:r>
              <a:rPr lang="en-US" dirty="0" err="1"/>
              <a:t>Grupa</a:t>
            </a:r>
            <a:r>
              <a:rPr lang="en-US" dirty="0"/>
              <a:t> 30132</a:t>
            </a:r>
          </a:p>
          <a:p>
            <a:pPr lvl="0"/>
            <a:r>
              <a:rPr lang="en-US" noProof="0" dirty="0"/>
              <a:t>An </a:t>
            </a:r>
            <a:r>
              <a:rPr lang="en-US" noProof="0" dirty="0" err="1"/>
              <a:t>Universitar</a:t>
            </a:r>
            <a:r>
              <a:rPr lang="en-US" noProof="0" dirty="0"/>
              <a:t> 2023-2024</a:t>
            </a:r>
          </a:p>
        </p:txBody>
      </p:sp>
    </p:spTree>
    <p:extLst>
      <p:ext uri="{BB962C8B-B14F-4D97-AF65-F5344CB8AC3E}">
        <p14:creationId xmlns:p14="http://schemas.microsoft.com/office/powerpoint/2010/main" val="366365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CDD0-17F6-3312-AE6D-F7EB95E4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717" y="924339"/>
            <a:ext cx="3990110" cy="5009322"/>
          </a:xfrm>
        </p:spPr>
        <p:txBody>
          <a:bodyPr/>
          <a:lstStyle/>
          <a:p>
            <a:r>
              <a:rPr lang="ro-RO" dirty="0"/>
              <a:t>Scurtă descriere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36AA5-9DDA-DA9A-5469-6885A5A84D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46793" y="924340"/>
            <a:ext cx="5684373" cy="5009322"/>
          </a:xfrm>
        </p:spPr>
        <p:txBody>
          <a:bodyPr>
            <a:normAutofit lnSpcReduction="10000"/>
          </a:bodyPr>
          <a:lstStyle/>
          <a:p>
            <a:pPr lvl="0"/>
            <a:endParaRPr lang="ro-RO" noProof="0" dirty="0"/>
          </a:p>
          <a:p>
            <a:pPr lvl="0"/>
            <a:endParaRPr lang="ro-RO" dirty="0"/>
          </a:p>
          <a:p>
            <a:pPr lvl="0"/>
            <a:r>
              <a:rPr lang="ro-RO" noProof="0" dirty="0"/>
              <a:t>Am dezvoltat un algoritm care detectează benzile de circulatie, folosind Python si OpenCV.</a:t>
            </a:r>
          </a:p>
          <a:p>
            <a:pPr lvl="0"/>
            <a:r>
              <a:rPr lang="ro-RO" dirty="0"/>
              <a:t>Am codat in mediul Jupyter Notebook, care permite scrierea si rularea codului in celule diferite, ceea ce ajuta si la testare dar si la prezentarea functionalitatii codului.</a:t>
            </a:r>
          </a:p>
          <a:p>
            <a:pPr lvl="0"/>
            <a:r>
              <a:rPr lang="ro-RO" dirty="0"/>
              <a:t>In continuare voi prezenta pasii efectuati cu secvente de cod, explicatii si imagini.</a:t>
            </a:r>
          </a:p>
          <a:p>
            <a:pPr lvl="0"/>
            <a:r>
              <a:rPr lang="ro-RO" dirty="0"/>
              <a:t>Voi include in fisiere videoclipul original si videoclipul rezultat in urma procesarii.</a:t>
            </a:r>
          </a:p>
          <a:p>
            <a:pPr lvl="0"/>
            <a:endParaRPr lang="ro-RO" dirty="0"/>
          </a:p>
          <a:p>
            <a:pPr lvl="0"/>
            <a:endParaRPr lang="ro-RO" noProof="0" dirty="0"/>
          </a:p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07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7FBB55-EF55-03D8-7D3C-29341A40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935" y="633845"/>
            <a:ext cx="3990110" cy="683678"/>
          </a:xfrm>
        </p:spPr>
        <p:txBody>
          <a:bodyPr/>
          <a:lstStyle/>
          <a:p>
            <a:r>
              <a:rPr lang="ro-RO" dirty="0"/>
              <a:t>Video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6AD7D9-DEA3-79A4-785F-0EA9451710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7423" y="1504336"/>
            <a:ext cx="3772622" cy="4979368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ro-RO" noProof="0" dirty="0"/>
              <a:t>Am ales un video de rezoluție 1280x720 pixeli</a:t>
            </a:r>
            <a:endParaRPr lang="en-US" noProof="0" dirty="0"/>
          </a:p>
          <a:p>
            <a:pPr lvl="0">
              <a:lnSpc>
                <a:spcPct val="100000"/>
              </a:lnSpc>
            </a:pPr>
            <a:endParaRPr lang="ro-RO" noProof="0" dirty="0"/>
          </a:p>
          <a:p>
            <a:pPr lvl="0">
              <a:lnSpc>
                <a:spcPct val="100000"/>
              </a:lnSpc>
            </a:pPr>
            <a:r>
              <a:rPr lang="ro-RO" dirty="0"/>
              <a:t>Am capturat cateva imagini din acesta, cand drumul era drept, dar si cand urmau curbe</a:t>
            </a:r>
            <a:endParaRPr lang="en-US" dirty="0"/>
          </a:p>
          <a:p>
            <a:pPr lvl="0">
              <a:lnSpc>
                <a:spcPct val="100000"/>
              </a:lnSpc>
            </a:pPr>
            <a:endParaRPr lang="ro-RO" dirty="0"/>
          </a:p>
          <a:p>
            <a:pPr lvl="0">
              <a:lnSpc>
                <a:spcPct val="100000"/>
              </a:lnSpc>
            </a:pPr>
            <a:r>
              <a:rPr lang="ro-RO" dirty="0"/>
              <a:t>Pe imaginea afisata in dreapta, am realizat in mare parte implementarea codului</a:t>
            </a:r>
          </a:p>
          <a:p>
            <a:pPr lvl="0"/>
            <a:endParaRPr lang="en-US" noProof="0" dirty="0"/>
          </a:p>
        </p:txBody>
      </p:sp>
      <p:pic>
        <p:nvPicPr>
          <p:cNvPr id="8" name="Picture 7" descr="A car driving on a highway&#10;&#10;Description automatically generated">
            <a:extLst>
              <a:ext uri="{FF2B5EF4-FFF2-40B4-BE49-F238E27FC236}">
                <a16:creationId xmlns:a16="http://schemas.microsoft.com/office/drawing/2014/main" id="{EADA9787-CC14-E6FF-8ACC-30D38B0CB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619" y="1659193"/>
            <a:ext cx="6292645" cy="353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3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7FBB55-EF55-03D8-7D3C-29341A40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935" y="633845"/>
            <a:ext cx="3990110" cy="683678"/>
          </a:xfrm>
        </p:spPr>
        <p:txBody>
          <a:bodyPr/>
          <a:lstStyle/>
          <a:p>
            <a:r>
              <a:rPr lang="en-US" dirty="0"/>
              <a:t>Bird’s Eye 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6AD7D9-DEA3-79A4-785F-0EA9451710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7423" y="1317523"/>
            <a:ext cx="3772622" cy="497936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o-RO" noProof="0" dirty="0"/>
              <a:t>Primul pas a fost schimbarea perspectivei imaginii pentru a avea o idee mai buna a locatiei liniilor. </a:t>
            </a:r>
            <a:endParaRPr lang="en-US" noProof="0" dirty="0"/>
          </a:p>
          <a:p>
            <a:pPr>
              <a:lnSpc>
                <a:spcPct val="100000"/>
              </a:lnSpc>
            </a:pPr>
            <a:r>
              <a:rPr lang="en-US" dirty="0"/>
              <a:t>Am ales </a:t>
            </a:r>
            <a:r>
              <a:rPr lang="en-US" dirty="0" err="1"/>
              <a:t>reperele</a:t>
            </a:r>
            <a:r>
              <a:rPr lang="en-US" dirty="0"/>
              <a:t> illustrate in </a:t>
            </a:r>
            <a:r>
              <a:rPr lang="en-US" dirty="0" err="1"/>
              <a:t>dreapta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aduce</a:t>
            </a:r>
            <a:r>
              <a:rPr lang="en-US" dirty="0"/>
              <a:t> </a:t>
            </a:r>
            <a:r>
              <a:rPr lang="en-US" dirty="0" err="1"/>
              <a:t>imaginea</a:t>
            </a:r>
            <a:r>
              <a:rPr lang="en-US" dirty="0"/>
              <a:t> in bird’s eye view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Trapezoidul</a:t>
            </a:r>
            <a:r>
              <a:rPr lang="en-US" dirty="0"/>
              <a:t> cu </a:t>
            </a:r>
            <a:r>
              <a:rPr lang="en-US" dirty="0" err="1"/>
              <a:t>rosu</a:t>
            </a:r>
            <a:r>
              <a:rPr lang="en-US" dirty="0"/>
              <a:t> </a:t>
            </a:r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regiunea</a:t>
            </a:r>
            <a:r>
              <a:rPr lang="en-US" dirty="0"/>
              <a:t> de </a:t>
            </a:r>
            <a:r>
              <a:rPr lang="en-US" dirty="0" err="1"/>
              <a:t>interes</a:t>
            </a:r>
            <a:r>
              <a:rPr lang="en-US" dirty="0"/>
              <a:t> care </a:t>
            </a:r>
            <a:r>
              <a:rPr lang="en-US" dirty="0" err="1"/>
              <a:t>urmeaza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transformata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-o imagine cu </a:t>
            </a:r>
            <a:r>
              <a:rPr lang="en-US" dirty="0" err="1"/>
              <a:t>inaltimea</a:t>
            </a:r>
            <a:r>
              <a:rPr lang="en-US" dirty="0"/>
              <a:t> </a:t>
            </a:r>
            <a:r>
              <a:rPr lang="en-US" dirty="0" err="1"/>
              <a:t>dreptunghiului</a:t>
            </a:r>
            <a:r>
              <a:rPr lang="en-US" dirty="0"/>
              <a:t> </a:t>
            </a:r>
            <a:r>
              <a:rPr lang="en-US" dirty="0" err="1"/>
              <a:t>verde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A9787-CC14-E6FF-8ACC-30D38B0CB7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04619" y="1659193"/>
            <a:ext cx="6292645" cy="353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85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7FBB55-EF55-03D8-7D3C-29341A40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935" y="633845"/>
            <a:ext cx="3990110" cy="683678"/>
          </a:xfrm>
        </p:spPr>
        <p:txBody>
          <a:bodyPr/>
          <a:lstStyle/>
          <a:p>
            <a:r>
              <a:rPr lang="en-US" dirty="0"/>
              <a:t>Bird’s Eye 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6AD7D9-DEA3-79A4-785F-0EA9451710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7423" y="1317523"/>
            <a:ext cx="3772622" cy="497936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noProof="0" dirty="0" err="1"/>
              <a:t>Codul</a:t>
            </a:r>
            <a:r>
              <a:rPr lang="en-US" dirty="0"/>
              <a:t> </a:t>
            </a:r>
            <a:r>
              <a:rPr lang="en-US" dirty="0" err="1"/>
              <a:t>functiei</a:t>
            </a:r>
            <a:r>
              <a:rPr lang="en-US" dirty="0"/>
              <a:t>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transformare</a:t>
            </a:r>
            <a:r>
              <a:rPr lang="en-US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AB2EC3-C200-8831-804A-B69600A43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13" y="2001201"/>
            <a:ext cx="8337583" cy="4181778"/>
          </a:xfrm>
          <a:prstGeom prst="rect">
            <a:avLst/>
          </a:prstGeom>
        </p:spPr>
      </p:pic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4255746A-4E9A-EA17-D92B-406624E6CF8C}"/>
              </a:ext>
            </a:extLst>
          </p:cNvPr>
          <p:cNvSpPr txBox="1">
            <a:spLocks/>
          </p:cNvSpPr>
          <p:nvPr/>
        </p:nvSpPr>
        <p:spPr>
          <a:xfrm>
            <a:off x="4794316" y="427703"/>
            <a:ext cx="6867749" cy="4979368"/>
          </a:xfrm>
          <a:prstGeom prst="rect">
            <a:avLst/>
          </a:prstGeom>
          <a:effectLst/>
        </p:spPr>
        <p:txBody>
          <a:bodyPr vert="horz" lIns="91440" tIns="45720" rIns="274320" bIns="45720" rtlCol="0" anchor="t">
            <a:normAutofit/>
          </a:bodyPr>
          <a:lstStyle>
            <a:lvl1pPr marL="283464" indent="-283464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Am </a:t>
            </a:r>
            <a:r>
              <a:rPr lang="en-US" dirty="0" err="1">
                <a:solidFill>
                  <a:schemeClr val="tx1"/>
                </a:solidFill>
              </a:rPr>
              <a:t>aflat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pozitia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celor</a:t>
            </a:r>
            <a:r>
              <a:rPr lang="en-US" dirty="0">
                <a:solidFill>
                  <a:schemeClr val="tx1"/>
                </a:solidFill>
              </a:rPr>
              <a:t> 4 puncta </a:t>
            </a:r>
            <a:r>
              <a:rPr lang="en-US" dirty="0" err="1">
                <a:solidFill>
                  <a:schemeClr val="tx1"/>
                </a:solidFill>
              </a:rPr>
              <a:t>dorite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folosind</a:t>
            </a:r>
            <a:r>
              <a:rPr lang="en-US" dirty="0">
                <a:solidFill>
                  <a:schemeClr val="tx1"/>
                </a:solidFill>
              </a:rPr>
              <a:t> Photoshop.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warpPrespective</a:t>
            </a:r>
            <a:r>
              <a:rPr lang="en-US" dirty="0">
                <a:solidFill>
                  <a:schemeClr val="tx1"/>
                </a:solidFill>
              </a:rPr>
              <a:t> am </a:t>
            </a:r>
            <a:r>
              <a:rPr lang="en-US" dirty="0" err="1">
                <a:solidFill>
                  <a:schemeClr val="tx1"/>
                </a:solidFill>
              </a:rPr>
              <a:t>folosit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metoda</a:t>
            </a:r>
            <a:r>
              <a:rPr lang="en-US" dirty="0">
                <a:solidFill>
                  <a:schemeClr val="tx1"/>
                </a:solidFill>
              </a:rPr>
              <a:t> INTER_LANCZOS4 </a:t>
            </a:r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 ca </a:t>
            </a:r>
            <a:r>
              <a:rPr lang="en-US" dirty="0" err="1">
                <a:solidFill>
                  <a:schemeClr val="tx1"/>
                </a:solidFill>
              </a:rPr>
              <a:t>oferea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cele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rezultate</a:t>
            </a:r>
            <a:r>
              <a:rPr lang="en-US" dirty="0">
                <a:solidFill>
                  <a:schemeClr val="tx1"/>
                </a:solidFill>
              </a:rPr>
              <a:t>. La final am </a:t>
            </a:r>
            <a:r>
              <a:rPr lang="en-US" dirty="0" err="1">
                <a:solidFill>
                  <a:schemeClr val="tx1"/>
                </a:solidFill>
              </a:rPr>
              <a:t>returnat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imaginea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modificata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prespective_correction_inv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deoarece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fi </a:t>
            </a:r>
            <a:r>
              <a:rPr lang="en-US" dirty="0" err="1">
                <a:solidFill>
                  <a:schemeClr val="tx1"/>
                </a:solidFill>
              </a:rPr>
              <a:t>folosita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mai</a:t>
            </a:r>
            <a:r>
              <a:rPr lang="en-US" dirty="0">
                <a:solidFill>
                  <a:schemeClr val="tx1"/>
                </a:solidFill>
              </a:rPr>
              <a:t> la 											final.</a:t>
            </a:r>
          </a:p>
        </p:txBody>
      </p:sp>
    </p:spTree>
    <p:extLst>
      <p:ext uri="{BB962C8B-B14F-4D97-AF65-F5344CB8AC3E}">
        <p14:creationId xmlns:p14="http://schemas.microsoft.com/office/powerpoint/2010/main" val="109559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7FBB55-EF55-03D8-7D3C-29341A40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935" y="633845"/>
            <a:ext cx="3990110" cy="683678"/>
          </a:xfrm>
        </p:spPr>
        <p:txBody>
          <a:bodyPr/>
          <a:lstStyle/>
          <a:p>
            <a:r>
              <a:rPr lang="en-US" dirty="0"/>
              <a:t>Bird’s Eye 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6AD7D9-DEA3-79A4-785F-0EA9451710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7423" y="1317523"/>
            <a:ext cx="3772622" cy="497936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noProof="0" dirty="0" err="1"/>
              <a:t>Rezultat</a:t>
            </a:r>
            <a:r>
              <a:rPr lang="en-US" noProof="0" dirty="0"/>
              <a:t> </a:t>
            </a:r>
            <a:r>
              <a:rPr lang="en-US" noProof="0" dirty="0" err="1"/>
              <a:t>pentru</a:t>
            </a:r>
            <a:r>
              <a:rPr lang="en-US" noProof="0" dirty="0"/>
              <a:t> imagine </a:t>
            </a:r>
            <a:r>
              <a:rPr lang="en-US" noProof="0" dirty="0" err="1"/>
              <a:t>fara</a:t>
            </a:r>
            <a:r>
              <a:rPr lang="en-US" noProof="0" dirty="0"/>
              <a:t> </a:t>
            </a:r>
            <a:r>
              <a:rPr lang="en-US" noProof="0" dirty="0" err="1"/>
              <a:t>curba</a:t>
            </a:r>
            <a:r>
              <a:rPr lang="en-US" noProof="0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imagine cu </a:t>
            </a:r>
            <a:r>
              <a:rPr lang="en-US" dirty="0" err="1"/>
              <a:t>curba</a:t>
            </a:r>
            <a:r>
              <a:rPr lang="en-US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noProof="0" dirty="0"/>
          </a:p>
        </p:txBody>
      </p:sp>
      <p:pic>
        <p:nvPicPr>
          <p:cNvPr id="4" name="Picture 3" descr="A dark sky with clouds&#10;&#10;Description automatically generated">
            <a:extLst>
              <a:ext uri="{FF2B5EF4-FFF2-40B4-BE49-F238E27FC236}">
                <a16:creationId xmlns:a16="http://schemas.microsoft.com/office/drawing/2014/main" id="{3EC906BF-421E-C3AA-99A5-ECCC3B161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10" y="2001201"/>
            <a:ext cx="8377084" cy="1439811"/>
          </a:xfrm>
          <a:prstGeom prst="rect">
            <a:avLst/>
          </a:prstGeom>
        </p:spPr>
      </p:pic>
      <p:pic>
        <p:nvPicPr>
          <p:cNvPr id="8" name="Picture 7" descr="A black and white photo of a person&#10;&#10;Description automatically generated with medium confidence">
            <a:extLst>
              <a:ext uri="{FF2B5EF4-FFF2-40B4-BE49-F238E27FC236}">
                <a16:creationId xmlns:a16="http://schemas.microsoft.com/office/drawing/2014/main" id="{01975D8A-360E-9D24-A5D3-A6CAD30DC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910" y="4464921"/>
            <a:ext cx="8249265" cy="141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0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7FBB55-EF55-03D8-7D3C-29341A40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935" y="633845"/>
            <a:ext cx="3990110" cy="683678"/>
          </a:xfrm>
        </p:spPr>
        <p:txBody>
          <a:bodyPr/>
          <a:lstStyle/>
          <a:p>
            <a:r>
              <a:rPr lang="en-US" dirty="0"/>
              <a:t>Edge Detection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6AD7D9-DEA3-79A4-785F-0EA9451710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7423" y="1317523"/>
            <a:ext cx="3772622" cy="497936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0" dirty="0" err="1"/>
              <a:t>Pentru</a:t>
            </a:r>
            <a:r>
              <a:rPr lang="en-US" noProof="0" dirty="0"/>
              <a:t> </a:t>
            </a:r>
            <a:r>
              <a:rPr lang="en-US" noProof="0" dirty="0" err="1"/>
              <a:t>detectarea</a:t>
            </a:r>
            <a:r>
              <a:rPr lang="en-US" noProof="0" dirty="0"/>
              <a:t> </a:t>
            </a:r>
            <a:r>
              <a:rPr lang="en-US" noProof="0" dirty="0" err="1"/>
              <a:t>liniilor</a:t>
            </a:r>
            <a:r>
              <a:rPr lang="en-US" noProof="0" dirty="0"/>
              <a:t> am </a:t>
            </a:r>
            <a:r>
              <a:rPr lang="en-US" noProof="0" dirty="0" err="1"/>
              <a:t>folosit</a:t>
            </a:r>
            <a:r>
              <a:rPr lang="en-US" noProof="0" dirty="0"/>
              <a:t> </a:t>
            </a:r>
            <a:r>
              <a:rPr lang="en-US" noProof="0" dirty="0" err="1"/>
              <a:t>metoda</a:t>
            </a:r>
            <a:r>
              <a:rPr lang="en-US" noProof="0" dirty="0"/>
              <a:t> </a:t>
            </a:r>
            <a:r>
              <a:rPr lang="en-US" noProof="0" dirty="0" err="1"/>
              <a:t>Scharr</a:t>
            </a:r>
            <a:r>
              <a:rPr lang="en-US" noProof="0" dirty="0"/>
              <a:t>, care </a:t>
            </a:r>
            <a:r>
              <a:rPr lang="en-US" noProof="0" dirty="0" err="1"/>
              <a:t>returneaza</a:t>
            </a:r>
            <a:r>
              <a:rPr lang="en-US" noProof="0" dirty="0"/>
              <a:t> </a:t>
            </a:r>
            <a:r>
              <a:rPr lang="en-US" noProof="0" dirty="0" err="1"/>
              <a:t>derivatele</a:t>
            </a:r>
            <a:r>
              <a:rPr lang="en-US" noProof="0" dirty="0"/>
              <a:t> </a:t>
            </a:r>
            <a:r>
              <a:rPr lang="en-US" noProof="0" dirty="0" err="1"/>
              <a:t>dintr</a:t>
            </a:r>
            <a:r>
              <a:rPr lang="en-US" noProof="0" dirty="0"/>
              <a:t>-o imagine </a:t>
            </a:r>
            <a:r>
              <a:rPr lang="en-US" noProof="0" dirty="0" err="1"/>
              <a:t>pentru</a:t>
            </a:r>
            <a:r>
              <a:rPr lang="en-US" noProof="0" dirty="0"/>
              <a:t> </a:t>
            </a:r>
            <a:r>
              <a:rPr lang="en-US" noProof="0" dirty="0" err="1"/>
              <a:t>axele</a:t>
            </a:r>
            <a:r>
              <a:rPr lang="en-US" noProof="0" dirty="0"/>
              <a:t> X </a:t>
            </a:r>
            <a:r>
              <a:rPr lang="en-US" noProof="0" dirty="0" err="1"/>
              <a:t>si</a:t>
            </a:r>
            <a:r>
              <a:rPr lang="en-US" noProof="0" dirty="0"/>
              <a:t> Y</a:t>
            </a:r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acesta</a:t>
            </a:r>
            <a:r>
              <a:rPr lang="en-US" dirty="0"/>
              <a:t>, am </a:t>
            </a:r>
            <a:r>
              <a:rPr lang="en-US" dirty="0" err="1"/>
              <a:t>avut</a:t>
            </a:r>
            <a:r>
              <a:rPr lang="en-US" dirty="0"/>
              <a:t> </a:t>
            </a:r>
            <a:r>
              <a:rPr lang="en-US" dirty="0" err="1"/>
              <a:t>nevoie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de derivate de </a:t>
            </a:r>
            <a:r>
              <a:rPr lang="en-US" dirty="0" err="1"/>
              <a:t>ordin</a:t>
            </a:r>
            <a:r>
              <a:rPr lang="en-US" dirty="0"/>
              <a:t> 1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axa</a:t>
            </a:r>
            <a:r>
              <a:rPr lang="en-US" dirty="0"/>
              <a:t> X </a:t>
            </a:r>
            <a:r>
              <a:rPr lang="en-US" dirty="0" err="1"/>
              <a:t>si</a:t>
            </a:r>
            <a:r>
              <a:rPr lang="en-US" dirty="0"/>
              <a:t> l-am </a:t>
            </a:r>
            <a:r>
              <a:rPr lang="en-US" dirty="0" err="1"/>
              <a:t>aplicat</a:t>
            </a:r>
            <a:r>
              <a:rPr lang="en-US" dirty="0"/>
              <a:t> pe </a:t>
            </a:r>
            <a:r>
              <a:rPr lang="en-US" dirty="0" err="1"/>
              <a:t>canalul</a:t>
            </a:r>
            <a:r>
              <a:rPr lang="en-US" dirty="0"/>
              <a:t> green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53D9F6-C45E-B551-B1FC-522A1969B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12" y="4028592"/>
            <a:ext cx="10059407" cy="2195563"/>
          </a:xfrm>
          <a:prstGeom prst="rect">
            <a:avLst/>
          </a:prstGeom>
        </p:spPr>
      </p:pic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6A666CA7-D12C-2DF7-4314-6A66949D61C6}"/>
              </a:ext>
            </a:extLst>
          </p:cNvPr>
          <p:cNvSpPr txBox="1">
            <a:spLocks/>
          </p:cNvSpPr>
          <p:nvPr/>
        </p:nvSpPr>
        <p:spPr>
          <a:xfrm>
            <a:off x="4737533" y="633845"/>
            <a:ext cx="6240686" cy="4979368"/>
          </a:xfrm>
          <a:prstGeom prst="rect">
            <a:avLst/>
          </a:prstGeom>
          <a:effectLst/>
        </p:spPr>
        <p:txBody>
          <a:bodyPr vert="horz" lIns="91440" tIns="45720" rIns="274320" bIns="45720" rtlCol="0" anchor="t">
            <a:normAutofit/>
          </a:bodyPr>
          <a:lstStyle>
            <a:lvl1pPr marL="283464" indent="-283464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err="1">
                <a:solidFill>
                  <a:schemeClr val="tx1"/>
                </a:solidFill>
              </a:rPr>
              <a:t>Scharr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returneaza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valori</a:t>
            </a:r>
            <a:r>
              <a:rPr lang="en-US" dirty="0">
                <a:solidFill>
                  <a:schemeClr val="tx1"/>
                </a:solidFill>
              </a:rPr>
              <a:t> positive </a:t>
            </a:r>
            <a:r>
              <a:rPr lang="en-US" dirty="0" err="1">
                <a:solidFill>
                  <a:schemeClr val="tx1"/>
                </a:solidFill>
              </a:rPr>
              <a:t>si</a:t>
            </a:r>
            <a:r>
              <a:rPr lang="en-US" dirty="0">
                <a:solidFill>
                  <a:schemeClr val="tx1"/>
                </a:solidFill>
              </a:rPr>
              <a:t> negative, </a:t>
            </a:r>
            <a:r>
              <a:rPr lang="en-US" dirty="0" err="1">
                <a:solidFill>
                  <a:schemeClr val="tx1"/>
                </a:solidFill>
              </a:rPr>
              <a:t>deci</a:t>
            </a:r>
            <a:r>
              <a:rPr lang="en-US" dirty="0">
                <a:solidFill>
                  <a:schemeClr val="tx1"/>
                </a:solidFill>
              </a:rPr>
              <a:t> am </a:t>
            </a:r>
            <a:r>
              <a:rPr lang="en-US" dirty="0" err="1">
                <a:solidFill>
                  <a:schemeClr val="tx1"/>
                </a:solidFill>
              </a:rPr>
              <a:t>fost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nevoit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folosesc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modulul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valorilor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deoarece</a:t>
            </a:r>
            <a:r>
              <a:rPr lang="en-US" dirty="0">
                <a:solidFill>
                  <a:schemeClr val="tx1"/>
                </a:solidFill>
              </a:rPr>
              <a:t> nu ne </a:t>
            </a:r>
            <a:r>
              <a:rPr lang="en-US" dirty="0" err="1">
                <a:solidFill>
                  <a:schemeClr val="tx1"/>
                </a:solidFill>
              </a:rPr>
              <a:t>intereseaza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semnul</a:t>
            </a:r>
            <a:r>
              <a:rPr lang="en-US" dirty="0">
                <a:solidFill>
                  <a:schemeClr val="tx1"/>
                </a:solidFill>
              </a:rPr>
              <a:t> lor.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De </a:t>
            </a:r>
            <a:r>
              <a:rPr lang="en-US" dirty="0" err="1">
                <a:solidFill>
                  <a:schemeClr val="tx1"/>
                </a:solidFill>
              </a:rPr>
              <a:t>asemenea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valorile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trebuiau</a:t>
            </a:r>
            <a:r>
              <a:rPr lang="en-US" dirty="0">
                <a:solidFill>
                  <a:schemeClr val="tx1"/>
                </a:solidFill>
              </a:rPr>
              <a:t> convertite in tip int </a:t>
            </a:r>
            <a:r>
              <a:rPr lang="en-US" dirty="0" err="1">
                <a:solidFill>
                  <a:schemeClr val="tx1"/>
                </a:solidFill>
              </a:rPr>
              <a:t>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incadrate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 err="1">
                <a:solidFill>
                  <a:schemeClr val="tx1"/>
                </a:solidFill>
              </a:rPr>
              <a:t>intervalul</a:t>
            </a:r>
            <a:r>
              <a:rPr lang="en-US" dirty="0">
                <a:solidFill>
                  <a:schemeClr val="tx1"/>
                </a:solidFill>
              </a:rPr>
              <a:t> 0-255, specific </a:t>
            </a:r>
            <a:r>
              <a:rPr lang="en-US" dirty="0" err="1">
                <a:solidFill>
                  <a:schemeClr val="tx1"/>
                </a:solidFill>
              </a:rPr>
              <a:t>imaginilor</a:t>
            </a:r>
            <a:r>
              <a:rPr lang="en-US" dirty="0">
                <a:solidFill>
                  <a:schemeClr val="tx1"/>
                </a:solidFill>
              </a:rPr>
              <a:t> cu un </a:t>
            </a:r>
            <a:r>
              <a:rPr lang="en-US" dirty="0" err="1">
                <a:solidFill>
                  <a:schemeClr val="tx1"/>
                </a:solidFill>
              </a:rPr>
              <a:t>singur</a:t>
            </a:r>
            <a:r>
              <a:rPr lang="en-US" dirty="0">
                <a:solidFill>
                  <a:schemeClr val="tx1"/>
                </a:solidFill>
              </a:rPr>
              <a:t> canal.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Am </a:t>
            </a:r>
            <a:r>
              <a:rPr lang="en-US" dirty="0" err="1">
                <a:solidFill>
                  <a:schemeClr val="tx1"/>
                </a:solidFill>
              </a:rPr>
              <a:t>folosit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canalul</a:t>
            </a:r>
            <a:r>
              <a:rPr lang="en-US" dirty="0">
                <a:solidFill>
                  <a:schemeClr val="tx1"/>
                </a:solidFill>
              </a:rPr>
              <a:t> green, </a:t>
            </a:r>
            <a:r>
              <a:rPr lang="en-US" dirty="0" err="1">
                <a:solidFill>
                  <a:schemeClr val="tx1"/>
                </a:solidFill>
              </a:rPr>
              <a:t>deoarece</a:t>
            </a:r>
            <a:r>
              <a:rPr lang="en-US" dirty="0">
                <a:solidFill>
                  <a:schemeClr val="tx1"/>
                </a:solidFill>
              </a:rPr>
              <a:t> conform </a:t>
            </a:r>
            <a:r>
              <a:rPr lang="en-US" dirty="0" err="1">
                <a:solidFill>
                  <a:schemeClr val="tx1"/>
                </a:solidFill>
              </a:rPr>
              <a:t>unor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articole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acesta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oferi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rezultate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bune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957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7FBB55-EF55-03D8-7D3C-29341A40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935" y="633845"/>
            <a:ext cx="3990110" cy="683678"/>
          </a:xfrm>
        </p:spPr>
        <p:txBody>
          <a:bodyPr/>
          <a:lstStyle/>
          <a:p>
            <a:r>
              <a:rPr lang="en-US" dirty="0"/>
              <a:t>Edge Detection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6AD7D9-DEA3-79A4-785F-0EA9451710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7423" y="1317523"/>
            <a:ext cx="3772622" cy="497936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noProof="0" dirty="0" err="1"/>
              <a:t>Rezultat</a:t>
            </a:r>
            <a:r>
              <a:rPr lang="en-US" noProof="0" dirty="0"/>
              <a:t> </a:t>
            </a:r>
            <a:r>
              <a:rPr lang="en-US" noProof="0" dirty="0" err="1"/>
              <a:t>pentru</a:t>
            </a:r>
            <a:r>
              <a:rPr lang="en-US" noProof="0" dirty="0"/>
              <a:t> imagine </a:t>
            </a:r>
            <a:r>
              <a:rPr lang="en-US" noProof="0" dirty="0" err="1"/>
              <a:t>fara</a:t>
            </a:r>
            <a:r>
              <a:rPr lang="en-US" noProof="0" dirty="0"/>
              <a:t> </a:t>
            </a:r>
            <a:r>
              <a:rPr lang="en-US" noProof="0" dirty="0" err="1"/>
              <a:t>curba</a:t>
            </a:r>
            <a:r>
              <a:rPr lang="en-US" noProof="0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noProof="0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noProof="0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noProof="0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imagine cu </a:t>
            </a:r>
            <a:r>
              <a:rPr lang="en-US" dirty="0" err="1"/>
              <a:t>curba</a:t>
            </a:r>
            <a:r>
              <a:rPr lang="en-US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US" noProof="0" dirty="0"/>
          </a:p>
          <a:p>
            <a:pPr marL="0" indent="0">
              <a:lnSpc>
                <a:spcPct val="100000"/>
              </a:lnSpc>
              <a:buNone/>
            </a:pPr>
            <a:endParaRPr lang="en-US" noProof="0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6A666CA7-D12C-2DF7-4314-6A66949D61C6}"/>
              </a:ext>
            </a:extLst>
          </p:cNvPr>
          <p:cNvSpPr txBox="1">
            <a:spLocks/>
          </p:cNvSpPr>
          <p:nvPr/>
        </p:nvSpPr>
        <p:spPr>
          <a:xfrm>
            <a:off x="4737533" y="633845"/>
            <a:ext cx="6240686" cy="4979368"/>
          </a:xfrm>
          <a:prstGeom prst="rect">
            <a:avLst/>
          </a:prstGeom>
          <a:effectLst/>
        </p:spPr>
        <p:txBody>
          <a:bodyPr vert="horz" lIns="91440" tIns="45720" rIns="274320" bIns="45720" rtlCol="0" anchor="t">
            <a:normAutofit/>
          </a:bodyPr>
          <a:lstStyle>
            <a:lvl1pPr marL="283464" indent="-283464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A black background with white spots&#10;&#10;Description automatically generated">
            <a:extLst>
              <a:ext uri="{FF2B5EF4-FFF2-40B4-BE49-F238E27FC236}">
                <a16:creationId xmlns:a16="http://schemas.microsoft.com/office/drawing/2014/main" id="{F1F85C78-BF35-DC43-E559-AC3D91458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23" y="2086282"/>
            <a:ext cx="8278761" cy="1422912"/>
          </a:xfrm>
          <a:prstGeom prst="rect">
            <a:avLst/>
          </a:prstGeom>
        </p:spPr>
      </p:pic>
      <p:pic>
        <p:nvPicPr>
          <p:cNvPr id="9" name="Picture 8" descr="A black background with white spots&#10;&#10;Description automatically generated">
            <a:extLst>
              <a:ext uri="{FF2B5EF4-FFF2-40B4-BE49-F238E27FC236}">
                <a16:creationId xmlns:a16="http://schemas.microsoft.com/office/drawing/2014/main" id="{905F97CA-A475-90A5-A52C-34631E2D8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23" y="4277953"/>
            <a:ext cx="8711381" cy="149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9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7FBB55-EF55-03D8-7D3C-29341A40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73" y="628593"/>
            <a:ext cx="3990110" cy="683678"/>
          </a:xfrm>
        </p:spPr>
        <p:txBody>
          <a:bodyPr/>
          <a:lstStyle/>
          <a:p>
            <a:r>
              <a:rPr lang="en-US" dirty="0"/>
              <a:t>Thresholds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6AD7D9-DEA3-79A4-785F-0EA9451710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7423" y="1317523"/>
            <a:ext cx="3772622" cy="497936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noProof="0" dirty="0" err="1"/>
              <a:t>Pentru</a:t>
            </a:r>
            <a:r>
              <a:rPr lang="en-US" noProof="0" dirty="0"/>
              <a:t> a </a:t>
            </a:r>
            <a:r>
              <a:rPr lang="en-US" noProof="0" dirty="0" err="1"/>
              <a:t>izola</a:t>
            </a:r>
            <a:r>
              <a:rPr lang="en-US" noProof="0" dirty="0"/>
              <a:t> </a:t>
            </a:r>
            <a:r>
              <a:rPr lang="en-US" noProof="0" dirty="0" err="1"/>
              <a:t>mai</a:t>
            </a:r>
            <a:r>
              <a:rPr lang="en-US" noProof="0" dirty="0"/>
              <a:t> bine </a:t>
            </a:r>
            <a:r>
              <a:rPr lang="en-US" noProof="0" dirty="0" err="1"/>
              <a:t>pixelii</a:t>
            </a:r>
            <a:r>
              <a:rPr lang="en-US" noProof="0" dirty="0"/>
              <a:t> </a:t>
            </a:r>
            <a:r>
              <a:rPr lang="en-US" noProof="0" dirty="0" err="1"/>
              <a:t>benzilor</a:t>
            </a:r>
            <a:r>
              <a:rPr lang="en-US" noProof="0" dirty="0"/>
              <a:t> </a:t>
            </a:r>
            <a:r>
              <a:rPr lang="en-US" noProof="0" dirty="0" err="1"/>
              <a:t>si</a:t>
            </a:r>
            <a:r>
              <a:rPr lang="en-US" noProof="0" dirty="0"/>
              <a:t> a </a:t>
            </a:r>
            <a:r>
              <a:rPr lang="en-US" noProof="0" dirty="0" err="1"/>
              <a:t>obtine</a:t>
            </a:r>
            <a:r>
              <a:rPr lang="en-US" noProof="0" dirty="0"/>
              <a:t> </a:t>
            </a:r>
            <a:r>
              <a:rPr lang="en-US" noProof="0" dirty="0" err="1"/>
              <a:t>rezultate</a:t>
            </a:r>
            <a:r>
              <a:rPr lang="en-US" noProof="0" dirty="0"/>
              <a:t> </a:t>
            </a:r>
            <a:r>
              <a:rPr lang="en-US" noProof="0" dirty="0" err="1"/>
              <a:t>mai</a:t>
            </a:r>
            <a:r>
              <a:rPr lang="en-US" noProof="0" dirty="0"/>
              <a:t> </a:t>
            </a:r>
            <a:r>
              <a:rPr lang="en-US" noProof="0" dirty="0" err="1"/>
              <a:t>clare</a:t>
            </a:r>
            <a:r>
              <a:rPr lang="en-US" noProof="0" dirty="0"/>
              <a:t>, </a:t>
            </a:r>
            <a:r>
              <a:rPr lang="en-US" noProof="0" dirty="0" err="1"/>
              <a:t>avem</a:t>
            </a:r>
            <a:r>
              <a:rPr lang="en-US" noProof="0" dirty="0"/>
              <a:t> </a:t>
            </a:r>
            <a:r>
              <a:rPr lang="en-US" noProof="0" dirty="0" err="1"/>
              <a:t>nevoie</a:t>
            </a:r>
            <a:r>
              <a:rPr lang="en-US" noProof="0" dirty="0"/>
              <a:t> de </a:t>
            </a:r>
            <a:r>
              <a:rPr lang="en-US" noProof="0" dirty="0" err="1"/>
              <a:t>aplicarea</a:t>
            </a:r>
            <a:r>
              <a:rPr lang="en-US" noProof="0" dirty="0"/>
              <a:t> </a:t>
            </a:r>
            <a:r>
              <a:rPr lang="en-US" noProof="0" dirty="0" err="1"/>
              <a:t>unor</a:t>
            </a:r>
            <a:r>
              <a:rPr lang="en-US" noProof="0" dirty="0"/>
              <a:t> threshold-</a:t>
            </a:r>
            <a:r>
              <a:rPr lang="en-US" noProof="0" dirty="0" err="1"/>
              <a:t>uri</a:t>
            </a:r>
            <a:endParaRPr lang="en-US" noProof="0" dirty="0"/>
          </a:p>
          <a:p>
            <a:pPr>
              <a:lnSpc>
                <a:spcPct val="100000"/>
              </a:lnSpc>
            </a:pPr>
            <a:r>
              <a:rPr lang="en-US" dirty="0"/>
              <a:t>Am </a:t>
            </a:r>
            <a:r>
              <a:rPr lang="en-US" dirty="0" err="1"/>
              <a:t>constatat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nevoie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threshold-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obține</a:t>
            </a:r>
            <a:r>
              <a:rPr lang="en-US" dirty="0"/>
              <a:t> un </a:t>
            </a:r>
            <a:r>
              <a:rPr lang="en-US" dirty="0" err="1"/>
              <a:t>rezultat</a:t>
            </a:r>
            <a:r>
              <a:rPr lang="en-US" dirty="0"/>
              <a:t> ok</a:t>
            </a:r>
          </a:p>
          <a:p>
            <a:pPr>
              <a:lnSpc>
                <a:spcPct val="100000"/>
              </a:lnSpc>
            </a:pPr>
            <a:r>
              <a:rPr lang="en-US" dirty="0"/>
              <a:t>Un threshold </a:t>
            </a:r>
            <a:r>
              <a:rPr lang="en-US" dirty="0" err="1"/>
              <a:t>prea</a:t>
            </a:r>
            <a:r>
              <a:rPr lang="en-US" dirty="0"/>
              <a:t> mic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rezulta</a:t>
            </a:r>
            <a:r>
              <a:rPr lang="en-US" dirty="0"/>
              <a:t> un noise </a:t>
            </a:r>
            <a:r>
              <a:rPr lang="en-US" dirty="0" err="1"/>
              <a:t>prea</a:t>
            </a:r>
            <a:r>
              <a:rPr lang="en-US" dirty="0"/>
              <a:t> mare per total, pe </a:t>
            </a:r>
            <a:r>
              <a:rPr lang="en-US" dirty="0" err="1"/>
              <a:t>când</a:t>
            </a:r>
            <a:r>
              <a:rPr lang="en-US" dirty="0"/>
              <a:t> un threshold </a:t>
            </a:r>
            <a:r>
              <a:rPr lang="en-US" dirty="0" err="1"/>
              <a:t>mai</a:t>
            </a:r>
            <a:r>
              <a:rPr lang="en-US" dirty="0"/>
              <a:t> mare are </a:t>
            </a:r>
            <a:r>
              <a:rPr lang="en-US" dirty="0" err="1"/>
              <a:t>rezulta</a:t>
            </a:r>
            <a:r>
              <a:rPr lang="en-US" dirty="0"/>
              <a:t> un noise </a:t>
            </a:r>
            <a:r>
              <a:rPr lang="en-US" dirty="0" err="1"/>
              <a:t>mai</a:t>
            </a:r>
            <a:r>
              <a:rPr lang="en-US" dirty="0"/>
              <a:t> mic, </a:t>
            </a:r>
            <a:r>
              <a:rPr lang="en-US" dirty="0" err="1"/>
              <a:t>dar</a:t>
            </a:r>
            <a:r>
              <a:rPr lang="en-US" dirty="0"/>
              <a:t> s-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pierde</a:t>
            </a:r>
            <a:r>
              <a:rPr lang="en-US" dirty="0"/>
              <a:t> din </a:t>
            </a:r>
            <a:r>
              <a:rPr lang="en-US" dirty="0" err="1"/>
              <a:t>detecția</a:t>
            </a:r>
            <a:r>
              <a:rPr lang="en-US" dirty="0"/>
              <a:t> </a:t>
            </a:r>
            <a:r>
              <a:rPr lang="en-US" dirty="0" err="1"/>
              <a:t>părții</a:t>
            </a:r>
            <a:r>
              <a:rPr lang="en-US" dirty="0"/>
              <a:t> de sus a </a:t>
            </a:r>
            <a:r>
              <a:rPr lang="en-US" dirty="0" err="1"/>
              <a:t>benzilor</a:t>
            </a:r>
            <a:r>
              <a:rPr lang="en-US" dirty="0"/>
              <a:t>,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pixelii</a:t>
            </a:r>
            <a:r>
              <a:rPr lang="en-US" dirty="0"/>
              <a:t> sunt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distorsionați</a:t>
            </a:r>
            <a:endParaRPr lang="en-US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6A666CA7-D12C-2DF7-4314-6A66949D61C6}"/>
              </a:ext>
            </a:extLst>
          </p:cNvPr>
          <p:cNvSpPr txBox="1">
            <a:spLocks/>
          </p:cNvSpPr>
          <p:nvPr/>
        </p:nvSpPr>
        <p:spPr>
          <a:xfrm>
            <a:off x="4737533" y="633845"/>
            <a:ext cx="6240686" cy="4979368"/>
          </a:xfrm>
          <a:prstGeom prst="rect">
            <a:avLst/>
          </a:prstGeom>
          <a:effectLst/>
        </p:spPr>
        <p:txBody>
          <a:bodyPr vert="horz" lIns="91440" tIns="45720" rIns="274320" bIns="45720" rtlCol="0" anchor="t">
            <a:normAutofit/>
          </a:bodyPr>
          <a:lstStyle>
            <a:lvl1pPr marL="283464" indent="-283464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239B29E6-A2CA-873C-A7C7-638160D4EEF1}"/>
              </a:ext>
            </a:extLst>
          </p:cNvPr>
          <p:cNvSpPr txBox="1">
            <a:spLocks/>
          </p:cNvSpPr>
          <p:nvPr/>
        </p:nvSpPr>
        <p:spPr>
          <a:xfrm>
            <a:off x="4737533" y="633845"/>
            <a:ext cx="6559732" cy="4979368"/>
          </a:xfrm>
          <a:prstGeom prst="rect">
            <a:avLst/>
          </a:prstGeom>
          <a:effectLst/>
        </p:spPr>
        <p:txBody>
          <a:bodyPr vert="horz" lIns="91440" tIns="45720" rIns="274320" bIns="45720" rtlCol="0" anchor="t">
            <a:normAutofit/>
          </a:bodyPr>
          <a:lstStyle>
            <a:lvl1pPr marL="283464" indent="-283464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rezolva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aceasta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problema</a:t>
            </a:r>
            <a:r>
              <a:rPr lang="en-US" dirty="0">
                <a:solidFill>
                  <a:schemeClr val="tx1"/>
                </a:solidFill>
              </a:rPr>
              <a:t> am </a:t>
            </a:r>
            <a:r>
              <a:rPr lang="en-US" dirty="0" err="1">
                <a:solidFill>
                  <a:schemeClr val="tx1"/>
                </a:solidFill>
              </a:rPr>
              <a:t>aplicat</a:t>
            </a:r>
            <a:r>
              <a:rPr lang="en-US" dirty="0">
                <a:solidFill>
                  <a:schemeClr val="tx1"/>
                </a:solidFill>
              </a:rPr>
              <a:t> un threshold dynamic in </a:t>
            </a:r>
            <a:r>
              <a:rPr lang="en-US" dirty="0" err="1">
                <a:solidFill>
                  <a:schemeClr val="tx1"/>
                </a:solidFill>
              </a:rPr>
              <a:t>modul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urmator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intari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rezultatele</a:t>
            </a:r>
            <a:r>
              <a:rPr lang="en-US" dirty="0">
                <a:solidFill>
                  <a:schemeClr val="tx1"/>
                </a:solidFill>
              </a:rPr>
              <a:t>, am </a:t>
            </a:r>
            <a:r>
              <a:rPr lang="en-US" dirty="0" err="1">
                <a:solidFill>
                  <a:schemeClr val="tx1"/>
                </a:solidFill>
              </a:rPr>
              <a:t>mai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adăugat</a:t>
            </a:r>
            <a:r>
              <a:rPr lang="en-US" dirty="0">
                <a:solidFill>
                  <a:schemeClr val="tx1"/>
                </a:solidFill>
              </a:rPr>
              <a:t> un threshold de 140 </a:t>
            </a:r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 channel-</a:t>
            </a:r>
            <a:r>
              <a:rPr lang="en-US" dirty="0" err="1">
                <a:solidFill>
                  <a:schemeClr val="tx1"/>
                </a:solidFill>
              </a:rPr>
              <a:t>ul</a:t>
            </a:r>
            <a:r>
              <a:rPr lang="en-US" dirty="0">
                <a:solidFill>
                  <a:schemeClr val="tx1"/>
                </a:solidFill>
              </a:rPr>
              <a:t> L pe </a:t>
            </a:r>
            <a:r>
              <a:rPr lang="en-US" dirty="0" err="1">
                <a:solidFill>
                  <a:schemeClr val="tx1"/>
                </a:solidFill>
              </a:rPr>
              <a:t>imaginea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inițială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în</a:t>
            </a:r>
            <a:r>
              <a:rPr lang="en-US" dirty="0">
                <a:solidFill>
                  <a:schemeClr val="tx1"/>
                </a:solidFill>
              </a:rPr>
              <a:t> format HSL, </a:t>
            </a:r>
            <a:r>
              <a:rPr lang="en-US" dirty="0" err="1">
                <a:solidFill>
                  <a:schemeClr val="tx1"/>
                </a:solidFill>
              </a:rPr>
              <a:t>fără</a:t>
            </a:r>
            <a:r>
              <a:rPr lang="en-US" dirty="0">
                <a:solidFill>
                  <a:schemeClr val="tx1"/>
                </a:solidFill>
              </a:rPr>
              <a:t> edge detection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C30062-375F-5D81-8E6B-6B6A8FD1A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180" y="1312271"/>
            <a:ext cx="7460659" cy="19216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EBB6E2-FEC1-2EF0-6416-EBE5D24C3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533" y="4449107"/>
            <a:ext cx="6868449" cy="141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66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381587_Win32_SL_v6" id="{5005B820-A0B7-49EA-8569-DCF0CD2DBB9D}" vid="{2E48C80D-E25D-44C4-BCFD-F1465E9B61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ACCF44-01D5-4C40-9EAC-D3C3683409F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29F0C84-2C14-4FB8-88C2-9577181F2C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2B3831-C4F2-498C-8E5F-F8D6F90548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Liquid void presentation</Template>
  <TotalTime>78</TotalTime>
  <Words>825</Words>
  <Application>Microsoft Office PowerPoint</Application>
  <PresentationFormat>Widescreen</PresentationFormat>
  <Paragraphs>166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Calibri</vt:lpstr>
      <vt:lpstr>Century Gothic</vt:lpstr>
      <vt:lpstr>Wingdings 2</vt:lpstr>
      <vt:lpstr>Quotable</vt:lpstr>
      <vt:lpstr>  Autonomous Driving Lane Detection using Python and OpenCV - Proiect IRA2 -   Asmarandei Leonard-Gabriel Grupa 30132 An Universitar 2023-2024 </vt:lpstr>
      <vt:lpstr>Scurtă descriere</vt:lpstr>
      <vt:lpstr>Video</vt:lpstr>
      <vt:lpstr>Bird’s Eye View</vt:lpstr>
      <vt:lpstr>Bird’s Eye View</vt:lpstr>
      <vt:lpstr>Bird’s Eye View</vt:lpstr>
      <vt:lpstr>Edge Detection</vt:lpstr>
      <vt:lpstr>Edge Detection</vt:lpstr>
      <vt:lpstr>Thresholds</vt:lpstr>
      <vt:lpstr>Thresholds</vt:lpstr>
      <vt:lpstr>Histogram</vt:lpstr>
      <vt:lpstr>Steering angle</vt:lpstr>
      <vt:lpstr>Video drawings</vt:lpstr>
      <vt:lpstr>Apply to video</vt:lpstr>
      <vt:lpstr>Conclusion and Future enhancements</vt:lpstr>
      <vt:lpstr>Multumesc pentru atentie!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Autonomous Driving Lane Detection using Python and OpenCV - Proiect IRA2 -   Asmarandei Leonard-Gabriel Grupa 30132 An Universitar 2023-2024 </dc:title>
  <dc:creator>Leonard Gabriel Asmarandei</dc:creator>
  <cp:lastModifiedBy>Leonard Gabriel Asmarandei</cp:lastModifiedBy>
  <cp:revision>1</cp:revision>
  <dcterms:created xsi:type="dcterms:W3CDTF">2024-05-26T01:40:29Z</dcterms:created>
  <dcterms:modified xsi:type="dcterms:W3CDTF">2024-05-26T02:59:22Z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