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61" r:id="rId5"/>
    <p:sldId id="267" r:id="rId6"/>
    <p:sldId id="277" r:id="rId7"/>
    <p:sldId id="278" r:id="rId8"/>
    <p:sldId id="262" r:id="rId9"/>
    <p:sldId id="276" r:id="rId10"/>
    <p:sldId id="268" r:id="rId11"/>
    <p:sldId id="269" r:id="rId12"/>
    <p:sldId id="263" r:id="rId13"/>
    <p:sldId id="270" r:id="rId14"/>
    <p:sldId id="264" r:id="rId15"/>
    <p:sldId id="272" r:id="rId16"/>
    <p:sldId id="271" r:id="rId17"/>
    <p:sldId id="273" r:id="rId18"/>
    <p:sldId id="274" r:id="rId19"/>
    <p:sldId id="275" r:id="rId20"/>
    <p:sldId id="26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2B2"/>
    <a:srgbClr val="008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7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1092" y="-288"/>
      </p:cViewPr>
      <p:guideLst>
        <p:guide orient="horz" pos="257"/>
        <p:guide orient="horz" pos="1620"/>
        <p:guide pos="5504"/>
        <p:guide pos="3003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09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pPr/>
              <a:t>8/24/2018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lob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20120" r="37119"/>
          <a:stretch/>
        </p:blipFill>
        <p:spPr>
          <a:xfrm>
            <a:off x="4855308" y="0"/>
            <a:ext cx="4288692" cy="4928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3002"/>
            <a:ext cx="9144002" cy="411003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62030" y="3658680"/>
            <a:ext cx="7038804" cy="946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spc="300" dirty="0" smtClean="0">
                <a:solidFill>
                  <a:schemeClr val="bg1"/>
                </a:solidFill>
                <a:latin typeface="Trebuchet MS"/>
                <a:cs typeface="Trebuchet MS"/>
              </a:rPr>
              <a:t>	   </a:t>
            </a:r>
            <a:r>
              <a:rPr lang="ru-RU" sz="2000" b="1" spc="300" dirty="0">
                <a:solidFill>
                  <a:schemeClr val="bg1"/>
                </a:solidFill>
                <a:latin typeface="Trebuchet MS"/>
                <a:cs typeface="Trebuchet MS"/>
              </a:rPr>
              <a:t>ИСТОРИЯ КАК НАУКА</a:t>
            </a:r>
            <a:endParaRPr lang="en-US" sz="2400" b="1" spc="3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" y="3044440"/>
            <a:ext cx="3980678" cy="726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9308" y="4722650"/>
            <a:ext cx="4708770" cy="489233"/>
          </a:xfrm>
          <a:prstGeom prst="rect">
            <a:avLst/>
          </a:prstGeom>
          <a:solidFill>
            <a:srgbClr val="008F3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29715" y="4747948"/>
            <a:ext cx="4313515" cy="415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700" i="1" dirty="0" smtClean="0">
                <a:solidFill>
                  <a:schemeClr val="bg1"/>
                </a:solidFill>
                <a:latin typeface="Trebuchet MS"/>
                <a:cs typeface="Trebuchet MS"/>
              </a:rPr>
              <a:t>Открой Мир в одном университете!</a:t>
            </a:r>
            <a:endParaRPr lang="en-US" sz="17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10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647699" y="1123950"/>
            <a:ext cx="7705725" cy="30194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2941"/>
                  <a:invGamma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  <a:extLst/>
        </p:spPr>
        <p:txBody>
          <a:bodyPr lIns="108000" tIns="108000" rIns="72000" bIns="72000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-188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indent="-179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68350" indent="-204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54063" indent="128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12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684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256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828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>
                <a:latin typeface="Trebuchet MS" pitchFamily="34" charset="0"/>
              </a:rPr>
              <a:t>Общество – это динамичная саморазвивающаяся система, отделившаяся от природы, но не порвавшая связь с </a:t>
            </a:r>
            <a:r>
              <a:rPr lang="ru-RU" sz="2000" b="1" noProof="1" smtClean="0">
                <a:latin typeface="Trebuchet MS" pitchFamily="34" charset="0"/>
              </a:rPr>
              <a:t>нею.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2000" b="1" noProof="1">
              <a:latin typeface="Trebuchet MS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dirty="0" smtClean="0">
                <a:latin typeface="Trebuchet MS" pitchFamily="34" charset="0"/>
              </a:rPr>
              <a:t>Главные </a:t>
            </a:r>
            <a:r>
              <a:rPr lang="ru-RU" sz="2000" b="1" dirty="0">
                <a:latin typeface="Trebuchet MS" pitchFamily="34" charset="0"/>
              </a:rPr>
              <a:t>признаки это системы</a:t>
            </a:r>
            <a:r>
              <a:rPr lang="ru-RU" sz="2000" b="1" dirty="0" smtClean="0">
                <a:latin typeface="Trebuchet MS" pitchFamily="34" charset="0"/>
              </a:rPr>
              <a:t>:</a:t>
            </a:r>
          </a:p>
          <a:p>
            <a:pPr marL="0" indent="0">
              <a:buClr>
                <a:schemeClr val="accent2"/>
              </a:buClr>
              <a:defRPr/>
            </a:pPr>
            <a:endParaRPr lang="ru-RU" sz="2000" b="1" dirty="0">
              <a:latin typeface="Trebuchet MS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>
                <a:latin typeface="Trebuchet MS" pitchFamily="34" charset="0"/>
              </a:rPr>
              <a:t>Самоорганизация.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>
                <a:latin typeface="Trebuchet MS" pitchFamily="34" charset="0"/>
              </a:rPr>
              <a:t>Саморазвитие.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>
                <a:latin typeface="Trebuchet MS" pitchFamily="34" charset="0"/>
              </a:rPr>
              <a:t>Самодеятельность.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>
                <a:latin typeface="Trebuchet MS" pitchFamily="34" charset="0"/>
              </a:rPr>
              <a:t>Самодостаточность.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600" noProof="1" smtClean="0">
              <a:latin typeface="Trebuchet MS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66774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Понятие «общество». Основные законы развития общества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865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11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66774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Понятие «общество». Основные законы развития общества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2524125" y="1552575"/>
            <a:ext cx="4114800" cy="8667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Законы нелинейного развития </a:t>
            </a:r>
            <a:r>
              <a:rPr lang="ru-RU" b="1" dirty="0">
                <a:solidFill>
                  <a:schemeClr val="tx1"/>
                </a:solidFill>
              </a:rPr>
              <a:t>общества 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943225" y="2714625"/>
            <a:ext cx="447675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743576" y="2695575"/>
            <a:ext cx="371962" cy="666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266825" y="3648075"/>
            <a:ext cx="2762250" cy="1171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Закон </a:t>
            </a:r>
            <a:r>
              <a:rPr lang="ru-RU" b="1" dirty="0">
                <a:solidFill>
                  <a:schemeClr val="tx1"/>
                </a:solidFill>
              </a:rPr>
              <a:t>ускорения развития общества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57800" y="3643312"/>
            <a:ext cx="2762250" cy="11715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Закон </a:t>
            </a:r>
            <a:r>
              <a:rPr lang="ru-RU" b="1" dirty="0">
                <a:solidFill>
                  <a:schemeClr val="tx1"/>
                </a:solidFill>
              </a:rPr>
              <a:t>неодинаковой скорости общественного развития разных народов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12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647699" y="1590675"/>
            <a:ext cx="7705725" cy="254317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2941"/>
                  <a:invGamma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  <a:extLst/>
        </p:spPr>
        <p:txBody>
          <a:bodyPr lIns="108000" tIns="108000" rIns="72000" bIns="72000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-188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indent="-179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68350" indent="-204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54063" indent="128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12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684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256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828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 smtClean="0">
                <a:latin typeface="Trebuchet MS" pitchFamily="34" charset="0"/>
              </a:rPr>
              <a:t>Общество проходит </a:t>
            </a:r>
            <a:r>
              <a:rPr lang="ru-RU" sz="2000" b="1" noProof="1">
                <a:latin typeface="Trebuchet MS" pitchFamily="34" charset="0"/>
              </a:rPr>
              <a:t>через череду социальных и экологических </a:t>
            </a:r>
            <a:r>
              <a:rPr lang="ru-RU" sz="2000" b="1" noProof="1" smtClean="0">
                <a:latin typeface="Trebuchet MS" pitchFamily="34" charset="0"/>
              </a:rPr>
              <a:t>кризисов.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 smtClean="0">
                <a:latin typeface="Trebuchet MS" pitchFamily="34" charset="0"/>
              </a:rPr>
              <a:t>Каждый </a:t>
            </a:r>
            <a:r>
              <a:rPr lang="ru-RU" sz="2000" b="1" noProof="1">
                <a:latin typeface="Trebuchet MS" pitchFamily="34" charset="0"/>
              </a:rPr>
              <a:t>кризис – это вызов обществу, ситуация исторического выбора, который ведет либо к повышению структурной организации системы, либо к его гибели.</a:t>
            </a:r>
            <a:endParaRPr lang="ru-RU" sz="1400" noProof="1" smtClean="0">
              <a:latin typeface="Trebuchet MS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400" noProof="1" smtClean="0">
              <a:latin typeface="Trebuchet MS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600" noProof="1" smtClean="0">
              <a:latin typeface="Trebuchet MS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66774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Социально-экологические кризисы в истории человечества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31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13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66774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Социально-экологические кризисы в истории человечества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71575" y="1533525"/>
            <a:ext cx="1095375" cy="3276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Г</a:t>
            </a:r>
            <a:r>
              <a:rPr lang="ru-RU" b="1" dirty="0" smtClean="0">
                <a:solidFill>
                  <a:schemeClr val="tx1"/>
                </a:solidFill>
              </a:rPr>
              <a:t>лобальные кризисы человечества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733675" y="1824037"/>
            <a:ext cx="1304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776537" y="4438650"/>
            <a:ext cx="1304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776537" y="3171825"/>
            <a:ext cx="1304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4724400" y="2900362"/>
            <a:ext cx="3795938" cy="542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Кризис Средневековья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724400" y="1685924"/>
            <a:ext cx="3795938" cy="542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Кризис </a:t>
            </a:r>
            <a:r>
              <a:rPr lang="ru-RU" dirty="0" smtClean="0">
                <a:solidFill>
                  <a:schemeClr val="tx1"/>
                </a:solidFill>
              </a:rPr>
              <a:t>неолитического </a:t>
            </a:r>
            <a:r>
              <a:rPr lang="ru-RU" dirty="0">
                <a:solidFill>
                  <a:schemeClr val="tx1"/>
                </a:solidFill>
              </a:rPr>
              <a:t>периода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724400" y="4248150"/>
            <a:ext cx="3795938" cy="542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Кризис Новейшего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6066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14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209550"/>
            <a:ext cx="5839054" cy="131444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Основные подходы к истории: формационный,</a:t>
            </a:r>
            <a:b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</a:br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культурологический, цивилизационный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647699" y="2118560"/>
            <a:ext cx="7705725" cy="145331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2941"/>
                  <a:invGamma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  <a:extLst/>
        </p:spPr>
        <p:txBody>
          <a:bodyPr lIns="108000" tIns="108000" rIns="72000" bIns="72000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-188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indent="-179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68350" indent="-204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54063" indent="128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12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684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256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828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>
                <a:latin typeface="Trebuchet MS" pitchFamily="34" charset="0"/>
              </a:rPr>
              <a:t>Историки не просто собирают факты (с лат. — «сделанное, совершившееся»), но и осмысливают их с разных теоретических позиций.</a:t>
            </a:r>
            <a:endParaRPr lang="ru-RU" sz="1400" noProof="1" smtClean="0">
              <a:latin typeface="Trebuchet MS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600" noProof="1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15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209550"/>
            <a:ext cx="5839054" cy="1314449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D62B2"/>
                </a:solidFill>
                <a:latin typeface="Trebuchet MS"/>
                <a:cs typeface="Trebuchet MS"/>
              </a:rPr>
              <a:t>Археологическая </a:t>
            </a:r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периодизация 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647699" y="1409700"/>
            <a:ext cx="7705725" cy="3200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2941"/>
                  <a:invGamma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  <a:extLst/>
        </p:spPr>
        <p:txBody>
          <a:bodyPr lIns="108000" tIns="108000" rIns="72000" bIns="72000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-188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indent="-179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68350" indent="-204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54063" indent="128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12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684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256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828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>
                <a:latin typeface="Trebuchet MS" pitchFamily="34" charset="0"/>
              </a:rPr>
              <a:t>1.	Каменный век – св. 2 млн. – 6 тыс. лет назад. Делится на древний (палеолит), средний (мезолит) и новый (неолит).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>
                <a:latin typeface="Trebuchet MS" pitchFamily="34" charset="0"/>
              </a:rPr>
              <a:t>2.	Медный век (энеолит) – 6 – 4 тыс. до н. э. (На некоторых территориях 4 – 3 тыс. до н. э.).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>
                <a:latin typeface="Trebuchet MS" pitchFamily="34" charset="0"/>
              </a:rPr>
              <a:t>3.	Бронзовый век – 4 – 1 тыс. до н. э. (На некоторых территориях – 3 – 1 тыс. до н. э.).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>
                <a:latin typeface="Trebuchet MS" pitchFamily="34" charset="0"/>
              </a:rPr>
              <a:t>4.	Железный век – 1 тыс. до н. э. – сер. ХХ в. н. э.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>
                <a:latin typeface="Trebuchet MS" pitchFamily="34" charset="0"/>
              </a:rPr>
              <a:t>5.	Век искусственных материалов и композитов – сер. ХХ в. н. э. – до настоящего времени.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600" noProof="1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16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209550"/>
            <a:ext cx="5839054" cy="1314449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D62B2"/>
                </a:solidFill>
                <a:latin typeface="Trebuchet MS"/>
                <a:cs typeface="Trebuchet MS"/>
              </a:rPr>
              <a:t>Формационный подход</a:t>
            </a:r>
            <a:endParaRPr lang="ru-RU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304031"/>
            <a:ext cx="3600450" cy="354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91125" y="2466976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solidFill>
                  <a:srgbClr val="0000FF"/>
                </a:solidFill>
              </a:rPr>
              <a:t>Карл </a:t>
            </a:r>
          </a:p>
          <a:p>
            <a:r>
              <a:rPr lang="ru-RU" altLang="ru-RU" dirty="0" smtClean="0">
                <a:solidFill>
                  <a:srgbClr val="0000FF"/>
                </a:solidFill>
              </a:rPr>
              <a:t>Маркс</a:t>
            </a:r>
          </a:p>
          <a:p>
            <a:r>
              <a:rPr lang="ru-RU" altLang="ru-RU" dirty="0" smtClean="0">
                <a:solidFill>
                  <a:srgbClr val="0000FF"/>
                </a:solidFill>
              </a:rPr>
              <a:t>Основной труд: «Капитал»</a:t>
            </a:r>
            <a:endParaRPr lang="ru-RU" altLang="ru-RU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17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209550"/>
            <a:ext cx="5839054" cy="131444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Культурологический</a:t>
            </a:r>
            <a:b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</a:br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подход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314950" y="2409825"/>
            <a:ext cx="22170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solidFill>
                  <a:srgbClr val="0000FF"/>
                </a:solidFill>
              </a:rPr>
              <a:t>Николай </a:t>
            </a:r>
          </a:p>
          <a:p>
            <a:r>
              <a:rPr lang="ru-RU" altLang="ru-RU" dirty="0">
                <a:solidFill>
                  <a:srgbClr val="0000FF"/>
                </a:solidFill>
              </a:rPr>
              <a:t>Яковлевич</a:t>
            </a:r>
          </a:p>
          <a:p>
            <a:r>
              <a:rPr lang="ru-RU" altLang="ru-RU" dirty="0" smtClean="0">
                <a:solidFill>
                  <a:srgbClr val="0000FF"/>
                </a:solidFill>
              </a:rPr>
              <a:t>Данилевский</a:t>
            </a:r>
          </a:p>
          <a:p>
            <a:r>
              <a:rPr lang="ru-RU" altLang="ru-RU" dirty="0" smtClean="0">
                <a:solidFill>
                  <a:srgbClr val="0000FF"/>
                </a:solidFill>
              </a:rPr>
              <a:t>Основной труд: «Россия и Европа»</a:t>
            </a:r>
            <a:endParaRPr lang="ru-RU" altLang="ru-RU" dirty="0">
              <a:solidFill>
                <a:srgbClr val="0000FF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53" y="1487528"/>
            <a:ext cx="2744704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18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209550"/>
            <a:ext cx="5839054" cy="131444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Культурологический</a:t>
            </a:r>
            <a:b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</a:br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подход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724524" y="2400301"/>
            <a:ext cx="2181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solidFill>
                  <a:srgbClr val="0000FF"/>
                </a:solidFill>
              </a:rPr>
              <a:t>Освальд</a:t>
            </a:r>
          </a:p>
          <a:p>
            <a:r>
              <a:rPr lang="ru-RU" altLang="ru-RU" dirty="0" smtClean="0">
                <a:solidFill>
                  <a:srgbClr val="0000FF"/>
                </a:solidFill>
              </a:rPr>
              <a:t>Шпенглер</a:t>
            </a:r>
          </a:p>
          <a:p>
            <a:r>
              <a:rPr lang="ru-RU" altLang="ru-RU" dirty="0" smtClean="0">
                <a:solidFill>
                  <a:srgbClr val="0000FF"/>
                </a:solidFill>
              </a:rPr>
              <a:t>Основной труд: «Закат Европы»</a:t>
            </a:r>
            <a:endParaRPr lang="ru-RU" altLang="ru-RU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98575"/>
            <a:ext cx="38100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53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19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209550"/>
            <a:ext cx="5839054" cy="131444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Цивилизационный </a:t>
            </a:r>
            <a:b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</a:br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подход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781549" y="2628900"/>
            <a:ext cx="3133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solidFill>
                  <a:srgbClr val="0000FF"/>
                </a:solidFill>
              </a:rPr>
              <a:t>Тойнби</a:t>
            </a:r>
          </a:p>
          <a:p>
            <a:r>
              <a:rPr lang="ru-RU" altLang="ru-RU" dirty="0">
                <a:solidFill>
                  <a:srgbClr val="0000FF"/>
                </a:solidFill>
              </a:rPr>
              <a:t>Арнольд</a:t>
            </a:r>
          </a:p>
          <a:p>
            <a:r>
              <a:rPr lang="ru-RU" altLang="ru-RU" dirty="0" smtClean="0">
                <a:solidFill>
                  <a:srgbClr val="0000FF"/>
                </a:solidFill>
              </a:rPr>
              <a:t>Джозеф</a:t>
            </a:r>
          </a:p>
          <a:p>
            <a:r>
              <a:rPr lang="ru-RU" altLang="ru-RU" dirty="0" smtClean="0">
                <a:solidFill>
                  <a:srgbClr val="0000FF"/>
                </a:solidFill>
              </a:rPr>
              <a:t>Основной труд: </a:t>
            </a:r>
          </a:p>
          <a:p>
            <a:r>
              <a:rPr lang="ru-RU" altLang="ru-RU" dirty="0" smtClean="0">
                <a:solidFill>
                  <a:srgbClr val="0000FF"/>
                </a:solidFill>
              </a:rPr>
              <a:t>«Постижение истории»</a:t>
            </a:r>
            <a:endParaRPr lang="ru-RU" altLang="ru-RU" dirty="0">
              <a:solidFill>
                <a:srgbClr val="0000FF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6" y="1455387"/>
            <a:ext cx="2705100" cy="339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7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55212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ПЛАН ЛЕКЦИИ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1000124" y="1073765"/>
            <a:ext cx="7058026" cy="3241059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2941"/>
                  <a:invGamma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  <a:extLst/>
        </p:spPr>
        <p:txBody>
          <a:bodyPr lIns="108000" tIns="108000" rIns="72000" bIns="72000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-188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indent="-179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68350" indent="-204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54063" indent="128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12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684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256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828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  <a:buClr>
                <a:schemeClr val="accent2"/>
              </a:buClr>
              <a:defRPr/>
            </a:pPr>
            <a:r>
              <a:rPr lang="ru-RU" sz="1600" noProof="1" smtClean="0">
                <a:latin typeface="Trebuchet MS" pitchFamily="34" charset="0"/>
              </a:rPr>
              <a:t>1</a:t>
            </a:r>
            <a:r>
              <a:rPr lang="ru-RU" sz="1600" noProof="1">
                <a:latin typeface="Trebuchet MS" pitchFamily="34" charset="0"/>
              </a:rPr>
              <a:t>.	Понятие «история». 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defRPr/>
            </a:pPr>
            <a:r>
              <a:rPr lang="ru-RU" sz="1600" noProof="1">
                <a:latin typeface="Trebuchet MS" pitchFamily="34" charset="0"/>
              </a:rPr>
              <a:t>2.	Методы исторической науки. Основные функции.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defRPr/>
            </a:pPr>
            <a:r>
              <a:rPr lang="ru-RU" sz="1600" noProof="1">
                <a:latin typeface="Trebuchet MS" pitchFamily="34" charset="0"/>
              </a:rPr>
              <a:t>3. Понятие «общество». Основные законы развития общества.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defRPr/>
            </a:pPr>
            <a:r>
              <a:rPr lang="ru-RU" sz="1600" noProof="1">
                <a:latin typeface="Trebuchet MS" pitchFamily="34" charset="0"/>
              </a:rPr>
              <a:t>4. Социально-экологические кризисы в истории человечества.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defRPr/>
            </a:pPr>
            <a:r>
              <a:rPr lang="ru-RU" sz="1600" noProof="1">
                <a:latin typeface="Trebuchet MS" pitchFamily="34" charset="0"/>
              </a:rPr>
              <a:t>5. Основные подходы к истории: формационный, культурологический, цивилизационный.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defRPr/>
            </a:pPr>
            <a:r>
              <a:rPr lang="ru-RU" sz="1600" noProof="1">
                <a:latin typeface="Trebuchet MS" pitchFamily="34" charset="0"/>
              </a:rPr>
              <a:t>6. Место России среди других цивилизаций.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600" noProof="1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20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647699" y="1680410"/>
            <a:ext cx="7705725" cy="277729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2941"/>
                  <a:invGamma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  <a:extLst/>
        </p:spPr>
        <p:txBody>
          <a:bodyPr lIns="108000" tIns="108000" rIns="72000" bIns="72000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-188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indent="-179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68350" indent="-204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54063" indent="128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12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684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256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828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>
                <a:latin typeface="Trebuchet MS" pitchFamily="34" charset="0"/>
              </a:rPr>
              <a:t>Современные историки различают три типа </a:t>
            </a:r>
            <a:r>
              <a:rPr lang="ru-RU" sz="2000" b="1" noProof="1" smtClean="0">
                <a:latin typeface="Trebuchet MS" pitchFamily="34" charset="0"/>
              </a:rPr>
              <a:t>цивилизаций: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2000" b="1" noProof="1">
              <a:latin typeface="Trebuchet MS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>
                <a:latin typeface="Trebuchet MS" pitchFamily="34" charset="0"/>
              </a:rPr>
              <a:t>Первичные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>
                <a:latin typeface="Trebuchet MS" pitchFamily="34" charset="0"/>
              </a:rPr>
              <a:t>Вторичные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000" b="1" dirty="0" smtClean="0">
                <a:latin typeface="Trebuchet MS" pitchFamily="34" charset="0"/>
              </a:rPr>
              <a:t>Периферийные</a:t>
            </a:r>
          </a:p>
          <a:p>
            <a:pPr marL="0" lvl="0" indent="0"/>
            <a:endParaRPr lang="ru-RU" sz="2000" b="1" noProof="1">
              <a:latin typeface="Trebuchet MS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ru-RU" sz="2000" b="1" noProof="1" smtClean="0">
              <a:latin typeface="Trebuchet MS" pitchFamily="34" charset="0"/>
            </a:endParaRPr>
          </a:p>
          <a:p>
            <a:pPr marL="0" lvl="0" indent="0"/>
            <a:r>
              <a:rPr lang="ru-RU" sz="2000" b="1" noProof="1" smtClean="0">
                <a:latin typeface="Trebuchet MS" pitchFamily="34" charset="0"/>
              </a:rPr>
              <a:t>Россия – периферийная цивилизация</a:t>
            </a:r>
            <a:endParaRPr lang="ru-RU" sz="2000" b="1" noProof="1">
              <a:latin typeface="Trebuchet MS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400" noProof="1" smtClean="0">
              <a:latin typeface="Trebuchet MS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600" noProof="1" smtClean="0">
              <a:latin typeface="Trebuchet MS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209550"/>
            <a:ext cx="5839054" cy="131444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Место России среди других цивилизаций</a:t>
            </a:r>
          </a:p>
        </p:txBody>
      </p:sp>
    </p:spTree>
    <p:extLst>
      <p:ext uri="{BB962C8B-B14F-4D97-AF65-F5344CB8AC3E}">
        <p14:creationId xmlns:p14="http://schemas.microsoft.com/office/powerpoint/2010/main" val="200760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647699" y="1123950"/>
            <a:ext cx="7705725" cy="3009899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2941"/>
                  <a:invGamma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  <a:extLst/>
        </p:spPr>
        <p:txBody>
          <a:bodyPr lIns="108000" tIns="108000" rIns="72000" bIns="72000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-188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indent="-179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68350" indent="-204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54063" indent="128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12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684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256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828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>
                <a:latin typeface="Trebuchet MS" pitchFamily="34" charset="0"/>
              </a:rPr>
              <a:t>История</a:t>
            </a:r>
            <a:r>
              <a:rPr lang="ru-RU" sz="2000" noProof="1">
                <a:latin typeface="Trebuchet MS" pitchFamily="34" charset="0"/>
              </a:rPr>
              <a:t> – наука, исследующая факты, события и процессы на базе исторических источников (например: летописей), для установления закономерностей исторического развития общества</a:t>
            </a:r>
            <a:r>
              <a:rPr lang="ru-RU" sz="2000" noProof="1" smtClean="0">
                <a:latin typeface="Trebuchet MS" pitchFamily="34" charset="0"/>
              </a:rPr>
              <a:t>.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dirty="0">
                <a:latin typeface="Trebuchet MS" pitchFamily="34" charset="0"/>
              </a:rPr>
              <a:t>Объект истории</a:t>
            </a:r>
            <a:r>
              <a:rPr lang="ru-RU" sz="2000" dirty="0">
                <a:latin typeface="Trebuchet MS" pitchFamily="34" charset="0"/>
              </a:rPr>
              <a:t> — жизнь людей в разных странах, развитие человеческих сообществ как на отдельных территориях, так и на всем земном шаре. </a:t>
            </a:r>
            <a:endParaRPr lang="ru-RU" sz="2000" dirty="0" smtClean="0">
              <a:latin typeface="Trebuchet MS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dirty="0" smtClean="0">
                <a:latin typeface="Trebuchet MS" pitchFamily="34" charset="0"/>
              </a:rPr>
              <a:t>Предметом</a:t>
            </a:r>
            <a:r>
              <a:rPr lang="ru-RU" sz="2000" dirty="0" smtClean="0">
                <a:latin typeface="Trebuchet MS" pitchFamily="34" charset="0"/>
              </a:rPr>
              <a:t> </a:t>
            </a:r>
            <a:r>
              <a:rPr lang="ru-RU" sz="2000" dirty="0">
                <a:latin typeface="Trebuchet MS" pitchFamily="34" charset="0"/>
              </a:rPr>
              <a:t>исторической науки является деятельность людей, или субъективный фактор исторического процесса.</a:t>
            </a:r>
            <a:endParaRPr lang="ru-RU" sz="2000" noProof="1">
              <a:latin typeface="Trebuchet MS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400" noProof="1" smtClean="0">
              <a:latin typeface="Trebuchet MS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400" noProof="1" smtClean="0">
              <a:latin typeface="Trebuchet MS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600" noProof="1" smtClean="0">
              <a:latin typeface="Trebuchet MS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55212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Понятие «история»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47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4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55212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Методы. Функции истории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pic>
        <p:nvPicPr>
          <p:cNvPr id="6" name="Picture 2" descr="https://s3.hostingkartinok.com/uploads/images/2013/09/bbc226f25e8220dbad86959776b3817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24" y="1017855"/>
            <a:ext cx="6331003" cy="39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5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55212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Методы. Функции истории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228975" y="1223962"/>
            <a:ext cx="3381375" cy="10382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Принципы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tx1"/>
                </a:solidFill>
              </a:rPr>
              <a:t>истории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2752725" y="2381250"/>
            <a:ext cx="752475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29200" y="2466975"/>
            <a:ext cx="1" cy="771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6610350" y="2381250"/>
            <a:ext cx="666749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1323975" y="3448050"/>
            <a:ext cx="1905000" cy="1047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Принцип историзма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67162" y="3476625"/>
            <a:ext cx="1905000" cy="1047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Принцип объективности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453187" y="3476625"/>
            <a:ext cx="1905000" cy="1047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Принцип диалектики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6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552122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D62B2"/>
                </a:solidFill>
                <a:latin typeface="Trebuchet MS"/>
                <a:cs typeface="Trebuchet MS"/>
              </a:rPr>
              <a:t>Методы истории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4350" y="941655"/>
            <a:ext cx="847725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Методы, используемые в историческом исследовании, можно разделить на две группы: </a:t>
            </a:r>
            <a:r>
              <a:rPr lang="ru-RU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общенаучные и специальные (</a:t>
            </a:r>
            <a:r>
              <a:rPr lang="ru-RU" sz="14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частнонаучные</a:t>
            </a:r>
            <a:r>
              <a:rPr lang="ru-RU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ru-RU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Общенаучные 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подразделяются на эмпирические (наблюдение, описание, измерение, сравнение, эксперимент) и теоретические (анализ и синтез, индукция и дедукция, абстрагирование, обобщение, аналогия, инверсия, моделирование, системно-структурный подход, построение гипотез). </a:t>
            </a:r>
            <a:endParaRPr lang="ru-RU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 </a:t>
            </a:r>
            <a:r>
              <a:rPr lang="ru-RU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специальным историческим методам относятся:</a:t>
            </a:r>
          </a:p>
          <a:p>
            <a:endParaRPr lang="ru-RU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конкретно-исторический или идеографический метод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суть его – в описании фактов, явлений и событий, без чего невозможно ни одно исследование;</a:t>
            </a:r>
          </a:p>
          <a:p>
            <a:endParaRPr lang="ru-RU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сравнительно-исторический метод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подразумевает, что явление изучается не само по себе, но в контексте подобных явлений, разнесенных во времени и пространстве; сопоставление с ними дает возможность глубже понять исследуемый феномен;</a:t>
            </a:r>
          </a:p>
          <a:p>
            <a:endParaRPr lang="ru-RU" sz="1200" dirty="0"/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652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7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552122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D62B2"/>
                </a:solidFill>
                <a:latin typeface="Trebuchet MS"/>
                <a:cs typeface="Trebuchet MS"/>
              </a:rPr>
              <a:t>Методы истории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4350" y="941655"/>
            <a:ext cx="847725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историко-генетический метод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связан с прослеживанием генезиса – т.е. зарождения и развития изучаемого явления;</a:t>
            </a:r>
          </a:p>
          <a:p>
            <a:endParaRPr lang="ru-RU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ретроспективный метод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заключается в последовательном проникновении в прошлое с целью выявления причин событий;</a:t>
            </a:r>
          </a:p>
          <a:p>
            <a:endParaRPr lang="ru-RU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историко-типологический метод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связан с классификацией объектов познания по избранному признаку (признакам) для облегчения их анализа (в чистом виде предстает, например, в археологии, где обширные классификации и хронологии строятся на определенных видах орудий труда, керамики, украшений, форме погребений и пр.)</a:t>
            </a:r>
          </a:p>
          <a:p>
            <a:endParaRPr lang="ru-RU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хронологический метод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предусматривает изложение исторического материала в хронологической последовательности.</a:t>
            </a:r>
          </a:p>
          <a:p>
            <a:endParaRPr lang="ru-RU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Кроме того, в исторических исследованиях используются методы других наук, приходящих на помощь истории в рамках междисциплинарного взаимодействия: лингвистика, антропология, биология, медицина, социология, психология, география, геология, физика, химия, математика(статистика).</a:t>
            </a:r>
          </a:p>
        </p:txBody>
      </p:sp>
    </p:spTree>
    <p:extLst>
      <p:ext uri="{BB962C8B-B14F-4D97-AF65-F5344CB8AC3E}">
        <p14:creationId xmlns:p14="http://schemas.microsoft.com/office/powerpoint/2010/main" val="36101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8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647699" y="1123950"/>
            <a:ext cx="7705725" cy="8286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2941"/>
                  <a:invGamma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  <a:extLst/>
        </p:spPr>
        <p:txBody>
          <a:bodyPr lIns="108000" tIns="108000" rIns="72000" bIns="72000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-188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indent="-179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68350" indent="-204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54063" indent="128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12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684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256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828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2000" b="1" noProof="1">
                <a:latin typeface="Trebuchet MS" pitchFamily="34" charset="0"/>
              </a:rPr>
              <a:t>История как наука состоит из нескольких блоков дисциплин. </a:t>
            </a:r>
            <a:endParaRPr lang="ru-RU" sz="1400" noProof="1" smtClean="0">
              <a:latin typeface="Trebuchet MS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400" noProof="1" smtClean="0">
              <a:latin typeface="Trebuchet MS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600" noProof="1" smtClean="0">
              <a:latin typeface="Trebuchet MS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667742"/>
          </a:xfrm>
        </p:spPr>
        <p:txBody>
          <a:bodyPr>
            <a:noAutofit/>
          </a:bodyPr>
          <a:lstStyle/>
          <a:p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0999" y="2209799"/>
            <a:ext cx="2543175" cy="2657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история </a:t>
            </a:r>
            <a:r>
              <a:rPr lang="ru-RU" dirty="0" smtClean="0">
                <a:solidFill>
                  <a:schemeClr val="tx1"/>
                </a:solidFill>
              </a:rPr>
              <a:t>России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история </a:t>
            </a:r>
            <a:r>
              <a:rPr lang="ru-RU" dirty="0" smtClean="0">
                <a:solidFill>
                  <a:schemeClr val="tx1"/>
                </a:solidFill>
              </a:rPr>
              <a:t>других стран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история </a:t>
            </a:r>
            <a:r>
              <a:rPr lang="ru-RU" dirty="0" smtClean="0">
                <a:solidFill>
                  <a:schemeClr val="tx1"/>
                </a:solidFill>
              </a:rPr>
              <a:t>определенного региона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история </a:t>
            </a:r>
            <a:r>
              <a:rPr lang="ru-RU" dirty="0" smtClean="0">
                <a:solidFill>
                  <a:schemeClr val="tx1"/>
                </a:solidFill>
              </a:rPr>
              <a:t>континента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история </a:t>
            </a:r>
            <a:r>
              <a:rPr lang="ru-RU" dirty="0" smtClean="0">
                <a:solidFill>
                  <a:schemeClr val="tx1"/>
                </a:solidFill>
              </a:rPr>
              <a:t>всего </a:t>
            </a:r>
            <a:r>
              <a:rPr lang="ru-RU" dirty="0">
                <a:solidFill>
                  <a:schemeClr val="tx1"/>
                </a:solidFill>
              </a:rPr>
              <a:t>мира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267075" y="2209799"/>
            <a:ext cx="2533650" cy="2657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история государства и </a:t>
            </a:r>
            <a:r>
              <a:rPr lang="ru-RU" dirty="0" smtClean="0">
                <a:solidFill>
                  <a:schemeClr val="tx1"/>
                </a:solidFill>
              </a:rPr>
              <a:t>права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история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экономики и экономических </a:t>
            </a:r>
            <a:r>
              <a:rPr lang="ru-RU" dirty="0" smtClean="0">
                <a:solidFill>
                  <a:schemeClr val="tx1"/>
                </a:solidFill>
              </a:rPr>
              <a:t>учений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история</a:t>
            </a:r>
            <a:r>
              <a:rPr lang="ru-RU" dirty="0" smtClean="0">
                <a:solidFill>
                  <a:schemeClr val="tx1"/>
                </a:solidFill>
              </a:rPr>
              <a:t> религий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история культуры</a:t>
            </a:r>
            <a:endParaRPr lang="ru-RU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г</a:t>
            </a:r>
            <a:r>
              <a:rPr lang="ru-RU" dirty="0" smtClean="0">
                <a:solidFill>
                  <a:schemeClr val="tx1"/>
                </a:solidFill>
              </a:rPr>
              <a:t>ендерная </a:t>
            </a:r>
            <a:r>
              <a:rPr lang="ru-RU" dirty="0">
                <a:solidFill>
                  <a:schemeClr val="tx1"/>
                </a:solidFill>
              </a:rPr>
              <a:t>история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социальная </a:t>
            </a:r>
            <a:r>
              <a:rPr lang="ru-RU" dirty="0">
                <a:solidFill>
                  <a:schemeClr val="tx1"/>
                </a:solidFill>
              </a:rPr>
              <a:t>история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115537" y="2209799"/>
            <a:ext cx="2504587" cy="2657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археология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архивоведение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геральдика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нумизматика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ономастика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историческая антропология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демография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метрология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20338" y="4690309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9</a:t>
            </a:fld>
            <a:endParaRPr lang="en-US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389533"/>
            <a:ext cx="2411146" cy="440040"/>
          </a:xfrm>
          <a:prstGeom prst="rect">
            <a:avLst/>
          </a:prstGeom>
        </p:spPr>
      </p:pic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457201" y="904876"/>
            <a:ext cx="7896224" cy="405927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2941"/>
                  <a:invGamma/>
                </a:schemeClr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/>
          <a:extLst/>
        </p:spPr>
        <p:txBody>
          <a:bodyPr lIns="108000" tIns="108000" rIns="72000" bIns="72000"/>
          <a:lstStyle>
            <a:lvl1pPr marL="190500" indent="-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81000" indent="-1889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indent="-1793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68350" indent="-204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54063" indent="128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12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684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256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82863" indent="1285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</a:t>
            </a:r>
            <a:r>
              <a:rPr lang="ru-RU" sz="1200" b="1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Познавательная функция </a:t>
            </a:r>
            <a:r>
              <a:rPr lang="ru-RU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заключается в выявлении закономерностей исторического развития. Она способствует интеллектуальному развитию обучаемых и состоит в самом изучении исторического пути стран и народов, в объективном отражении, с позиции историзма, всех явлений и процессов, составляющих историю человечества.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200" noProof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</a:t>
            </a:r>
            <a:r>
              <a:rPr lang="ru-RU" sz="1200" b="1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Воспитательная функция </a:t>
            </a:r>
            <a:r>
              <a:rPr lang="ru-RU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способствует формированию гражданских, нравственных качеств и ценностей на исторических примерах.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200" noProof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 </a:t>
            </a:r>
            <a:r>
              <a:rPr lang="ru-RU" sz="1200" b="1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Прогностическая функция </a:t>
            </a:r>
            <a:r>
              <a:rPr lang="ru-RU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заключается в возможности предвидения будущего на основе анализа исторических событий прошлого и настоящего.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200" noProof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</a:t>
            </a:r>
            <a:r>
              <a:rPr lang="ru-RU" sz="1200" b="1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Функция социальной памяти </a:t>
            </a:r>
            <a:r>
              <a:rPr lang="ru-RU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заключается в том, что исторические знания выступают в качестве способа идентификации и ориентации общества и личности.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endParaRPr lang="ru-RU" sz="1200" noProof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ru-RU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 </a:t>
            </a:r>
            <a:r>
              <a:rPr lang="ru-RU" sz="1200" b="1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Практически-политическая.</a:t>
            </a:r>
            <a:r>
              <a:rPr lang="ru-RU" sz="1200" noProof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Сущность ее в том, что история как наука, выявляя на основе теоретического осмысления исторических фактов закономерности развития общества, помогает вырабатывать научно обоснованный политический курс, избегать субъективных решений.</a:t>
            </a:r>
            <a:endParaRPr lang="ru-RU" sz="1200" noProof="1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6484" y="389533"/>
            <a:ext cx="5839054" cy="667742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D62B2"/>
                </a:solidFill>
                <a:latin typeface="Trebuchet MS"/>
                <a:cs typeface="Trebuchet MS"/>
              </a:rPr>
              <a:t>Функции </a:t>
            </a:r>
            <a:r>
              <a:rPr lang="ru-RU" sz="2400" b="1" dirty="0">
                <a:solidFill>
                  <a:srgbClr val="0D62B2"/>
                </a:solidFill>
                <a:latin typeface="Trebuchet MS"/>
                <a:cs typeface="Trebuchet MS"/>
              </a:rPr>
              <a:t>истории</a:t>
            </a:r>
            <a:endParaRPr lang="en-US" sz="24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680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803</Words>
  <Application>Microsoft Office PowerPoint</Application>
  <PresentationFormat>Экран (16:9)</PresentationFormat>
  <Paragraphs>165</Paragraphs>
  <Slides>20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Презентация PowerPoint</vt:lpstr>
      <vt:lpstr>ПЛАН ЛЕКЦИИ</vt:lpstr>
      <vt:lpstr>Понятие «история»</vt:lpstr>
      <vt:lpstr>Методы. Функции истории</vt:lpstr>
      <vt:lpstr>Методы. Функции истории</vt:lpstr>
      <vt:lpstr>Методы истории</vt:lpstr>
      <vt:lpstr>Методы истории</vt:lpstr>
      <vt:lpstr>Презентация PowerPoint</vt:lpstr>
      <vt:lpstr>Функции истории</vt:lpstr>
      <vt:lpstr>Понятие «общество». Основные законы развития общества</vt:lpstr>
      <vt:lpstr>Понятие «общество». Основные законы развития общества</vt:lpstr>
      <vt:lpstr>Социально-экологические кризисы в истории человечества</vt:lpstr>
      <vt:lpstr>Социально-экологические кризисы в истории человечества</vt:lpstr>
      <vt:lpstr>Основные подходы к истории: формационный, культурологический, цивилизационный</vt:lpstr>
      <vt:lpstr>Археологическая периодизация </vt:lpstr>
      <vt:lpstr>Формационный подход</vt:lpstr>
      <vt:lpstr>Культурологический подход</vt:lpstr>
      <vt:lpstr>Культурологический подход</vt:lpstr>
      <vt:lpstr>Цивилизационный  подход</vt:lpstr>
      <vt:lpstr>Место России среди других цивилизаций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Кряжева-Карцева Елена Валерьевна</cp:lastModifiedBy>
  <cp:revision>49</cp:revision>
  <dcterms:created xsi:type="dcterms:W3CDTF">2017-01-25T11:18:17Z</dcterms:created>
  <dcterms:modified xsi:type="dcterms:W3CDTF">2018-08-24T10:09:10Z</dcterms:modified>
</cp:coreProperties>
</file>