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9158-5A3A-4DA3-8685-E6019669A8D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EE2B-2999-4BFA-873D-7F4450D28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0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9158-5A3A-4DA3-8685-E6019669A8D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EE2B-2999-4BFA-873D-7F4450D28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27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9158-5A3A-4DA3-8685-E6019669A8D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EE2B-2999-4BFA-873D-7F4450D28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21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9158-5A3A-4DA3-8685-E6019669A8D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EE2B-2999-4BFA-873D-7F4450D28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35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9158-5A3A-4DA3-8685-E6019669A8D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EE2B-2999-4BFA-873D-7F4450D28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5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9158-5A3A-4DA3-8685-E6019669A8D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EE2B-2999-4BFA-873D-7F4450D28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52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9158-5A3A-4DA3-8685-E6019669A8D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EE2B-2999-4BFA-873D-7F4450D28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9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9158-5A3A-4DA3-8685-E6019669A8D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EE2B-2999-4BFA-873D-7F4450D28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9158-5A3A-4DA3-8685-E6019669A8D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EE2B-2999-4BFA-873D-7F4450D28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36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9158-5A3A-4DA3-8685-E6019669A8D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EE2B-2999-4BFA-873D-7F4450D28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9158-5A3A-4DA3-8685-E6019669A8D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EE2B-2999-4BFA-873D-7F4450D28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7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9158-5A3A-4DA3-8685-E6019669A8D5}" type="datetimeFigureOut">
              <a:rPr lang="ru-RU" smtClean="0"/>
              <a:t>20.09.2021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1EE2B-2999-4BFA-873D-7F4450D28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14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12668"/>
            <a:ext cx="9144000" cy="2816168"/>
          </a:xfrm>
        </p:spPr>
        <p:txBody>
          <a:bodyPr>
            <a:noAutofit/>
          </a:bodyPr>
          <a:lstStyle/>
          <a:p>
            <a:r>
              <a:rPr lang="ru-RU" sz="4000" dirty="0" smtClean="0"/>
              <a:t>Доклад</a:t>
            </a:r>
            <a:br>
              <a:rPr lang="ru-RU" sz="4000" dirty="0" smtClean="0"/>
            </a:br>
            <a:r>
              <a:rPr lang="ru-RU" sz="4000" dirty="0" smtClean="0"/>
              <a:t>на тему: «История создания и развития суперкомпьютеров»</a:t>
            </a:r>
            <a:br>
              <a:rPr lang="ru-RU" sz="4000" dirty="0" smtClean="0"/>
            </a:br>
            <a:r>
              <a:rPr lang="ru-RU" sz="4000" dirty="0" smtClean="0"/>
              <a:t>дисциплина:</a:t>
            </a:r>
            <a:br>
              <a:rPr lang="ru-RU" sz="4000" dirty="0" smtClean="0"/>
            </a:br>
            <a:r>
              <a:rPr lang="ru-RU" sz="4000" dirty="0" smtClean="0"/>
              <a:t>Архитектура вычислительных систем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70662" y="4915449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Студент: Маслова А.С.</a:t>
            </a:r>
          </a:p>
          <a:p>
            <a:pPr algn="r"/>
            <a:r>
              <a:rPr lang="ru-RU" dirty="0" smtClean="0"/>
              <a:t>Группа: НКНбд-01-21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255520" y="476032"/>
            <a:ext cx="76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РОССИЙСКИЙ УНИВЕРСИТЕТ ДРУЖБЫ НАРОДОВ</a:t>
            </a:r>
          </a:p>
          <a:p>
            <a:pPr algn="ctr"/>
            <a:r>
              <a:rPr lang="ru-RU" dirty="0" smtClean="0"/>
              <a:t>Факультет физико-математических и естественных наук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2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962025"/>
            <a:ext cx="7082869" cy="43139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2" y="365125"/>
            <a:ext cx="4486273" cy="1325563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Суперкомпьютер – это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751" y="1825625"/>
            <a:ext cx="4486274" cy="435133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dirty="0" smtClean="0"/>
              <a:t>специализированная вычислительная машина, значительно превосходящая по своим техническим параметрам и скорости вычислений большинство существующих в мире компьютеров.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09850"/>
            <a:ext cx="10515600" cy="35671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внесистемная единица, используемая для измерения производительности компьютеров, показывающая, сколько операций в секунду выполняет данная вычислительная система. То есть за основу берется подсчет - сколько наиболее сложных расчетов машина может выполнить за один миг. Данная величина является важным показателем производительности компьютера. </a:t>
            </a:r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446019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FLOPS</a:t>
            </a:r>
            <a:r>
              <a:rPr lang="ru-RU" sz="4000" dirty="0"/>
              <a:t> </a:t>
            </a:r>
            <a:r>
              <a:rPr lang="en-GB" sz="4000" dirty="0" smtClean="0"/>
              <a:t>(</a:t>
            </a:r>
            <a:r>
              <a:rPr lang="ru-RU" sz="4000" i="1" u="sng" dirty="0" err="1" smtClean="0"/>
              <a:t>Fl</a:t>
            </a:r>
            <a:r>
              <a:rPr lang="ru-RU" sz="4000" i="1" dirty="0" err="1" smtClean="0"/>
              <a:t>oating</a:t>
            </a:r>
            <a:r>
              <a:rPr lang="ru-RU" sz="4000" i="1" dirty="0" smtClean="0"/>
              <a:t> </a:t>
            </a:r>
            <a:r>
              <a:rPr lang="ru-RU" sz="4000" i="1" dirty="0" err="1" smtClean="0"/>
              <a:t>point</a:t>
            </a:r>
            <a:r>
              <a:rPr lang="ru-RU" sz="4000" dirty="0"/>
              <a:t> </a:t>
            </a:r>
            <a:r>
              <a:rPr lang="ru-RU" sz="4000" i="1" u="sng" dirty="0" smtClean="0"/>
              <a:t>O</a:t>
            </a:r>
            <a:r>
              <a:rPr lang="en-GB" sz="4000" i="1" u="sng" dirty="0" smtClean="0"/>
              <a:t>p</a:t>
            </a:r>
            <a:r>
              <a:rPr lang="ru-RU" sz="4000" i="1" dirty="0" err="1" smtClean="0"/>
              <a:t>erations</a:t>
            </a:r>
            <a:r>
              <a:rPr lang="ru-RU" sz="4000" dirty="0" smtClean="0"/>
              <a:t> </a:t>
            </a:r>
            <a:r>
              <a:rPr lang="ru-RU" sz="4000" i="1" dirty="0" err="1" smtClean="0"/>
              <a:t>per</a:t>
            </a:r>
            <a:r>
              <a:rPr lang="ru-RU" sz="4000" i="1" dirty="0"/>
              <a:t> </a:t>
            </a:r>
            <a:r>
              <a:rPr lang="ru-RU" sz="4000" i="1" u="sng" dirty="0" err="1" smtClean="0"/>
              <a:t>S</a:t>
            </a:r>
            <a:r>
              <a:rPr lang="ru-RU" sz="4000" i="1" dirty="0" err="1" smtClean="0"/>
              <a:t>econ</a:t>
            </a:r>
            <a:r>
              <a:rPr lang="en-GB" sz="4000" i="1" dirty="0"/>
              <a:t>d</a:t>
            </a:r>
            <a:r>
              <a:rPr lang="ru-RU" sz="4000" i="1" dirty="0" smtClean="0"/>
              <a:t>, </a:t>
            </a:r>
            <a:r>
              <a:rPr lang="ru-RU" sz="4000" dirty="0" smtClean="0"/>
              <a:t>операции с плавающей точкой в секунду</a:t>
            </a:r>
            <a:r>
              <a:rPr lang="ru-RU" sz="4000" i="1" dirty="0" smtClean="0"/>
              <a:t>, </a:t>
            </a:r>
            <a:r>
              <a:rPr lang="ru-RU" sz="4000" dirty="0" smtClean="0"/>
              <a:t>произносится как </a:t>
            </a:r>
            <a:r>
              <a:rPr lang="ru-RU" sz="4000" dirty="0" err="1" smtClean="0"/>
              <a:t>флопс</a:t>
            </a:r>
            <a:r>
              <a:rPr lang="ru-RU" sz="4000" dirty="0" smtClean="0"/>
              <a:t>) –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157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0550" y="365125"/>
            <a:ext cx="3143250" cy="13255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476250"/>
            <a:ext cx="5457825" cy="4093368"/>
          </a:xfrm>
        </p:spPr>
      </p:pic>
      <p:sp>
        <p:nvSpPr>
          <p:cNvPr id="5" name="TextBox 4"/>
          <p:cNvSpPr txBox="1"/>
          <p:nvPr/>
        </p:nvSpPr>
        <p:spPr>
          <a:xfrm>
            <a:off x="457200" y="47625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Даниэль Леонид </a:t>
            </a:r>
            <a:r>
              <a:rPr lang="ru-RU" sz="2800" dirty="0" err="1" smtClean="0"/>
              <a:t>Слотник</a:t>
            </a:r>
            <a:r>
              <a:rPr lang="ru-RU" sz="2800" dirty="0" smtClean="0"/>
              <a:t> (1931-1985)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57225" y="1430357"/>
            <a:ext cx="4676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Специалисты </a:t>
            </a:r>
            <a:r>
              <a:rPr lang="ru-RU" dirty="0"/>
              <a:t>Иллинойского университета США под руководством доктора Даниэля </a:t>
            </a:r>
            <a:r>
              <a:rPr lang="ru-RU" dirty="0" err="1"/>
              <a:t>Слотника</a:t>
            </a:r>
            <a:r>
              <a:rPr lang="ru-RU" dirty="0"/>
              <a:t> предложили идею создания первой в мире параллельной вычислительной системы. </a:t>
            </a:r>
            <a:r>
              <a:rPr lang="ru-RU" dirty="0" smtClean="0"/>
              <a:t>Теперь компьютер </a:t>
            </a:r>
            <a:r>
              <a:rPr lang="ru-RU" dirty="0"/>
              <a:t>мог выполнять несколько задач одновременно, что резко увеличивало его производительность. Проект получил название SOLOMON. Первой ЭВМ, использующей этот принцип, стала</a:t>
            </a:r>
            <a:r>
              <a:rPr lang="ru-RU" b="1" dirty="0"/>
              <a:t> ILLIAC IV</a:t>
            </a:r>
            <a:r>
              <a:rPr lang="ru-RU" dirty="0"/>
              <a:t>, созданная группой </a:t>
            </a:r>
            <a:r>
              <a:rPr lang="ru-RU" dirty="0" err="1"/>
              <a:t>Слотника</a:t>
            </a:r>
            <a:r>
              <a:rPr lang="ru-RU" dirty="0"/>
              <a:t> и изготовленная в 1965 году компанией </a:t>
            </a:r>
            <a:r>
              <a:rPr lang="ru-RU" dirty="0" err="1"/>
              <a:t>Burroughs</a:t>
            </a:r>
            <a:r>
              <a:rPr lang="ru-RU" dirty="0"/>
              <a:t> по заказу NASA. ILLIAC IV выполняла 150 млн операций с плавающей точкой в секунду (150 </a:t>
            </a:r>
            <a:r>
              <a:rPr lang="ru-RU" dirty="0" err="1"/>
              <a:t>мегафлопсов</a:t>
            </a:r>
            <a:r>
              <a:rPr lang="ru-RU" dirty="0"/>
              <a:t>). До этого производительность вычислительных систем была ниже 1 </a:t>
            </a:r>
            <a:r>
              <a:rPr lang="ru-RU" dirty="0" err="1"/>
              <a:t>мегафлопса</a:t>
            </a:r>
            <a:r>
              <a:rPr lang="ru-RU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1725" y="4962525"/>
            <a:ext cx="50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Электронно-вычислительная машина </a:t>
            </a:r>
            <a:r>
              <a:rPr lang="en-GB" dirty="0" smtClean="0"/>
              <a:t>ILLIAC IV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8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366712"/>
            <a:ext cx="3638550" cy="4278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5825" y="4976634"/>
            <a:ext cx="363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Сеймур Роджер Крэй</a:t>
            </a:r>
          </a:p>
          <a:p>
            <a:pPr algn="ctr"/>
            <a:r>
              <a:rPr lang="ru-RU" smtClean="0"/>
              <a:t>(1925-1996)</a:t>
            </a:r>
            <a:endParaRPr lang="ru-RU" dirty="0" smtClean="0"/>
          </a:p>
          <a:p>
            <a:r>
              <a:rPr lang="ru-RU" dirty="0" smtClean="0"/>
              <a:t>Американский инженер, создатель ряда американских суперкомпьютеров</a:t>
            </a:r>
            <a:endParaRPr lang="ru-RU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238875" y="366712"/>
            <a:ext cx="5610226" cy="787400"/>
          </a:xfrm>
        </p:spPr>
        <p:txBody>
          <a:bodyPr>
            <a:noAutofit/>
          </a:bodyPr>
          <a:lstStyle/>
          <a:p>
            <a:r>
              <a:rPr lang="ru-RU" sz="2700" dirty="0" smtClean="0"/>
              <a:t>Машины, созданные </a:t>
            </a:r>
            <a:r>
              <a:rPr lang="ru-RU" sz="2700" dirty="0" err="1" smtClean="0"/>
              <a:t>Крэем</a:t>
            </a:r>
            <a:r>
              <a:rPr lang="ru-RU" sz="2700" dirty="0" smtClean="0"/>
              <a:t>:</a:t>
            </a:r>
            <a:endParaRPr lang="ru-RU" sz="2700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6238875" y="1447800"/>
            <a:ext cx="5610226" cy="47291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1960 г. – </a:t>
            </a:r>
            <a:r>
              <a:rPr lang="en-GB" sz="2400" dirty="0" smtClean="0"/>
              <a:t>CDC 1604</a:t>
            </a:r>
          </a:p>
          <a:p>
            <a:r>
              <a:rPr lang="en-GB" sz="2400" dirty="0" smtClean="0"/>
              <a:t>1964  </a:t>
            </a:r>
            <a:r>
              <a:rPr lang="ru-RU" sz="2400" dirty="0" smtClean="0"/>
              <a:t>г. – </a:t>
            </a:r>
            <a:r>
              <a:rPr lang="en-GB" sz="2400" dirty="0" smtClean="0"/>
              <a:t>CDC 6600</a:t>
            </a:r>
            <a:endParaRPr lang="ru-RU" sz="2400" dirty="0" smtClean="0"/>
          </a:p>
          <a:p>
            <a:r>
              <a:rPr lang="ru-RU" sz="2400" dirty="0" smtClean="0"/>
              <a:t>1969 г. – </a:t>
            </a:r>
            <a:r>
              <a:rPr lang="en-GB" sz="2400" dirty="0" smtClean="0"/>
              <a:t>CDC 7600</a:t>
            </a:r>
          </a:p>
          <a:p>
            <a:r>
              <a:rPr lang="ru-RU" sz="2400" dirty="0" smtClean="0"/>
              <a:t>1975 г. – </a:t>
            </a:r>
            <a:r>
              <a:rPr lang="en-GB" sz="2400" dirty="0" smtClean="0"/>
              <a:t>Cray-1</a:t>
            </a:r>
          </a:p>
          <a:p>
            <a:r>
              <a:rPr lang="ru-RU" sz="2400" dirty="0" smtClean="0"/>
              <a:t>1985 г. – </a:t>
            </a:r>
            <a:r>
              <a:rPr lang="en-GB" sz="2400" dirty="0" smtClean="0"/>
              <a:t>Cray-2</a:t>
            </a:r>
          </a:p>
        </p:txBody>
      </p:sp>
    </p:spTree>
    <p:extLst>
      <p:ext uri="{BB962C8B-B14F-4D97-AF65-F5344CB8AC3E}">
        <p14:creationId xmlns:p14="http://schemas.microsoft.com/office/powerpoint/2010/main" val="13636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ru-RU" dirty="0" smtClean="0"/>
              <a:t>Развитие суперкомпьютеров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075" y="1396538"/>
            <a:ext cx="8134350" cy="4954385"/>
          </a:xfrm>
        </p:spPr>
        <p:txBody>
          <a:bodyPr>
            <a:normAutofit/>
          </a:bodyPr>
          <a:lstStyle/>
          <a:p>
            <a:r>
              <a:rPr lang="ru-RU" sz="2600" dirty="0" smtClean="0"/>
              <a:t>1976 г. – </a:t>
            </a:r>
            <a:r>
              <a:rPr lang="en-GB" sz="2600" dirty="0" smtClean="0"/>
              <a:t>Cray-1 (180 MFLOPS)</a:t>
            </a:r>
          </a:p>
          <a:p>
            <a:r>
              <a:rPr lang="en-GB" sz="2600" dirty="0" smtClean="0"/>
              <a:t>1985 </a:t>
            </a:r>
            <a:r>
              <a:rPr lang="ru-RU" sz="2600" dirty="0" smtClean="0"/>
              <a:t>г. – </a:t>
            </a:r>
            <a:r>
              <a:rPr lang="en-GB" sz="2600" dirty="0" smtClean="0"/>
              <a:t>FACOM VP-400</a:t>
            </a:r>
            <a:r>
              <a:rPr lang="ru-RU" sz="2600" dirty="0" smtClean="0"/>
              <a:t> компании </a:t>
            </a:r>
            <a:r>
              <a:rPr lang="en-GB" sz="2600" dirty="0" smtClean="0"/>
              <a:t>Fujitsu (1,14 GFLOPS)</a:t>
            </a:r>
          </a:p>
          <a:p>
            <a:r>
              <a:rPr lang="en-GB" sz="2600" dirty="0" smtClean="0"/>
              <a:t>1985 </a:t>
            </a:r>
            <a:r>
              <a:rPr lang="ru-RU" sz="2600" dirty="0" smtClean="0"/>
              <a:t>г. – </a:t>
            </a:r>
            <a:r>
              <a:rPr lang="en-GB" sz="2600" dirty="0" smtClean="0"/>
              <a:t>NEC SX-2 </a:t>
            </a:r>
            <a:r>
              <a:rPr lang="ru-RU" sz="2600" dirty="0" smtClean="0"/>
              <a:t>компании </a:t>
            </a:r>
            <a:r>
              <a:rPr lang="en-GB" sz="2600" dirty="0" smtClean="0"/>
              <a:t>NEC(1,3 GFLOPS)</a:t>
            </a:r>
          </a:p>
          <a:p>
            <a:r>
              <a:rPr lang="en-GB" sz="2600" dirty="0" smtClean="0"/>
              <a:t>1990 </a:t>
            </a:r>
            <a:r>
              <a:rPr lang="ru-RU" sz="2600" dirty="0" smtClean="0"/>
              <a:t>г. – </a:t>
            </a:r>
            <a:r>
              <a:rPr lang="en-GB" sz="2600" dirty="0" smtClean="0"/>
              <a:t>Intel iPSC/860 </a:t>
            </a:r>
            <a:r>
              <a:rPr lang="ru-RU" sz="2600" dirty="0" smtClean="0"/>
              <a:t>компании </a:t>
            </a:r>
            <a:r>
              <a:rPr lang="en-GB" sz="2600" dirty="0" smtClean="0"/>
              <a:t>Intel(2,6 GFLOPS)</a:t>
            </a:r>
          </a:p>
          <a:p>
            <a:r>
              <a:rPr lang="ru-RU" sz="2600" dirty="0" smtClean="0"/>
              <a:t>1994 г. – «Эльбрус-3» (1 </a:t>
            </a:r>
            <a:r>
              <a:rPr lang="en-GB" sz="2600" dirty="0" smtClean="0"/>
              <a:t>GFLOPS)</a:t>
            </a:r>
          </a:p>
          <a:p>
            <a:r>
              <a:rPr lang="en-GB" sz="2600" dirty="0" smtClean="0"/>
              <a:t>1998 </a:t>
            </a:r>
            <a:r>
              <a:rPr lang="ru-RU" sz="2600" dirty="0" smtClean="0"/>
              <a:t>г. – </a:t>
            </a:r>
            <a:r>
              <a:rPr lang="en-GB" sz="2600" dirty="0" smtClean="0"/>
              <a:t>ASCI Blue </a:t>
            </a:r>
            <a:r>
              <a:rPr lang="ru-RU" sz="2600" dirty="0" smtClean="0"/>
              <a:t>компании </a:t>
            </a:r>
            <a:r>
              <a:rPr lang="en-GB" sz="2600" dirty="0" smtClean="0"/>
              <a:t>IBM(3 TFLOPS)</a:t>
            </a:r>
          </a:p>
          <a:p>
            <a:r>
              <a:rPr lang="en-GB" sz="2600" dirty="0" smtClean="0"/>
              <a:t>2002 </a:t>
            </a:r>
            <a:r>
              <a:rPr lang="ru-RU" sz="2600" dirty="0" smtClean="0"/>
              <a:t>г. – </a:t>
            </a:r>
            <a:r>
              <a:rPr lang="en-GB" sz="2600" dirty="0" smtClean="0"/>
              <a:t>Earth Simulator </a:t>
            </a:r>
            <a:r>
              <a:rPr lang="ru-RU" sz="2600" dirty="0" smtClean="0"/>
              <a:t>компании</a:t>
            </a:r>
            <a:r>
              <a:rPr lang="en-GB" sz="2600" dirty="0" smtClean="0"/>
              <a:t> NEC (35,86 TFLOPS)</a:t>
            </a:r>
            <a:endParaRPr lang="ru-RU" sz="2600" dirty="0" smtClean="0"/>
          </a:p>
          <a:p>
            <a:r>
              <a:rPr lang="ru-RU" sz="2600" dirty="0" smtClean="0"/>
              <a:t>2008 г. – </a:t>
            </a:r>
            <a:r>
              <a:rPr lang="en-GB" sz="2600" dirty="0" smtClean="0"/>
              <a:t>Roadrunner </a:t>
            </a:r>
            <a:r>
              <a:rPr lang="ru-RU" sz="2600" dirty="0" smtClean="0"/>
              <a:t>компании </a:t>
            </a:r>
            <a:r>
              <a:rPr lang="en-GB" sz="2600" dirty="0" smtClean="0"/>
              <a:t>IBM (</a:t>
            </a:r>
            <a:r>
              <a:rPr lang="ru-RU" sz="2600" dirty="0" smtClean="0"/>
              <a:t>1,</a:t>
            </a:r>
            <a:r>
              <a:rPr lang="en-GB" sz="2600" dirty="0" smtClean="0"/>
              <a:t>105 PFLOPS)</a:t>
            </a:r>
          </a:p>
          <a:p>
            <a:pPr marL="0" indent="0">
              <a:buNone/>
            </a:pPr>
            <a:endParaRPr lang="ru-RU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9092737" y="657874"/>
            <a:ext cx="2518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Примечание:</a:t>
            </a:r>
          </a:p>
          <a:p>
            <a:pPr algn="just"/>
            <a:r>
              <a:rPr lang="en-GB" sz="2800" dirty="0" smtClean="0"/>
              <a:t>M = </a:t>
            </a:r>
            <a:r>
              <a:rPr lang="ru-RU" sz="2800" dirty="0" smtClean="0"/>
              <a:t>мега = </a:t>
            </a:r>
            <a:r>
              <a:rPr lang="ru-RU" sz="2800" dirty="0"/>
              <a:t>10</a:t>
            </a:r>
            <a:r>
              <a:rPr lang="ru-RU" sz="2800" baseline="30000" dirty="0"/>
              <a:t>6</a:t>
            </a:r>
            <a:endParaRPr lang="ru-RU" sz="2800" dirty="0"/>
          </a:p>
          <a:p>
            <a:pPr algn="just"/>
            <a:r>
              <a:rPr lang="en-GB" sz="2800" dirty="0" smtClean="0"/>
              <a:t>G = </a:t>
            </a:r>
            <a:r>
              <a:rPr lang="ru-RU" sz="2800" dirty="0" err="1" smtClean="0"/>
              <a:t>гига</a:t>
            </a:r>
            <a:r>
              <a:rPr lang="ru-RU" sz="2800" dirty="0" smtClean="0"/>
              <a:t> = </a:t>
            </a:r>
            <a:r>
              <a:rPr lang="ru-RU" sz="2800" dirty="0"/>
              <a:t>10</a:t>
            </a:r>
            <a:r>
              <a:rPr lang="ru-RU" sz="2800" baseline="30000" dirty="0"/>
              <a:t>9</a:t>
            </a:r>
            <a:endParaRPr lang="ru-RU" sz="2800" dirty="0"/>
          </a:p>
          <a:p>
            <a:pPr algn="just"/>
            <a:r>
              <a:rPr lang="ru-RU" sz="2800" dirty="0" smtClean="0"/>
              <a:t>Т = </a:t>
            </a:r>
            <a:r>
              <a:rPr lang="ru-RU" sz="2800" dirty="0" err="1" smtClean="0"/>
              <a:t>тера</a:t>
            </a:r>
            <a:r>
              <a:rPr lang="ru-RU" sz="2800" dirty="0" smtClean="0"/>
              <a:t> = </a:t>
            </a:r>
            <a:r>
              <a:rPr lang="ru-RU" sz="2800" dirty="0"/>
              <a:t>10</a:t>
            </a:r>
            <a:r>
              <a:rPr lang="ru-RU" sz="2800" baseline="30000" dirty="0"/>
              <a:t>12</a:t>
            </a:r>
            <a:endParaRPr lang="ru-RU" sz="2800" dirty="0"/>
          </a:p>
          <a:p>
            <a:pPr algn="just"/>
            <a:r>
              <a:rPr lang="ru-RU" sz="2800" dirty="0" smtClean="0"/>
              <a:t>Р = пета = 10</a:t>
            </a:r>
            <a:r>
              <a:rPr lang="ru-RU" sz="2800" baseline="30000" dirty="0" smtClean="0"/>
              <a:t>15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977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Список областей, где могут применятся суперкомпьютеры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014913"/>
          </a:xfrm>
        </p:spPr>
        <p:txBody>
          <a:bodyPr>
            <a:normAutofit/>
          </a:bodyPr>
          <a:lstStyle/>
          <a:p>
            <a:r>
              <a:rPr lang="ru-RU" dirty="0" smtClean="0"/>
              <a:t>Криптография</a:t>
            </a:r>
          </a:p>
          <a:p>
            <a:r>
              <a:rPr lang="ru-RU" dirty="0" smtClean="0"/>
              <a:t>Статистика</a:t>
            </a:r>
          </a:p>
          <a:p>
            <a:r>
              <a:rPr lang="ru-RU" dirty="0" smtClean="0"/>
              <a:t>Физика высоких энергий</a:t>
            </a:r>
          </a:p>
          <a:p>
            <a:r>
              <a:rPr lang="ru-RU" dirty="0" smtClean="0"/>
              <a:t>Исследование Земли</a:t>
            </a:r>
          </a:p>
          <a:p>
            <a:r>
              <a:rPr lang="ru-RU" dirty="0" smtClean="0"/>
              <a:t>Вычислительная биология</a:t>
            </a:r>
          </a:p>
          <a:p>
            <a:r>
              <a:rPr lang="ru-RU" dirty="0" smtClean="0"/>
              <a:t>Вычислительная химия и медицина</a:t>
            </a:r>
          </a:p>
          <a:p>
            <a:r>
              <a:rPr lang="ru-RU" dirty="0" smtClean="0"/>
              <a:t>Физика (газодинамика, гидродинамика, материаловедение)</a:t>
            </a:r>
          </a:p>
          <a:p>
            <a:r>
              <a:rPr lang="ru-RU" dirty="0" smtClean="0"/>
              <a:t>В качестве сервера для искусственных нейронных сетей</a:t>
            </a:r>
          </a:p>
          <a:p>
            <a:r>
              <a:rPr lang="ru-RU" dirty="0"/>
              <a:t>С</a:t>
            </a:r>
            <a:r>
              <a:rPr lang="ru-RU" dirty="0" smtClean="0"/>
              <a:t>оздание новых способов обработки информации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использованных источников: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https://ru.wikipedia.org/wiki/</a:t>
            </a:r>
            <a:r>
              <a:rPr lang="ru-RU" dirty="0" err="1" smtClean="0"/>
              <a:t>Суперкомпьютер#История_суперкомпьютеров</a:t>
            </a:r>
            <a:endParaRPr lang="ru-RU" dirty="0" smtClean="0"/>
          </a:p>
          <a:p>
            <a:r>
              <a:rPr lang="en-GB" dirty="0" smtClean="0"/>
              <a:t>https://www.kommersant.ru/doc/1225447</a:t>
            </a:r>
            <a:endParaRPr lang="ru-RU" dirty="0" smtClean="0"/>
          </a:p>
          <a:p>
            <a:r>
              <a:rPr lang="en-GB" dirty="0" smtClean="0"/>
              <a:t>https://pandia.ru/text/80/143/12856.php</a:t>
            </a:r>
            <a:endParaRPr lang="ru-RU" dirty="0" smtClean="0"/>
          </a:p>
          <a:p>
            <a:r>
              <a:rPr lang="en-GB" dirty="0" smtClean="0"/>
              <a:t>https://top500.org/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3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446</Words>
  <Application>Microsoft Office PowerPoint</Application>
  <PresentationFormat>Широкоэкранный</PresentationFormat>
  <Paragraphs>51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Доклад на тему: «История создания и развития суперкомпьютеров» дисциплина: Архитектура вычислительных систем</vt:lpstr>
      <vt:lpstr>Суперкомпьютер – это</vt:lpstr>
      <vt:lpstr>FLOPS (Floating point Operations per Second, операции с плавающей точкой в секунду, произносится как флопс) –</vt:lpstr>
      <vt:lpstr>Презентация PowerPoint</vt:lpstr>
      <vt:lpstr>Машины, созданные Крэем:</vt:lpstr>
      <vt:lpstr>Развитие суперкомпьютеров</vt:lpstr>
      <vt:lpstr>Список областей, где могут применятся суперкомпьютеры</vt:lpstr>
      <vt:lpstr>Список использованных источников: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на тему: «История создания и развития суперкомпьютеров» дисциплина: Архитектура вычислительных систем</dc:title>
  <dc:creator>Настя Маслова</dc:creator>
  <cp:lastModifiedBy>Настя Маслова</cp:lastModifiedBy>
  <cp:revision>21</cp:revision>
  <dcterms:created xsi:type="dcterms:W3CDTF">2021-09-19T09:18:57Z</dcterms:created>
  <dcterms:modified xsi:type="dcterms:W3CDTF">2021-09-20T10:32:23Z</dcterms:modified>
</cp:coreProperties>
</file>