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5" r:id="rId6"/>
    <p:sldId id="262" r:id="rId7"/>
    <p:sldId id="261" r:id="rId8"/>
    <p:sldId id="263" r:id="rId9"/>
    <p:sldId id="264" r:id="rId10"/>
    <p:sldId id="266"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43" y="7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6B69A-9E22-4FBC-AF8D-1399BAB48772}" type="datetimeFigureOut">
              <a:rPr lang="ru-RU" smtClean="0"/>
              <a:t>03.05.2023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231EF6-1CF5-48B1-A0DA-1DBBB60C1B19}" type="slidenum">
              <a:rPr lang="ru-RU" smtClean="0"/>
              <a:t>‹#›</a:t>
            </a:fld>
            <a:endParaRPr lang="ru-RU"/>
          </a:p>
        </p:txBody>
      </p:sp>
    </p:spTree>
    <p:extLst>
      <p:ext uri="{BB962C8B-B14F-4D97-AF65-F5344CB8AC3E}">
        <p14:creationId xmlns:p14="http://schemas.microsoft.com/office/powerpoint/2010/main" val="2754505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Итак</a:t>
            </a:r>
            <a:r>
              <a:rPr lang="en-US" sz="1200" kern="120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тема моего доклада</a:t>
            </a:r>
            <a:r>
              <a:rPr lang="en-US" sz="1200" kern="1200" dirty="0" smtClean="0">
                <a:solidFill>
                  <a:schemeClr val="tx1"/>
                </a:solidFill>
                <a:effectLst/>
                <a:latin typeface="+mn-lt"/>
                <a:ea typeface="+mn-ea"/>
                <a:cs typeface="+mn-cs"/>
              </a:rPr>
              <a:t> – Integrated Access and Backhaul. </a:t>
            </a:r>
            <a:r>
              <a:rPr lang="ru-RU" sz="1200" kern="1200" dirty="0" smtClean="0">
                <a:solidFill>
                  <a:schemeClr val="tx1"/>
                </a:solidFill>
                <a:effectLst/>
                <a:latin typeface="+mn-lt"/>
                <a:ea typeface="+mn-ea"/>
                <a:cs typeface="+mn-cs"/>
              </a:rPr>
              <a:t>Но прежде, чем перейти непосредственно к теме, я хочу немного рассказать о том, что такое 5</a:t>
            </a:r>
            <a:r>
              <a:rPr lang="en-US" sz="1200" kern="1200" dirty="0" smtClean="0">
                <a:solidFill>
                  <a:schemeClr val="tx1"/>
                </a:solidFill>
                <a:effectLst/>
                <a:latin typeface="+mn-lt"/>
                <a:ea typeface="+mn-ea"/>
                <a:cs typeface="+mn-cs"/>
              </a:rPr>
              <a:t>G</a:t>
            </a:r>
            <a:r>
              <a:rPr lang="ru-RU" sz="1200" kern="1200" dirty="0" smtClean="0">
                <a:solidFill>
                  <a:schemeClr val="tx1"/>
                </a:solidFill>
                <a:effectLst/>
                <a:latin typeface="+mn-lt"/>
                <a:ea typeface="+mn-ea"/>
                <a:cs typeface="+mn-cs"/>
              </a:rPr>
              <a:t>, в чем его преимущество перед 4</a:t>
            </a:r>
            <a:r>
              <a:rPr lang="en-US" sz="1200" kern="1200" dirty="0" smtClean="0">
                <a:solidFill>
                  <a:schemeClr val="tx1"/>
                </a:solidFill>
                <a:effectLst/>
                <a:latin typeface="+mn-lt"/>
                <a:ea typeface="+mn-ea"/>
                <a:cs typeface="+mn-cs"/>
              </a:rPr>
              <a:t>G</a:t>
            </a:r>
            <a:r>
              <a:rPr lang="ru-RU" sz="1200" kern="1200" dirty="0" smtClean="0">
                <a:solidFill>
                  <a:schemeClr val="tx1"/>
                </a:solidFill>
                <a:effectLst/>
                <a:latin typeface="+mn-lt"/>
                <a:ea typeface="+mn-ea"/>
                <a:cs typeface="+mn-cs"/>
              </a:rPr>
              <a:t> и зачем он вообще нужен.</a:t>
            </a:r>
          </a:p>
        </p:txBody>
      </p:sp>
      <p:sp>
        <p:nvSpPr>
          <p:cNvPr id="4" name="Номер слайда 3"/>
          <p:cNvSpPr>
            <a:spLocks noGrp="1"/>
          </p:cNvSpPr>
          <p:nvPr>
            <p:ph type="sldNum" sz="quarter" idx="10"/>
          </p:nvPr>
        </p:nvSpPr>
        <p:spPr/>
        <p:txBody>
          <a:bodyPr/>
          <a:lstStyle/>
          <a:p>
            <a:fld id="{C8231EF6-1CF5-48B1-A0DA-1DBBB60C1B19}" type="slidenum">
              <a:rPr lang="ru-RU" smtClean="0"/>
              <a:t>1</a:t>
            </a:fld>
            <a:endParaRPr lang="ru-RU"/>
          </a:p>
        </p:txBody>
      </p:sp>
    </p:spTree>
    <p:extLst>
      <p:ext uri="{BB962C8B-B14F-4D97-AF65-F5344CB8AC3E}">
        <p14:creationId xmlns:p14="http://schemas.microsoft.com/office/powerpoint/2010/main" val="3700750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kern="1200" dirty="0" smtClean="0">
                <a:solidFill>
                  <a:schemeClr val="tx1"/>
                </a:solidFill>
                <a:effectLst/>
                <a:latin typeface="+mn-lt"/>
                <a:ea typeface="+mn-ea"/>
                <a:cs typeface="+mn-cs"/>
              </a:rPr>
              <a:t>Его преимущества перед 4</a:t>
            </a:r>
            <a:r>
              <a:rPr lang="en-US" sz="1200" b="1" kern="1200" dirty="0" smtClean="0">
                <a:solidFill>
                  <a:schemeClr val="tx1"/>
                </a:solidFill>
                <a:effectLst/>
                <a:latin typeface="+mn-lt"/>
                <a:ea typeface="+mn-ea"/>
                <a:cs typeface="+mn-cs"/>
              </a:rPr>
              <a:t>G</a:t>
            </a:r>
            <a:r>
              <a:rPr lang="ru-RU" sz="1200" b="1" kern="1200" dirty="0" smtClean="0">
                <a:solidFill>
                  <a:schemeClr val="tx1"/>
                </a:solidFill>
                <a:effectLst/>
                <a:latin typeface="+mn-lt"/>
                <a:ea typeface="+mn-ea"/>
                <a:cs typeface="+mn-cs"/>
              </a:rPr>
              <a:t> очевидны</a:t>
            </a:r>
            <a:r>
              <a:rPr lang="ru-RU" sz="1200" kern="1200" dirty="0" smtClean="0">
                <a:solidFill>
                  <a:schemeClr val="tx1"/>
                </a:solidFill>
                <a:effectLst/>
                <a:latin typeface="+mn-lt"/>
                <a:ea typeface="+mn-ea"/>
                <a:cs typeface="+mn-cs"/>
              </a:rPr>
              <a:t>. Каждый, кто хоть что-то слышал про 5</a:t>
            </a:r>
            <a:r>
              <a:rPr lang="en-US" sz="1200" kern="1200" dirty="0" smtClean="0">
                <a:solidFill>
                  <a:schemeClr val="tx1"/>
                </a:solidFill>
                <a:effectLst/>
                <a:latin typeface="+mn-lt"/>
                <a:ea typeface="+mn-ea"/>
                <a:cs typeface="+mn-cs"/>
              </a:rPr>
              <a:t>G</a:t>
            </a:r>
            <a:r>
              <a:rPr lang="ru-RU" sz="1200" kern="1200" dirty="0" smtClean="0">
                <a:solidFill>
                  <a:schemeClr val="tx1"/>
                </a:solidFill>
                <a:effectLst/>
                <a:latin typeface="+mn-lt"/>
                <a:ea typeface="+mn-ea"/>
                <a:cs typeface="+mn-cs"/>
              </a:rPr>
              <a:t>, знает, что 5</a:t>
            </a:r>
            <a:r>
              <a:rPr lang="en-US" sz="1200" kern="1200" dirty="0" smtClean="0">
                <a:solidFill>
                  <a:schemeClr val="tx1"/>
                </a:solidFill>
                <a:effectLst/>
                <a:latin typeface="+mn-lt"/>
                <a:ea typeface="+mn-ea"/>
                <a:cs typeface="+mn-cs"/>
              </a:rPr>
              <a:t>G</a:t>
            </a:r>
            <a:r>
              <a:rPr lang="ru-RU" sz="1200" kern="1200" dirty="0" smtClean="0">
                <a:solidFill>
                  <a:schemeClr val="tx1"/>
                </a:solidFill>
                <a:effectLst/>
                <a:latin typeface="+mn-lt"/>
                <a:ea typeface="+mn-ea"/>
                <a:cs typeface="+mn-cs"/>
              </a:rPr>
              <a:t> – это что-то про высокую скорость. Не только. В первую очередь 5</a:t>
            </a:r>
            <a:r>
              <a:rPr lang="en-US" sz="1200" kern="1200" dirty="0" smtClean="0">
                <a:solidFill>
                  <a:schemeClr val="tx1"/>
                </a:solidFill>
                <a:effectLst/>
                <a:latin typeface="+mn-lt"/>
                <a:ea typeface="+mn-ea"/>
                <a:cs typeface="+mn-cs"/>
              </a:rPr>
              <a:t>G</a:t>
            </a:r>
            <a:r>
              <a:rPr lang="ru-RU" sz="1200" kern="1200" dirty="0" smtClean="0">
                <a:solidFill>
                  <a:schemeClr val="tx1"/>
                </a:solidFill>
                <a:effectLst/>
                <a:latin typeface="+mn-lt"/>
                <a:ea typeface="+mn-ea"/>
                <a:cs typeface="+mn-cs"/>
              </a:rPr>
              <a:t> решает проблему многократно возросшей нагрузки на сети, увеличивая пропускную способность сети почти в 100 раз. Снижение времени задержки особенно заметно на примере геймеров, но этот момент важен для развития многих технологий. Автопилотируемые автомобили, удаленные хирургически операции и многое другое.</a:t>
            </a:r>
          </a:p>
        </p:txBody>
      </p:sp>
      <p:sp>
        <p:nvSpPr>
          <p:cNvPr id="4" name="Номер слайда 3"/>
          <p:cNvSpPr>
            <a:spLocks noGrp="1"/>
          </p:cNvSpPr>
          <p:nvPr>
            <p:ph type="sldNum" sz="quarter" idx="10"/>
          </p:nvPr>
        </p:nvSpPr>
        <p:spPr/>
        <p:txBody>
          <a:bodyPr/>
          <a:lstStyle/>
          <a:p>
            <a:fld id="{C8231EF6-1CF5-48B1-A0DA-1DBBB60C1B19}" type="slidenum">
              <a:rPr lang="ru-RU" smtClean="0"/>
              <a:t>3</a:t>
            </a:fld>
            <a:endParaRPr lang="ru-RU"/>
          </a:p>
        </p:txBody>
      </p:sp>
    </p:spTree>
    <p:extLst>
      <p:ext uri="{BB962C8B-B14F-4D97-AF65-F5344CB8AC3E}">
        <p14:creationId xmlns:p14="http://schemas.microsoft.com/office/powerpoint/2010/main" val="4049617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Передача по мобильной связи осуществляется порциями, или фреймами. Каждый фрейм состоит из 10 </a:t>
            </a:r>
            <a:r>
              <a:rPr lang="ru-RU" sz="1200" kern="1200" dirty="0" err="1" smtClean="0">
                <a:solidFill>
                  <a:schemeClr val="tx1"/>
                </a:solidFill>
                <a:effectLst/>
                <a:latin typeface="+mn-lt"/>
                <a:ea typeface="+mn-ea"/>
                <a:cs typeface="+mn-cs"/>
              </a:rPr>
              <a:t>субфреймов</a:t>
            </a:r>
            <a:r>
              <a:rPr lang="ru-RU" sz="1200" kern="1200" dirty="0" smtClean="0">
                <a:solidFill>
                  <a:schemeClr val="tx1"/>
                </a:solidFill>
                <a:effectLst/>
                <a:latin typeface="+mn-lt"/>
                <a:ea typeface="+mn-ea"/>
                <a:cs typeface="+mn-cs"/>
              </a:rPr>
              <a:t>, а каждый </a:t>
            </a:r>
            <a:r>
              <a:rPr lang="ru-RU" sz="1200" kern="1200" dirty="0" err="1" smtClean="0">
                <a:solidFill>
                  <a:schemeClr val="tx1"/>
                </a:solidFill>
                <a:effectLst/>
                <a:latin typeface="+mn-lt"/>
                <a:ea typeface="+mn-ea"/>
                <a:cs typeface="+mn-cs"/>
              </a:rPr>
              <a:t>субфрейм</a:t>
            </a:r>
            <a:r>
              <a:rPr lang="ru-RU" sz="1200" kern="1200" dirty="0" smtClean="0">
                <a:solidFill>
                  <a:schemeClr val="tx1"/>
                </a:solidFill>
                <a:effectLst/>
                <a:latin typeface="+mn-lt"/>
                <a:ea typeface="+mn-ea"/>
                <a:cs typeface="+mn-cs"/>
              </a:rPr>
              <a:t> состоит из слотов. Количество слотов в </a:t>
            </a:r>
            <a:r>
              <a:rPr lang="ru-RU" sz="1200" kern="1200" dirty="0" err="1" smtClean="0">
                <a:solidFill>
                  <a:schemeClr val="tx1"/>
                </a:solidFill>
                <a:effectLst/>
                <a:latin typeface="+mn-lt"/>
                <a:ea typeface="+mn-ea"/>
                <a:cs typeface="+mn-cs"/>
              </a:rPr>
              <a:t>субфреймах</a:t>
            </a:r>
            <a:r>
              <a:rPr lang="ru-RU" sz="1200" kern="1200" dirty="0" smtClean="0">
                <a:solidFill>
                  <a:schemeClr val="tx1"/>
                </a:solidFill>
                <a:effectLst/>
                <a:latin typeface="+mn-lt"/>
                <a:ea typeface="+mn-ea"/>
                <a:cs typeface="+mn-cs"/>
              </a:rPr>
              <a:t> зависит от ширины спектра </a:t>
            </a:r>
            <a:r>
              <a:rPr lang="ru-RU" sz="1200" kern="1200" dirty="0" err="1" smtClean="0">
                <a:solidFill>
                  <a:schemeClr val="tx1"/>
                </a:solidFill>
                <a:effectLst/>
                <a:latin typeface="+mn-lt"/>
                <a:ea typeface="+mn-ea"/>
                <a:cs typeface="+mn-cs"/>
              </a:rPr>
              <a:t>поднесущей</a:t>
            </a:r>
            <a:r>
              <a:rPr lang="ru-RU" sz="1200" kern="1200" dirty="0" smtClean="0">
                <a:solidFill>
                  <a:schemeClr val="tx1"/>
                </a:solidFill>
                <a:effectLst/>
                <a:latin typeface="+mn-lt"/>
                <a:ea typeface="+mn-ea"/>
                <a:cs typeface="+mn-cs"/>
              </a:rPr>
              <a:t>.</a:t>
            </a:r>
          </a:p>
          <a:p>
            <a:r>
              <a:rPr lang="ru-RU" sz="1200" kern="1200" dirty="0" smtClean="0">
                <a:solidFill>
                  <a:schemeClr val="tx1"/>
                </a:solidFill>
                <a:effectLst/>
                <a:latin typeface="+mn-lt"/>
                <a:ea typeface="+mn-ea"/>
                <a:cs typeface="+mn-cs"/>
              </a:rPr>
              <a:t>Чтобы лучше понять, что это такое, рассмотрим простой пример.</a:t>
            </a:r>
          </a:p>
          <a:p>
            <a:r>
              <a:rPr lang="ru-RU" sz="1200" kern="1200" dirty="0" smtClean="0">
                <a:solidFill>
                  <a:schemeClr val="tx1"/>
                </a:solidFill>
                <a:effectLst/>
                <a:latin typeface="+mn-lt"/>
                <a:ea typeface="+mn-ea"/>
                <a:cs typeface="+mn-cs"/>
              </a:rPr>
              <a:t>Вот у нас стоит 4G вышка сотовой связи. Работает она на определенной частоте. Естественно, чтобы к этой вышке могли подключаться разные устройства, каждому из них выделяется небольшой «кусочек» доступного диапазона частот, например, 20 МГц. Такой кусочек, в свою очередь, делится на огромное количество очень маленьких кусочков. В случае с 4G сетями эти кусочки (они и называются </a:t>
            </a:r>
            <a:r>
              <a:rPr lang="ru-RU" sz="1200" kern="1200" dirty="0" err="1" smtClean="0">
                <a:solidFill>
                  <a:schemeClr val="tx1"/>
                </a:solidFill>
                <a:effectLst/>
                <a:latin typeface="+mn-lt"/>
                <a:ea typeface="+mn-ea"/>
                <a:cs typeface="+mn-cs"/>
              </a:rPr>
              <a:t>поднесущими</a:t>
            </a:r>
            <a:r>
              <a:rPr lang="ru-RU" sz="1200" kern="1200" dirty="0" smtClean="0">
                <a:solidFill>
                  <a:schemeClr val="tx1"/>
                </a:solidFill>
                <a:effectLst/>
                <a:latin typeface="+mn-lt"/>
                <a:ea typeface="+mn-ea"/>
                <a:cs typeface="+mn-cs"/>
              </a:rPr>
              <a:t>) имеют ширину 15 кГц. Но, как уже было сказано выше, чем шире спектр </a:t>
            </a:r>
            <a:r>
              <a:rPr lang="ru-RU" sz="1200" kern="1200" dirty="0" err="1" smtClean="0">
                <a:solidFill>
                  <a:schemeClr val="tx1"/>
                </a:solidFill>
                <a:effectLst/>
                <a:latin typeface="+mn-lt"/>
                <a:ea typeface="+mn-ea"/>
                <a:cs typeface="+mn-cs"/>
              </a:rPr>
              <a:t>поднесущей</a:t>
            </a:r>
            <a:r>
              <a:rPr lang="ru-RU" sz="1200" kern="1200" dirty="0" smtClean="0">
                <a:solidFill>
                  <a:schemeClr val="tx1"/>
                </a:solidFill>
                <a:effectLst/>
                <a:latin typeface="+mn-lt"/>
                <a:ea typeface="+mn-ea"/>
                <a:cs typeface="+mn-cs"/>
              </a:rPr>
              <a:t>, тем больше данных она будет содержать.</a:t>
            </a:r>
          </a:p>
          <a:p>
            <a:r>
              <a:rPr lang="ru-RU" sz="1200" kern="1200" dirty="0" smtClean="0">
                <a:solidFill>
                  <a:schemeClr val="tx1"/>
                </a:solidFill>
                <a:effectLst/>
                <a:latin typeface="+mn-lt"/>
                <a:ea typeface="+mn-ea"/>
                <a:cs typeface="+mn-cs"/>
              </a:rPr>
              <a:t>Сегодня все частоты до 5 ГГц уже переполнены и регуляторы не позволяют выделять более широкие диапазоны частот. На этих частотах работает всё, что только можно, от </a:t>
            </a:r>
            <a:r>
              <a:rPr lang="ru-RU" sz="1200" kern="1200" dirty="0" err="1" smtClean="0">
                <a:solidFill>
                  <a:schemeClr val="tx1"/>
                </a:solidFill>
                <a:effectLst/>
                <a:latin typeface="+mn-lt"/>
                <a:ea typeface="+mn-ea"/>
                <a:cs typeface="+mn-cs"/>
              </a:rPr>
              <a:t>Wi-Fi</a:t>
            </a:r>
            <a:r>
              <a:rPr lang="ru-RU" sz="1200" kern="1200" dirty="0" smtClean="0">
                <a:solidFill>
                  <a:schemeClr val="tx1"/>
                </a:solidFill>
                <a:effectLst/>
                <a:latin typeface="+mn-lt"/>
                <a:ea typeface="+mn-ea"/>
                <a:cs typeface="+mn-cs"/>
              </a:rPr>
              <a:t> и </a:t>
            </a:r>
            <a:r>
              <a:rPr lang="ru-RU" sz="1200" kern="1200" dirty="0" err="1" smtClean="0">
                <a:solidFill>
                  <a:schemeClr val="tx1"/>
                </a:solidFill>
                <a:effectLst/>
                <a:latin typeface="+mn-lt"/>
                <a:ea typeface="+mn-ea"/>
                <a:cs typeface="+mn-cs"/>
              </a:rPr>
              <a:t>Bluetooth</a:t>
            </a:r>
            <a:r>
              <a:rPr lang="ru-RU" sz="1200" kern="1200" dirty="0" smtClean="0">
                <a:solidFill>
                  <a:schemeClr val="tx1"/>
                </a:solidFill>
                <a:effectLst/>
                <a:latin typeface="+mn-lt"/>
                <a:ea typeface="+mn-ea"/>
                <a:cs typeface="+mn-cs"/>
              </a:rPr>
              <a:t> до GPS и 4G связи. В то время, как выше всё относительно свободно!</a:t>
            </a:r>
          </a:p>
        </p:txBody>
      </p:sp>
      <p:sp>
        <p:nvSpPr>
          <p:cNvPr id="4" name="Номер слайда 3"/>
          <p:cNvSpPr>
            <a:spLocks noGrp="1"/>
          </p:cNvSpPr>
          <p:nvPr>
            <p:ph type="sldNum" sz="quarter" idx="10"/>
          </p:nvPr>
        </p:nvSpPr>
        <p:spPr/>
        <p:txBody>
          <a:bodyPr/>
          <a:lstStyle/>
          <a:p>
            <a:fld id="{C8231EF6-1CF5-48B1-A0DA-1DBBB60C1B19}" type="slidenum">
              <a:rPr lang="ru-RU" smtClean="0"/>
              <a:t>4</a:t>
            </a:fld>
            <a:endParaRPr lang="ru-RU"/>
          </a:p>
        </p:txBody>
      </p:sp>
    </p:spTree>
    <p:extLst>
      <p:ext uri="{BB962C8B-B14F-4D97-AF65-F5344CB8AC3E}">
        <p14:creationId xmlns:p14="http://schemas.microsoft.com/office/powerpoint/2010/main" val="2236627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Именно по этой причине для сетей 5G решили использовать очень высокочастотные волны в миллиметровом диапазоне. Ведь там много незанятого места и можно смело увеличивать ширину полосы. Соответственно, если ширина </a:t>
            </a:r>
            <a:r>
              <a:rPr lang="ru-RU" sz="1200" kern="1200" dirty="0" err="1" smtClean="0">
                <a:solidFill>
                  <a:schemeClr val="tx1"/>
                </a:solidFill>
                <a:effectLst/>
                <a:latin typeface="+mn-lt"/>
                <a:ea typeface="+mn-ea"/>
                <a:cs typeface="+mn-cs"/>
              </a:rPr>
              <a:t>поднесущей</a:t>
            </a:r>
            <a:r>
              <a:rPr lang="ru-RU" sz="1200" kern="1200" dirty="0" smtClean="0">
                <a:solidFill>
                  <a:schemeClr val="tx1"/>
                </a:solidFill>
                <a:effectLst/>
                <a:latin typeface="+mn-lt"/>
                <a:ea typeface="+mn-ea"/>
                <a:cs typeface="+mn-cs"/>
              </a:rPr>
              <a:t> в 5G сети будет равняться 240 кГц, мы сможем упаковать 16 слотов в один </a:t>
            </a:r>
            <a:r>
              <a:rPr lang="ru-RU" sz="1200" kern="1200" dirty="0" err="1" smtClean="0">
                <a:solidFill>
                  <a:schemeClr val="tx1"/>
                </a:solidFill>
                <a:effectLst/>
                <a:latin typeface="+mn-lt"/>
                <a:ea typeface="+mn-ea"/>
                <a:cs typeface="+mn-cs"/>
              </a:rPr>
              <a:t>субфрейм</a:t>
            </a:r>
            <a:r>
              <a:rPr lang="ru-RU" sz="1200" kern="1200" dirty="0" smtClean="0">
                <a:solidFill>
                  <a:schemeClr val="tx1"/>
                </a:solidFill>
                <a:effectLst/>
                <a:latin typeface="+mn-lt"/>
                <a:ea typeface="+mn-ea"/>
                <a:cs typeface="+mn-cs"/>
              </a:rPr>
              <a:t>, а так как в одном фрейме десять </a:t>
            </a:r>
            <a:r>
              <a:rPr lang="ru-RU" sz="1200" kern="1200" dirty="0" err="1" smtClean="0">
                <a:solidFill>
                  <a:schemeClr val="tx1"/>
                </a:solidFill>
                <a:effectLst/>
                <a:latin typeface="+mn-lt"/>
                <a:ea typeface="+mn-ea"/>
                <a:cs typeface="+mn-cs"/>
              </a:rPr>
              <a:t>субфреймов</a:t>
            </a:r>
            <a:r>
              <a:rPr lang="ru-RU" sz="1200" kern="1200" dirty="0" smtClean="0">
                <a:solidFill>
                  <a:schemeClr val="tx1"/>
                </a:solidFill>
                <a:effectLst/>
                <a:latin typeface="+mn-lt"/>
                <a:ea typeface="+mn-ea"/>
                <a:cs typeface="+mn-cs"/>
              </a:rPr>
              <a:t>, тогда один фрейм будем содержать 160 слотов. А это в 16 раз больше данных, передаваемых за 1 секунду, чем при использовании 4G-сетей. Единственная проблема – для построения интернета на базе миллиметровых волн нужно расставить вышки сотовой связи каждые 100 метров.</a:t>
            </a:r>
          </a:p>
          <a:p>
            <a:r>
              <a:rPr lang="ru-RU" sz="1200" kern="1200" dirty="0" smtClean="0">
                <a:solidFill>
                  <a:schemeClr val="tx1"/>
                </a:solidFill>
                <a:effectLst/>
                <a:latin typeface="+mn-lt"/>
                <a:ea typeface="+mn-ea"/>
                <a:cs typeface="+mn-cs"/>
              </a:rPr>
              <a:t>Вместо этого, 5G использует два основных диапазона частот: от 400 МГц до 6 ГГц и от 24 до 50 ГГц. Именно второй диапазон и является миллиметровым, в то время, как первый довольно сильно пересекается с диапазоном частот 4G сетей.</a:t>
            </a:r>
          </a:p>
        </p:txBody>
      </p:sp>
      <p:sp>
        <p:nvSpPr>
          <p:cNvPr id="4" name="Номер слайда 3"/>
          <p:cNvSpPr>
            <a:spLocks noGrp="1"/>
          </p:cNvSpPr>
          <p:nvPr>
            <p:ph type="sldNum" sz="quarter" idx="10"/>
          </p:nvPr>
        </p:nvSpPr>
        <p:spPr/>
        <p:txBody>
          <a:bodyPr/>
          <a:lstStyle/>
          <a:p>
            <a:fld id="{C8231EF6-1CF5-48B1-A0DA-1DBBB60C1B19}" type="slidenum">
              <a:rPr lang="ru-RU" smtClean="0"/>
              <a:t>5</a:t>
            </a:fld>
            <a:endParaRPr lang="ru-RU"/>
          </a:p>
        </p:txBody>
      </p:sp>
    </p:spTree>
    <p:extLst>
      <p:ext uri="{BB962C8B-B14F-4D97-AF65-F5344CB8AC3E}">
        <p14:creationId xmlns:p14="http://schemas.microsoft.com/office/powerpoint/2010/main" val="1679781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kern="1200" dirty="0" smtClean="0">
                <a:solidFill>
                  <a:schemeClr val="tx1"/>
                </a:solidFill>
                <a:effectLst/>
                <a:latin typeface="+mn-lt"/>
                <a:ea typeface="+mn-ea"/>
                <a:cs typeface="+mn-cs"/>
              </a:rPr>
              <a:t>Каждый поставщик услуг, участвующий в развертывании ячеек 5G</a:t>
            </a:r>
            <a:r>
              <a:rPr lang="ru-RU" sz="1200" kern="1200" dirty="0" smtClean="0">
                <a:solidFill>
                  <a:schemeClr val="tx1"/>
                </a:solidFill>
                <a:effectLst/>
                <a:latin typeface="+mn-lt"/>
                <a:ea typeface="+mn-ea"/>
                <a:cs typeface="+mn-cs"/>
              </a:rPr>
              <a:t>, знает, что оптоволоконная транспортная связь с участком сотовой связи жизненно важна для максимального использования потенциала 5G. Таким образом, месяц за месяцем в землю прокладывается все больше оптоволокна. Это сопряжено с различными проблемами, не говоря уже о связанных с этим затратах. Проблема с небольшими ячейками заключается в том, что они обычно развертываются в уже густонаселенных районах, где подключение по оптоволокну может быть проблемой. Одним из очевидных решений является использование 5G для обратной передачи пользовательского трафика 5G. Хотя эта концепция не нова, ключевым моментом является реализация в рамках стандартов 3GPP 5G.</a:t>
            </a:r>
          </a:p>
        </p:txBody>
      </p:sp>
      <p:sp>
        <p:nvSpPr>
          <p:cNvPr id="4" name="Номер слайда 3"/>
          <p:cNvSpPr>
            <a:spLocks noGrp="1"/>
          </p:cNvSpPr>
          <p:nvPr>
            <p:ph type="sldNum" sz="quarter" idx="10"/>
          </p:nvPr>
        </p:nvSpPr>
        <p:spPr/>
        <p:txBody>
          <a:bodyPr/>
          <a:lstStyle/>
          <a:p>
            <a:fld id="{C8231EF6-1CF5-48B1-A0DA-1DBBB60C1B19}" type="slidenum">
              <a:rPr lang="ru-RU" smtClean="0"/>
              <a:t>6</a:t>
            </a:fld>
            <a:endParaRPr lang="ru-RU"/>
          </a:p>
        </p:txBody>
      </p:sp>
    </p:spTree>
    <p:extLst>
      <p:ext uri="{BB962C8B-B14F-4D97-AF65-F5344CB8AC3E}">
        <p14:creationId xmlns:p14="http://schemas.microsoft.com/office/powerpoint/2010/main" val="1903155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kern="1200" dirty="0" smtClean="0">
                <a:solidFill>
                  <a:schemeClr val="tx1"/>
                </a:solidFill>
                <a:effectLst/>
                <a:latin typeface="+mn-lt"/>
                <a:ea typeface="+mn-ea"/>
                <a:cs typeface="+mn-cs"/>
              </a:rPr>
              <a:t>Рисунок на</a:t>
            </a:r>
            <a:r>
              <a:rPr lang="ru-RU" sz="1200" b="1" kern="1200" baseline="0" dirty="0" smtClean="0">
                <a:solidFill>
                  <a:schemeClr val="tx1"/>
                </a:solidFill>
                <a:effectLst/>
                <a:latin typeface="+mn-lt"/>
                <a:ea typeface="+mn-ea"/>
                <a:cs typeface="+mn-cs"/>
              </a:rPr>
              <a:t> этом слайду</a:t>
            </a:r>
            <a:r>
              <a:rPr lang="ru-RU" sz="1200" kern="1200" dirty="0" smtClean="0">
                <a:solidFill>
                  <a:schemeClr val="tx1"/>
                </a:solidFill>
                <a:effectLst/>
                <a:latin typeface="+mn-lt"/>
                <a:ea typeface="+mn-ea"/>
                <a:cs typeface="+mn-cs"/>
              </a:rPr>
              <a:t> иллюстрирует основную концепцию </a:t>
            </a:r>
            <a:r>
              <a:rPr lang="en-US" sz="1200" kern="1200" dirty="0" smtClean="0">
                <a:solidFill>
                  <a:schemeClr val="tx1"/>
                </a:solidFill>
                <a:effectLst/>
                <a:latin typeface="+mn-lt"/>
                <a:ea typeface="+mn-ea"/>
                <a:cs typeface="+mn-cs"/>
              </a:rPr>
              <a:t>IAB</a:t>
            </a:r>
            <a:r>
              <a:rPr lang="ru-RU" sz="1200" kern="1200" dirty="0" smtClean="0">
                <a:solidFill>
                  <a:schemeClr val="tx1"/>
                </a:solidFill>
                <a:effectLst/>
                <a:latin typeface="+mn-lt"/>
                <a:ea typeface="+mn-ea"/>
                <a:cs typeface="+mn-cs"/>
              </a:rPr>
              <a:t>. В основе концепции лежит развертывание </a:t>
            </a:r>
            <a:r>
              <a:rPr lang="en-US" sz="1200" kern="1200" dirty="0" smtClean="0">
                <a:solidFill>
                  <a:schemeClr val="tx1"/>
                </a:solidFill>
                <a:effectLst/>
                <a:latin typeface="+mn-lt"/>
                <a:ea typeface="+mn-ea"/>
                <a:cs typeface="+mn-cs"/>
              </a:rPr>
              <a:t>C</a:t>
            </a:r>
            <a:r>
              <a:rPr lang="ru-RU"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RAN</a:t>
            </a:r>
            <a:r>
              <a:rPr lang="ru-RU" sz="1200" kern="1200" dirty="0" smtClean="0">
                <a:solidFill>
                  <a:schemeClr val="tx1"/>
                </a:solidFill>
                <a:effectLst/>
                <a:latin typeface="+mn-lt"/>
                <a:ea typeface="+mn-ea"/>
                <a:cs typeface="+mn-cs"/>
              </a:rPr>
              <a:t> (Централизованный </a:t>
            </a:r>
            <a:r>
              <a:rPr lang="en-US" sz="1200" kern="1200" dirty="0" smtClean="0">
                <a:solidFill>
                  <a:schemeClr val="tx1"/>
                </a:solidFill>
                <a:effectLst/>
                <a:latin typeface="+mn-lt"/>
                <a:ea typeface="+mn-ea"/>
                <a:cs typeface="+mn-cs"/>
              </a:rPr>
              <a:t>RAN</a:t>
            </a:r>
            <a:r>
              <a:rPr lang="ru-RU" sz="1200" kern="1200" dirty="0" smtClean="0">
                <a:solidFill>
                  <a:schemeClr val="tx1"/>
                </a:solidFill>
                <a:effectLst/>
                <a:latin typeface="+mn-lt"/>
                <a:ea typeface="+mn-ea"/>
                <a:cs typeface="+mn-cs"/>
              </a:rPr>
              <a:t>. C-RAN - это централизованная архитектура сетей радиодоступа, основанная на облачных вычислениях, которая поддерживает 2G, 3G, 4G и будущие стандарты беспроводной связи) и функциональное разделение </a:t>
            </a:r>
            <a:r>
              <a:rPr lang="en-US" sz="1200" kern="1200" dirty="0" err="1" smtClean="0">
                <a:solidFill>
                  <a:schemeClr val="tx1"/>
                </a:solidFill>
                <a:effectLst/>
                <a:latin typeface="+mn-lt"/>
                <a:ea typeface="+mn-ea"/>
                <a:cs typeface="+mn-cs"/>
              </a:rPr>
              <a:t>gNB</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gNB</a:t>
            </a:r>
            <a:r>
              <a:rPr lang="ru-RU" sz="1200" kern="1200" dirty="0" smtClean="0">
                <a:solidFill>
                  <a:schemeClr val="tx1"/>
                </a:solidFill>
                <a:effectLst/>
                <a:latin typeface="+mn-lt"/>
                <a:ea typeface="+mn-ea"/>
                <a:cs typeface="+mn-cs"/>
              </a:rPr>
              <a:t> - это базовая станция следующего поколения 3GPP 5G, которая поддерживает новое радио 5G) на </a:t>
            </a:r>
            <a:r>
              <a:rPr lang="en-US" sz="1200" kern="1200" dirty="0" smtClean="0">
                <a:solidFill>
                  <a:schemeClr val="tx1"/>
                </a:solidFill>
                <a:effectLst/>
                <a:latin typeface="+mn-lt"/>
                <a:ea typeface="+mn-ea"/>
                <a:cs typeface="+mn-cs"/>
              </a:rPr>
              <a:t>CU</a:t>
            </a:r>
            <a:r>
              <a:rPr lang="ru-RU" sz="1200" kern="1200" dirty="0" smtClean="0">
                <a:solidFill>
                  <a:schemeClr val="tx1"/>
                </a:solidFill>
                <a:effectLst/>
                <a:latin typeface="+mn-lt"/>
                <a:ea typeface="+mn-ea"/>
                <a:cs typeface="+mn-cs"/>
              </a:rPr>
              <a:t> (централизованный блок) с несколькими </a:t>
            </a:r>
            <a:r>
              <a:rPr lang="en-US" sz="1200" kern="1200" dirty="0" smtClean="0">
                <a:solidFill>
                  <a:schemeClr val="tx1"/>
                </a:solidFill>
                <a:effectLst/>
                <a:latin typeface="+mn-lt"/>
                <a:ea typeface="+mn-ea"/>
                <a:cs typeface="+mn-cs"/>
              </a:rPr>
              <a:t>DU</a:t>
            </a:r>
            <a:r>
              <a:rPr lang="ru-RU" sz="1200" kern="1200" dirty="0" smtClean="0">
                <a:solidFill>
                  <a:schemeClr val="tx1"/>
                </a:solidFill>
                <a:effectLst/>
                <a:latin typeface="+mn-lt"/>
                <a:ea typeface="+mn-ea"/>
                <a:cs typeface="+mn-cs"/>
              </a:rPr>
              <a:t> (распределенными блоками). </a:t>
            </a:r>
            <a:r>
              <a:rPr lang="en-US" sz="1200" kern="1200" dirty="0" smtClean="0">
                <a:solidFill>
                  <a:schemeClr val="tx1"/>
                </a:solidFill>
                <a:effectLst/>
                <a:latin typeface="+mn-lt"/>
                <a:ea typeface="+mn-ea"/>
                <a:cs typeface="+mn-cs"/>
              </a:rPr>
              <a:t>IAB</a:t>
            </a:r>
            <a:r>
              <a:rPr lang="ru-RU" sz="1200" kern="1200" dirty="0" smtClean="0">
                <a:solidFill>
                  <a:schemeClr val="tx1"/>
                </a:solidFill>
                <a:effectLst/>
                <a:latin typeface="+mn-lt"/>
                <a:ea typeface="+mn-ea"/>
                <a:cs typeface="+mn-cs"/>
              </a:rPr>
              <a:t> определяет </a:t>
            </a:r>
            <a:r>
              <a:rPr lang="en-US" sz="1200" kern="1200" dirty="0" smtClean="0">
                <a:solidFill>
                  <a:schemeClr val="tx1"/>
                </a:solidFill>
                <a:effectLst/>
                <a:latin typeface="+mn-lt"/>
                <a:ea typeface="+mn-ea"/>
                <a:cs typeface="+mn-cs"/>
              </a:rPr>
              <a:t>IAB</a:t>
            </a:r>
            <a:r>
              <a:rPr lang="ru-RU" sz="1200" kern="1200" dirty="0" smtClean="0">
                <a:solidFill>
                  <a:schemeClr val="tx1"/>
                </a:solidFill>
                <a:effectLst/>
                <a:latin typeface="+mn-lt"/>
                <a:ea typeface="+mn-ea"/>
                <a:cs typeface="+mn-cs"/>
              </a:rPr>
              <a:t>-донора, который поддерживает как доступ к 5</a:t>
            </a:r>
            <a:r>
              <a:rPr lang="en-US" sz="1200" kern="1200" dirty="0" smtClean="0">
                <a:solidFill>
                  <a:schemeClr val="tx1"/>
                </a:solidFill>
                <a:effectLst/>
                <a:latin typeface="+mn-lt"/>
                <a:ea typeface="+mn-ea"/>
                <a:cs typeface="+mn-cs"/>
              </a:rPr>
              <a:t>G</a:t>
            </a:r>
            <a:r>
              <a:rPr lang="ru-RU" sz="1200" kern="1200" dirty="0" smtClean="0">
                <a:solidFill>
                  <a:schemeClr val="tx1"/>
                </a:solidFill>
                <a:effectLst/>
                <a:latin typeface="+mn-lt"/>
                <a:ea typeface="+mn-ea"/>
                <a:cs typeface="+mn-cs"/>
              </a:rPr>
              <a:t> с устройств, так и обратную передачу 5</a:t>
            </a:r>
            <a:r>
              <a:rPr lang="en-US" sz="1200" kern="1200" dirty="0" smtClean="0">
                <a:solidFill>
                  <a:schemeClr val="tx1"/>
                </a:solidFill>
                <a:effectLst/>
                <a:latin typeface="+mn-lt"/>
                <a:ea typeface="+mn-ea"/>
                <a:cs typeface="+mn-cs"/>
              </a:rPr>
              <a:t>G IAB</a:t>
            </a:r>
            <a:r>
              <a:rPr lang="ru-RU" sz="1200" kern="1200" dirty="0" smtClean="0">
                <a:solidFill>
                  <a:schemeClr val="tx1"/>
                </a:solidFill>
                <a:effectLst/>
                <a:latin typeface="+mn-lt"/>
                <a:ea typeface="+mn-ea"/>
                <a:cs typeface="+mn-cs"/>
              </a:rPr>
              <a:t>, таким образом, позволяя </a:t>
            </a:r>
            <a:r>
              <a:rPr lang="en-US" sz="1200" kern="1200" dirty="0" smtClean="0">
                <a:solidFill>
                  <a:schemeClr val="tx1"/>
                </a:solidFill>
                <a:effectLst/>
                <a:latin typeface="+mn-lt"/>
                <a:ea typeface="+mn-ea"/>
                <a:cs typeface="+mn-cs"/>
              </a:rPr>
              <a:t>IAB</a:t>
            </a:r>
            <a:r>
              <a:rPr lang="ru-RU" sz="1200" kern="1200" dirty="0" smtClean="0">
                <a:solidFill>
                  <a:schemeClr val="tx1"/>
                </a:solidFill>
                <a:effectLst/>
                <a:latin typeface="+mn-lt"/>
                <a:ea typeface="+mn-ea"/>
                <a:cs typeface="+mn-cs"/>
              </a:rPr>
              <a:t>-узлам получать подключение. Эти </a:t>
            </a:r>
            <a:r>
              <a:rPr lang="en-US" sz="1200" kern="1200" dirty="0" smtClean="0">
                <a:solidFill>
                  <a:schemeClr val="tx1"/>
                </a:solidFill>
                <a:effectLst/>
                <a:latin typeface="+mn-lt"/>
                <a:ea typeface="+mn-ea"/>
                <a:cs typeface="+mn-cs"/>
              </a:rPr>
              <a:t>IAB</a:t>
            </a:r>
            <a:r>
              <a:rPr lang="ru-RU" sz="1200" kern="1200" dirty="0" smtClean="0">
                <a:solidFill>
                  <a:schemeClr val="tx1"/>
                </a:solidFill>
                <a:effectLst/>
                <a:latin typeface="+mn-lt"/>
                <a:ea typeface="+mn-ea"/>
                <a:cs typeface="+mn-cs"/>
              </a:rPr>
              <a:t>-узлы включают в себя функциональность </a:t>
            </a:r>
            <a:r>
              <a:rPr lang="en-US" sz="1200" kern="1200" dirty="0" err="1" smtClean="0">
                <a:solidFill>
                  <a:schemeClr val="tx1"/>
                </a:solidFill>
                <a:effectLst/>
                <a:latin typeface="+mn-lt"/>
                <a:ea typeface="+mn-ea"/>
                <a:cs typeface="+mn-cs"/>
              </a:rPr>
              <a:t>gNB</a:t>
            </a:r>
            <a:r>
              <a:rPr lang="ru-RU"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DU</a:t>
            </a:r>
            <a:r>
              <a:rPr lang="ru-RU" sz="1200" kern="1200" dirty="0" smtClean="0">
                <a:solidFill>
                  <a:schemeClr val="tx1"/>
                </a:solidFill>
                <a:effectLst/>
                <a:latin typeface="+mn-lt"/>
                <a:ea typeface="+mn-ea"/>
                <a:cs typeface="+mn-cs"/>
              </a:rPr>
              <a:t> и, таким образом, обеспечивают доступ к 5</a:t>
            </a:r>
            <a:r>
              <a:rPr lang="en-US" sz="1200" kern="1200" dirty="0" smtClean="0">
                <a:solidFill>
                  <a:schemeClr val="tx1"/>
                </a:solidFill>
                <a:effectLst/>
                <a:latin typeface="+mn-lt"/>
                <a:ea typeface="+mn-ea"/>
                <a:cs typeface="+mn-cs"/>
              </a:rPr>
              <a:t>G</a:t>
            </a:r>
            <a:r>
              <a:rPr lang="ru-RU" sz="1200" kern="1200" dirty="0" smtClean="0">
                <a:solidFill>
                  <a:schemeClr val="tx1"/>
                </a:solidFill>
                <a:effectLst/>
                <a:latin typeface="+mn-lt"/>
                <a:ea typeface="+mn-ea"/>
                <a:cs typeface="+mn-cs"/>
              </a:rPr>
              <a:t>.</a:t>
            </a:r>
            <a:endParaRPr lang="ru-RU" dirty="0" smtClean="0"/>
          </a:p>
        </p:txBody>
      </p:sp>
      <p:sp>
        <p:nvSpPr>
          <p:cNvPr id="4" name="Номер слайда 3"/>
          <p:cNvSpPr>
            <a:spLocks noGrp="1"/>
          </p:cNvSpPr>
          <p:nvPr>
            <p:ph type="sldNum" sz="quarter" idx="10"/>
          </p:nvPr>
        </p:nvSpPr>
        <p:spPr/>
        <p:txBody>
          <a:bodyPr/>
          <a:lstStyle/>
          <a:p>
            <a:fld id="{C8231EF6-1CF5-48B1-A0DA-1DBBB60C1B19}" type="slidenum">
              <a:rPr lang="ru-RU" smtClean="0"/>
              <a:t>7</a:t>
            </a:fld>
            <a:endParaRPr lang="ru-RU"/>
          </a:p>
        </p:txBody>
      </p:sp>
    </p:spTree>
    <p:extLst>
      <p:ext uri="{BB962C8B-B14F-4D97-AF65-F5344CB8AC3E}">
        <p14:creationId xmlns:p14="http://schemas.microsoft.com/office/powerpoint/2010/main" val="4020387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kern="1200" dirty="0" smtClean="0">
                <a:solidFill>
                  <a:schemeClr val="tx1"/>
                </a:solidFill>
                <a:effectLst/>
                <a:latin typeface="+mn-lt"/>
                <a:ea typeface="+mn-ea"/>
                <a:cs typeface="+mn-cs"/>
              </a:rPr>
              <a:t>Концепция</a:t>
            </a:r>
            <a:r>
              <a:rPr lang="ru-RU" sz="1200" kern="1200" dirty="0" smtClean="0">
                <a:solidFill>
                  <a:schemeClr val="tx1"/>
                </a:solidFill>
                <a:effectLst/>
                <a:latin typeface="+mn-lt"/>
                <a:ea typeface="+mn-ea"/>
                <a:cs typeface="+mn-cs"/>
              </a:rPr>
              <a:t> IAB будет одинаково хорошо работать как для SA (автономной) работы 5G, так и для работы NSA (не автономно). При этом доступ 5G для устройства NSA мог бы предоставляться IAB-узлом. На рисунке устройство находится в режиме NSA, то есть использует EPC (</a:t>
            </a:r>
            <a:r>
              <a:rPr lang="ru-RU" sz="1200" kern="1200" dirty="0" err="1" smtClean="0">
                <a:solidFill>
                  <a:schemeClr val="tx1"/>
                </a:solidFill>
                <a:effectLst/>
                <a:latin typeface="+mn-lt"/>
                <a:ea typeface="+mn-ea"/>
                <a:cs typeface="+mn-cs"/>
              </a:rPr>
              <a:t>Evolved</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Packet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Core</a:t>
            </a:r>
            <a:r>
              <a:rPr lang="ru-RU" sz="1200" kern="1200" dirty="0" smtClean="0">
                <a:solidFill>
                  <a:schemeClr val="tx1"/>
                </a:solidFill>
                <a:effectLst/>
                <a:latin typeface="+mn-lt"/>
                <a:ea typeface="+mn-ea"/>
                <a:cs typeface="+mn-cs"/>
              </a:rPr>
              <a:t>). Однако в моем примере сам IAB-узел, который также оснащен USIM (Универсальным модулем идентификации абонента) или </a:t>
            </a:r>
            <a:r>
              <a:rPr lang="ru-RU" sz="1200" kern="1200" dirty="0" err="1" smtClean="0">
                <a:solidFill>
                  <a:schemeClr val="tx1"/>
                </a:solidFill>
                <a:effectLst/>
                <a:latin typeface="+mn-lt"/>
                <a:ea typeface="+mn-ea"/>
                <a:cs typeface="+mn-cs"/>
              </a:rPr>
              <a:t>eSIM</a:t>
            </a:r>
            <a:r>
              <a:rPr lang="ru-RU" sz="1200" kern="1200" dirty="0" smtClean="0">
                <a:solidFill>
                  <a:schemeClr val="tx1"/>
                </a:solidFill>
                <a:effectLst/>
                <a:latin typeface="+mn-lt"/>
                <a:ea typeface="+mn-ea"/>
                <a:cs typeface="+mn-cs"/>
              </a:rPr>
              <a:t> (встроенной SIM-картой), работает в режиме SA, то есть использует 5GC (ядро 5G).</a:t>
            </a:r>
          </a:p>
        </p:txBody>
      </p:sp>
      <p:sp>
        <p:nvSpPr>
          <p:cNvPr id="4" name="Номер слайда 3"/>
          <p:cNvSpPr>
            <a:spLocks noGrp="1"/>
          </p:cNvSpPr>
          <p:nvPr>
            <p:ph type="sldNum" sz="quarter" idx="10"/>
          </p:nvPr>
        </p:nvSpPr>
        <p:spPr/>
        <p:txBody>
          <a:bodyPr/>
          <a:lstStyle/>
          <a:p>
            <a:fld id="{C8231EF6-1CF5-48B1-A0DA-1DBBB60C1B19}" type="slidenum">
              <a:rPr lang="ru-RU" smtClean="0"/>
              <a:t>8</a:t>
            </a:fld>
            <a:endParaRPr lang="ru-RU"/>
          </a:p>
        </p:txBody>
      </p:sp>
    </p:spTree>
    <p:extLst>
      <p:ext uri="{BB962C8B-B14F-4D97-AF65-F5344CB8AC3E}">
        <p14:creationId xmlns:p14="http://schemas.microsoft.com/office/powerpoint/2010/main" val="3953310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kern="1200" dirty="0" smtClean="0">
                <a:solidFill>
                  <a:schemeClr val="tx1"/>
                </a:solidFill>
                <a:effectLst/>
                <a:latin typeface="+mn-lt"/>
                <a:ea typeface="+mn-ea"/>
                <a:cs typeface="+mn-cs"/>
              </a:rPr>
              <a:t>На самом деле</a:t>
            </a:r>
            <a:r>
              <a:rPr lang="ru-RU" sz="1200" kern="1200" dirty="0" smtClean="0">
                <a:solidFill>
                  <a:schemeClr val="tx1"/>
                </a:solidFill>
                <a:effectLst/>
                <a:latin typeface="+mn-lt"/>
                <a:ea typeface="+mn-ea"/>
                <a:cs typeface="+mn-cs"/>
              </a:rPr>
              <a:t> до этого на картинках был только один переход, то есть один IAB-узел, хотя системы разрабатываются с возможностью нескольких переходов, что обеспечивает большую дальность действия, а также возможность “перепрыгивать” препятствия, которые могут быть исправлены или адаптироваться на основе изменений физической среды, например, сезонной листвы или транспортных средств, например автобусов / грузовиков, влияющих на сигнал. Кроме того, при использовании частот высокого диапазона (которые имеют ограниченный диапазон), </a:t>
            </a:r>
            <a:r>
              <a:rPr lang="ru-RU" sz="1200" kern="1200" dirty="0" err="1" smtClean="0">
                <a:solidFill>
                  <a:schemeClr val="tx1"/>
                </a:solidFill>
                <a:effectLst/>
                <a:latin typeface="+mn-lt"/>
                <a:ea typeface="+mn-ea"/>
                <a:cs typeface="+mn-cs"/>
              </a:rPr>
              <a:t>многопереходная</a:t>
            </a:r>
            <a:r>
              <a:rPr lang="ru-RU" sz="1200" kern="1200" dirty="0" smtClean="0">
                <a:solidFill>
                  <a:schemeClr val="tx1"/>
                </a:solidFill>
                <a:effectLst/>
                <a:latin typeface="+mn-lt"/>
                <a:ea typeface="+mn-ea"/>
                <a:cs typeface="+mn-cs"/>
              </a:rPr>
              <a:t> передача оказывается неоценимой. Обычно при описании развертывания с несколькими переходами термины “Связующее дерево” и “Ориентированный ациклический граф” используются для представления того, как могут быть структурированы переходы. Это позволяет адаптировать топологию на основе различных сценариев, например, блокировки или проблем с пропускной способностью, таким образом, чтобы это не затронуло конечного пользователя.</a:t>
            </a:r>
          </a:p>
        </p:txBody>
      </p:sp>
      <p:sp>
        <p:nvSpPr>
          <p:cNvPr id="4" name="Номер слайда 3"/>
          <p:cNvSpPr>
            <a:spLocks noGrp="1"/>
          </p:cNvSpPr>
          <p:nvPr>
            <p:ph type="sldNum" sz="quarter" idx="10"/>
          </p:nvPr>
        </p:nvSpPr>
        <p:spPr/>
        <p:txBody>
          <a:bodyPr/>
          <a:lstStyle/>
          <a:p>
            <a:fld id="{C8231EF6-1CF5-48B1-A0DA-1DBBB60C1B19}" type="slidenum">
              <a:rPr lang="ru-RU" smtClean="0"/>
              <a:t>9</a:t>
            </a:fld>
            <a:endParaRPr lang="ru-RU"/>
          </a:p>
        </p:txBody>
      </p:sp>
    </p:spTree>
    <p:extLst>
      <p:ext uri="{BB962C8B-B14F-4D97-AF65-F5344CB8AC3E}">
        <p14:creationId xmlns:p14="http://schemas.microsoft.com/office/powerpoint/2010/main" val="2906329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C1382050-0128-4A04-81E8-6E3CE13EB46C}" type="datetimeFigureOut">
              <a:rPr lang="ru-RU" smtClean="0"/>
              <a:t>02.05.2023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493351F-5634-4771-B335-3F84686A1EF9}" type="slidenum">
              <a:rPr lang="ru-RU" smtClean="0"/>
              <a:t>‹#›</a:t>
            </a:fld>
            <a:endParaRPr lang="ru-RU"/>
          </a:p>
        </p:txBody>
      </p:sp>
    </p:spTree>
    <p:extLst>
      <p:ext uri="{BB962C8B-B14F-4D97-AF65-F5344CB8AC3E}">
        <p14:creationId xmlns:p14="http://schemas.microsoft.com/office/powerpoint/2010/main" val="1322817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1382050-0128-4A04-81E8-6E3CE13EB46C}" type="datetimeFigureOut">
              <a:rPr lang="ru-RU" smtClean="0"/>
              <a:t>02.05.2023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493351F-5634-4771-B335-3F84686A1EF9}" type="slidenum">
              <a:rPr lang="ru-RU" smtClean="0"/>
              <a:t>‹#›</a:t>
            </a:fld>
            <a:endParaRPr lang="ru-RU"/>
          </a:p>
        </p:txBody>
      </p:sp>
    </p:spTree>
    <p:extLst>
      <p:ext uri="{BB962C8B-B14F-4D97-AF65-F5344CB8AC3E}">
        <p14:creationId xmlns:p14="http://schemas.microsoft.com/office/powerpoint/2010/main" val="76157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1382050-0128-4A04-81E8-6E3CE13EB46C}" type="datetimeFigureOut">
              <a:rPr lang="ru-RU" smtClean="0"/>
              <a:t>02.05.2023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493351F-5634-4771-B335-3F84686A1EF9}" type="slidenum">
              <a:rPr lang="ru-RU" smtClean="0"/>
              <a:t>‹#›</a:t>
            </a:fld>
            <a:endParaRPr lang="ru-RU"/>
          </a:p>
        </p:txBody>
      </p:sp>
    </p:spTree>
    <p:extLst>
      <p:ext uri="{BB962C8B-B14F-4D97-AF65-F5344CB8AC3E}">
        <p14:creationId xmlns:p14="http://schemas.microsoft.com/office/powerpoint/2010/main" val="3036530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1382050-0128-4A04-81E8-6E3CE13EB46C}" type="datetimeFigureOut">
              <a:rPr lang="ru-RU" smtClean="0"/>
              <a:t>02.05.2023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493351F-5634-4771-B335-3F84686A1EF9}" type="slidenum">
              <a:rPr lang="ru-RU" smtClean="0"/>
              <a:t>‹#›</a:t>
            </a:fld>
            <a:endParaRPr lang="ru-RU"/>
          </a:p>
        </p:txBody>
      </p:sp>
    </p:spTree>
    <p:extLst>
      <p:ext uri="{BB962C8B-B14F-4D97-AF65-F5344CB8AC3E}">
        <p14:creationId xmlns:p14="http://schemas.microsoft.com/office/powerpoint/2010/main" val="903354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C1382050-0128-4A04-81E8-6E3CE13EB46C}" type="datetimeFigureOut">
              <a:rPr lang="ru-RU" smtClean="0"/>
              <a:t>02.05.2023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493351F-5634-4771-B335-3F84686A1EF9}" type="slidenum">
              <a:rPr lang="ru-RU" smtClean="0"/>
              <a:t>‹#›</a:t>
            </a:fld>
            <a:endParaRPr lang="ru-RU"/>
          </a:p>
        </p:txBody>
      </p:sp>
    </p:spTree>
    <p:extLst>
      <p:ext uri="{BB962C8B-B14F-4D97-AF65-F5344CB8AC3E}">
        <p14:creationId xmlns:p14="http://schemas.microsoft.com/office/powerpoint/2010/main" val="837880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C1382050-0128-4A04-81E8-6E3CE13EB46C}" type="datetimeFigureOut">
              <a:rPr lang="ru-RU" smtClean="0"/>
              <a:t>02.05.2023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493351F-5634-4771-B335-3F84686A1EF9}" type="slidenum">
              <a:rPr lang="ru-RU" smtClean="0"/>
              <a:t>‹#›</a:t>
            </a:fld>
            <a:endParaRPr lang="ru-RU"/>
          </a:p>
        </p:txBody>
      </p:sp>
    </p:spTree>
    <p:extLst>
      <p:ext uri="{BB962C8B-B14F-4D97-AF65-F5344CB8AC3E}">
        <p14:creationId xmlns:p14="http://schemas.microsoft.com/office/powerpoint/2010/main" val="234996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C1382050-0128-4A04-81E8-6E3CE13EB46C}" type="datetimeFigureOut">
              <a:rPr lang="ru-RU" smtClean="0"/>
              <a:t>02.05.2023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3493351F-5634-4771-B335-3F84686A1EF9}" type="slidenum">
              <a:rPr lang="ru-RU" smtClean="0"/>
              <a:t>‹#›</a:t>
            </a:fld>
            <a:endParaRPr lang="ru-RU"/>
          </a:p>
        </p:txBody>
      </p:sp>
    </p:spTree>
    <p:extLst>
      <p:ext uri="{BB962C8B-B14F-4D97-AF65-F5344CB8AC3E}">
        <p14:creationId xmlns:p14="http://schemas.microsoft.com/office/powerpoint/2010/main" val="253545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1382050-0128-4A04-81E8-6E3CE13EB46C}" type="datetimeFigureOut">
              <a:rPr lang="ru-RU" smtClean="0"/>
              <a:t>02.05.2023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493351F-5634-4771-B335-3F84686A1EF9}" type="slidenum">
              <a:rPr lang="ru-RU" smtClean="0"/>
              <a:t>‹#›</a:t>
            </a:fld>
            <a:endParaRPr lang="ru-RU"/>
          </a:p>
        </p:txBody>
      </p:sp>
    </p:spTree>
    <p:extLst>
      <p:ext uri="{BB962C8B-B14F-4D97-AF65-F5344CB8AC3E}">
        <p14:creationId xmlns:p14="http://schemas.microsoft.com/office/powerpoint/2010/main" val="2413825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1382050-0128-4A04-81E8-6E3CE13EB46C}" type="datetimeFigureOut">
              <a:rPr lang="ru-RU" smtClean="0"/>
              <a:t>02.05.2023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3493351F-5634-4771-B335-3F84686A1EF9}" type="slidenum">
              <a:rPr lang="ru-RU" smtClean="0"/>
              <a:t>‹#›</a:t>
            </a:fld>
            <a:endParaRPr lang="ru-RU"/>
          </a:p>
        </p:txBody>
      </p:sp>
    </p:spTree>
    <p:extLst>
      <p:ext uri="{BB962C8B-B14F-4D97-AF65-F5344CB8AC3E}">
        <p14:creationId xmlns:p14="http://schemas.microsoft.com/office/powerpoint/2010/main" val="70285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C1382050-0128-4A04-81E8-6E3CE13EB46C}" type="datetimeFigureOut">
              <a:rPr lang="ru-RU" smtClean="0"/>
              <a:t>02.05.2023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493351F-5634-4771-B335-3F84686A1EF9}" type="slidenum">
              <a:rPr lang="ru-RU" smtClean="0"/>
              <a:t>‹#›</a:t>
            </a:fld>
            <a:endParaRPr lang="ru-RU"/>
          </a:p>
        </p:txBody>
      </p:sp>
    </p:spTree>
    <p:extLst>
      <p:ext uri="{BB962C8B-B14F-4D97-AF65-F5344CB8AC3E}">
        <p14:creationId xmlns:p14="http://schemas.microsoft.com/office/powerpoint/2010/main" val="2595130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C1382050-0128-4A04-81E8-6E3CE13EB46C}" type="datetimeFigureOut">
              <a:rPr lang="ru-RU" smtClean="0"/>
              <a:t>02.05.2023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493351F-5634-4771-B335-3F84686A1EF9}" type="slidenum">
              <a:rPr lang="ru-RU" smtClean="0"/>
              <a:t>‹#›</a:t>
            </a:fld>
            <a:endParaRPr lang="ru-RU"/>
          </a:p>
        </p:txBody>
      </p:sp>
    </p:spTree>
    <p:extLst>
      <p:ext uri="{BB962C8B-B14F-4D97-AF65-F5344CB8AC3E}">
        <p14:creationId xmlns:p14="http://schemas.microsoft.com/office/powerpoint/2010/main" val="1229747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82050-0128-4A04-81E8-6E3CE13EB46C}" type="datetimeFigureOut">
              <a:rPr lang="ru-RU" smtClean="0"/>
              <a:t>02.05.2023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93351F-5634-4771-B335-3F84686A1EF9}" type="slidenum">
              <a:rPr lang="ru-RU" smtClean="0"/>
              <a:t>‹#›</a:t>
            </a:fld>
            <a:endParaRPr lang="ru-RU"/>
          </a:p>
        </p:txBody>
      </p:sp>
    </p:spTree>
    <p:extLst>
      <p:ext uri="{BB962C8B-B14F-4D97-AF65-F5344CB8AC3E}">
        <p14:creationId xmlns:p14="http://schemas.microsoft.com/office/powerpoint/2010/main" val="1525619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64771" y="1122363"/>
            <a:ext cx="10662458" cy="2387600"/>
          </a:xfrm>
        </p:spPr>
        <p:txBody>
          <a:bodyPr/>
          <a:lstStyle/>
          <a:p>
            <a:r>
              <a:rPr lang="en-US" dirty="0" smtClean="0"/>
              <a:t>Integrated Access and Backhaul</a:t>
            </a:r>
            <a:endParaRPr lang="ru-RU" dirty="0"/>
          </a:p>
        </p:txBody>
      </p:sp>
      <p:sp>
        <p:nvSpPr>
          <p:cNvPr id="3" name="Подзаголовок 2"/>
          <p:cNvSpPr>
            <a:spLocks noGrp="1"/>
          </p:cNvSpPr>
          <p:nvPr>
            <p:ph type="subTitle" idx="1"/>
          </p:nvPr>
        </p:nvSpPr>
        <p:spPr>
          <a:xfrm>
            <a:off x="764771" y="4605250"/>
            <a:ext cx="10662458" cy="652549"/>
          </a:xfrm>
        </p:spPr>
        <p:txBody>
          <a:bodyPr>
            <a:noAutofit/>
          </a:bodyPr>
          <a:lstStyle/>
          <a:p>
            <a:r>
              <a:rPr lang="ru-RU" sz="2800" dirty="0" smtClean="0"/>
              <a:t>Подготовила Маслова Анастасия, НКНбд-01-21, 1032216455</a:t>
            </a:r>
            <a:endParaRPr lang="ru-RU" sz="2800" dirty="0"/>
          </a:p>
        </p:txBody>
      </p:sp>
    </p:spTree>
    <p:extLst>
      <p:ext uri="{BB962C8B-B14F-4D97-AF65-F5344CB8AC3E}">
        <p14:creationId xmlns:p14="http://schemas.microsoft.com/office/powerpoint/2010/main" val="1347908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838200" y="365125"/>
            <a:ext cx="10515600" cy="5872389"/>
          </a:xfrm>
        </p:spPr>
        <p:txBody>
          <a:bodyPr>
            <a:normAutofit/>
          </a:bodyPr>
          <a:lstStyle/>
          <a:p>
            <a:pPr algn="ctr"/>
            <a:r>
              <a:rPr lang="ru-RU" sz="5400" dirty="0" smtClean="0"/>
              <a:t>Спасибо за внимание</a:t>
            </a:r>
            <a:endParaRPr lang="ru-RU" sz="5400" dirty="0"/>
          </a:p>
        </p:txBody>
      </p:sp>
    </p:spTree>
    <p:extLst>
      <p:ext uri="{BB962C8B-B14F-4D97-AF65-F5344CB8AC3E}">
        <p14:creationId xmlns:p14="http://schemas.microsoft.com/office/powerpoint/2010/main" val="2532962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Основные источники</a:t>
            </a:r>
            <a:endParaRPr lang="ru-RU" dirty="0"/>
          </a:p>
        </p:txBody>
      </p:sp>
      <p:sp>
        <p:nvSpPr>
          <p:cNvPr id="3" name="Объект 2"/>
          <p:cNvSpPr>
            <a:spLocks noGrp="1"/>
          </p:cNvSpPr>
          <p:nvPr>
            <p:ph idx="1"/>
          </p:nvPr>
        </p:nvSpPr>
        <p:spPr/>
        <p:txBody>
          <a:bodyPr>
            <a:normAutofit fontScale="85000" lnSpcReduction="10000"/>
          </a:bodyPr>
          <a:lstStyle/>
          <a:p>
            <a:pPr lvl="0"/>
            <a:r>
              <a:rPr lang="ru-RU" dirty="0" err="1"/>
              <a:t>Покаместов</a:t>
            </a:r>
            <a:r>
              <a:rPr lang="ru-RU" dirty="0"/>
              <a:t> Д.А., Крюков Я.В., Рогожников Е.В., Новичков С.А., </a:t>
            </a:r>
            <a:r>
              <a:rPr lang="ru-RU" dirty="0" err="1"/>
              <a:t>Лаконцев</a:t>
            </a:r>
            <a:r>
              <a:rPr lang="ru-RU" dirty="0"/>
              <a:t> Д.В. Модель оценки пропускной способности транспортных </a:t>
            </a:r>
            <a:r>
              <a:rPr lang="ru-RU" dirty="0" err="1"/>
              <a:t>backhaul</a:t>
            </a:r>
            <a:r>
              <a:rPr lang="ru-RU" dirty="0"/>
              <a:t> сетей 5G NR // T-</a:t>
            </a:r>
            <a:r>
              <a:rPr lang="ru-RU" dirty="0" err="1"/>
              <a:t>Comm</a:t>
            </a:r>
            <a:r>
              <a:rPr lang="ru-RU" dirty="0"/>
              <a:t>: Телекоммуникации и транспорт. </a:t>
            </a:r>
            <a:r>
              <a:rPr lang="en-US" dirty="0"/>
              <a:t>2021. </a:t>
            </a:r>
            <a:r>
              <a:rPr lang="ru-RU" dirty="0"/>
              <a:t>Том</a:t>
            </a:r>
            <a:r>
              <a:rPr lang="en-US" dirty="0"/>
              <a:t> 15. №12. </a:t>
            </a:r>
            <a:r>
              <a:rPr lang="ru-RU" dirty="0"/>
              <a:t>С</a:t>
            </a:r>
            <a:r>
              <a:rPr lang="en-US" dirty="0"/>
              <a:t>. 11-16.</a:t>
            </a:r>
            <a:endParaRPr lang="ru-RU" dirty="0"/>
          </a:p>
          <a:p>
            <a:pPr lvl="0"/>
            <a:r>
              <a:rPr lang="en-US" dirty="0"/>
              <a:t>Integrated Access and Backhaul for 5G // mpirical.com: </a:t>
            </a:r>
            <a:r>
              <a:rPr lang="ru-RU" dirty="0"/>
              <a:t>интернет</a:t>
            </a:r>
            <a:r>
              <a:rPr lang="en-US" dirty="0"/>
              <a:t>-</a:t>
            </a:r>
            <a:r>
              <a:rPr lang="ru-RU" dirty="0" err="1"/>
              <a:t>изд</a:t>
            </a:r>
            <a:r>
              <a:rPr lang="en-US" dirty="0"/>
              <a:t>. URL</a:t>
            </a:r>
            <a:r>
              <a:rPr lang="ru-RU" dirty="0"/>
              <a:t>: </a:t>
            </a:r>
            <a:r>
              <a:rPr lang="en-US" dirty="0"/>
              <a:t>https</a:t>
            </a:r>
            <a:r>
              <a:rPr lang="ru-RU" dirty="0"/>
              <a:t>://</a:t>
            </a:r>
            <a:r>
              <a:rPr lang="en-US" dirty="0"/>
              <a:t>www</a:t>
            </a:r>
            <a:r>
              <a:rPr lang="ru-RU" dirty="0"/>
              <a:t>.</a:t>
            </a:r>
            <a:r>
              <a:rPr lang="en-US" dirty="0" err="1"/>
              <a:t>mpirical</a:t>
            </a:r>
            <a:r>
              <a:rPr lang="ru-RU" dirty="0"/>
              <a:t>.</a:t>
            </a:r>
            <a:r>
              <a:rPr lang="en-US" dirty="0"/>
              <a:t>com</a:t>
            </a:r>
            <a:r>
              <a:rPr lang="ru-RU" dirty="0"/>
              <a:t>/</a:t>
            </a:r>
            <a:r>
              <a:rPr lang="en-US" dirty="0"/>
              <a:t>blog</a:t>
            </a:r>
            <a:r>
              <a:rPr lang="ru-RU" dirty="0"/>
              <a:t>/</a:t>
            </a:r>
            <a:r>
              <a:rPr lang="en-US" dirty="0"/>
              <a:t>integrated</a:t>
            </a:r>
            <a:r>
              <a:rPr lang="ru-RU" dirty="0"/>
              <a:t>-</a:t>
            </a:r>
            <a:r>
              <a:rPr lang="en-US" dirty="0"/>
              <a:t>access</a:t>
            </a:r>
            <a:r>
              <a:rPr lang="ru-RU" dirty="0"/>
              <a:t>-</a:t>
            </a:r>
            <a:r>
              <a:rPr lang="en-US" dirty="0"/>
              <a:t>and</a:t>
            </a:r>
            <a:r>
              <a:rPr lang="ru-RU" dirty="0"/>
              <a:t>-</a:t>
            </a:r>
            <a:r>
              <a:rPr lang="en-US" dirty="0"/>
              <a:t>backhaul</a:t>
            </a:r>
            <a:r>
              <a:rPr lang="ru-RU" dirty="0"/>
              <a:t>-</a:t>
            </a:r>
            <a:r>
              <a:rPr lang="en-US" dirty="0"/>
              <a:t>for</a:t>
            </a:r>
            <a:r>
              <a:rPr lang="ru-RU" dirty="0"/>
              <a:t>-5</a:t>
            </a:r>
            <a:r>
              <a:rPr lang="en-US" dirty="0"/>
              <a:t>g</a:t>
            </a:r>
            <a:r>
              <a:rPr lang="ru-RU" dirty="0"/>
              <a:t> [Электронный ресурс]</a:t>
            </a:r>
          </a:p>
          <a:p>
            <a:pPr lvl="0"/>
            <a:r>
              <a:rPr lang="en-US" dirty="0"/>
              <a:t>What is 5G Integrated Access and Backhaul (IAB)? // metaswitch.com: </a:t>
            </a:r>
            <a:r>
              <a:rPr lang="ru-RU" dirty="0"/>
              <a:t>интернет</a:t>
            </a:r>
            <a:r>
              <a:rPr lang="en-US" dirty="0"/>
              <a:t>-</a:t>
            </a:r>
            <a:r>
              <a:rPr lang="ru-RU" dirty="0" err="1"/>
              <a:t>изд</a:t>
            </a:r>
            <a:r>
              <a:rPr lang="en-US" dirty="0"/>
              <a:t>. URL</a:t>
            </a:r>
            <a:r>
              <a:rPr lang="ru-RU" dirty="0"/>
              <a:t>: </a:t>
            </a:r>
            <a:r>
              <a:rPr lang="en-US" dirty="0"/>
              <a:t>https</a:t>
            </a:r>
            <a:r>
              <a:rPr lang="ru-RU" dirty="0"/>
              <a:t>://</a:t>
            </a:r>
            <a:r>
              <a:rPr lang="en-US" dirty="0"/>
              <a:t>www</a:t>
            </a:r>
            <a:r>
              <a:rPr lang="ru-RU" dirty="0"/>
              <a:t>.</a:t>
            </a:r>
            <a:r>
              <a:rPr lang="en-US" dirty="0" err="1"/>
              <a:t>metaswitch</a:t>
            </a:r>
            <a:r>
              <a:rPr lang="ru-RU" dirty="0"/>
              <a:t>.</a:t>
            </a:r>
            <a:r>
              <a:rPr lang="en-US" dirty="0"/>
              <a:t>com</a:t>
            </a:r>
            <a:r>
              <a:rPr lang="ru-RU" dirty="0"/>
              <a:t>/</a:t>
            </a:r>
            <a:r>
              <a:rPr lang="en-US" dirty="0"/>
              <a:t>knowledge</a:t>
            </a:r>
            <a:r>
              <a:rPr lang="ru-RU" dirty="0"/>
              <a:t>-</a:t>
            </a:r>
            <a:r>
              <a:rPr lang="en-US" dirty="0"/>
              <a:t>center</a:t>
            </a:r>
            <a:r>
              <a:rPr lang="ru-RU" dirty="0"/>
              <a:t>/</a:t>
            </a:r>
            <a:r>
              <a:rPr lang="en-US" dirty="0"/>
              <a:t>reference</a:t>
            </a:r>
            <a:r>
              <a:rPr lang="ru-RU" dirty="0"/>
              <a:t>/</a:t>
            </a:r>
            <a:r>
              <a:rPr lang="en-US" dirty="0"/>
              <a:t>what</a:t>
            </a:r>
            <a:r>
              <a:rPr lang="ru-RU" dirty="0"/>
              <a:t>-</a:t>
            </a:r>
            <a:r>
              <a:rPr lang="en-US" dirty="0"/>
              <a:t>is</a:t>
            </a:r>
            <a:r>
              <a:rPr lang="ru-RU" dirty="0"/>
              <a:t>-5</a:t>
            </a:r>
            <a:r>
              <a:rPr lang="en-US" dirty="0"/>
              <a:t>g</a:t>
            </a:r>
            <a:r>
              <a:rPr lang="ru-RU" dirty="0"/>
              <a:t>-</a:t>
            </a:r>
            <a:r>
              <a:rPr lang="en-US" dirty="0"/>
              <a:t>integrated</a:t>
            </a:r>
            <a:r>
              <a:rPr lang="ru-RU" dirty="0"/>
              <a:t>-</a:t>
            </a:r>
            <a:r>
              <a:rPr lang="en-US" dirty="0"/>
              <a:t>access</a:t>
            </a:r>
            <a:r>
              <a:rPr lang="ru-RU" dirty="0"/>
              <a:t>-</a:t>
            </a:r>
            <a:r>
              <a:rPr lang="en-US" dirty="0"/>
              <a:t>and</a:t>
            </a:r>
            <a:r>
              <a:rPr lang="ru-RU" dirty="0"/>
              <a:t>-</a:t>
            </a:r>
            <a:r>
              <a:rPr lang="en-US" dirty="0"/>
              <a:t>backhaul</a:t>
            </a:r>
            <a:r>
              <a:rPr lang="ru-RU" dirty="0"/>
              <a:t>-</a:t>
            </a:r>
            <a:r>
              <a:rPr lang="en-US" dirty="0" err="1"/>
              <a:t>iab</a:t>
            </a:r>
            <a:r>
              <a:rPr lang="ru-RU" dirty="0"/>
              <a:t> [Электронный ресурс]</a:t>
            </a:r>
          </a:p>
          <a:p>
            <a:pPr lvl="0"/>
            <a:r>
              <a:rPr lang="en-US" dirty="0" err="1"/>
              <a:t>Ronkainen</a:t>
            </a:r>
            <a:r>
              <a:rPr lang="en-US" dirty="0"/>
              <a:t> Henrik, </a:t>
            </a:r>
            <a:r>
              <a:rPr lang="en-US" dirty="0" err="1"/>
              <a:t>Edstam</a:t>
            </a:r>
            <a:r>
              <a:rPr lang="en-US" dirty="0"/>
              <a:t> Jonas, Ericsson Anders, </a:t>
            </a:r>
            <a:r>
              <a:rPr lang="en-US" dirty="0" err="1"/>
              <a:t>Östberg</a:t>
            </a:r>
            <a:r>
              <a:rPr lang="en-US" dirty="0"/>
              <a:t> Christer. Integrated Access and Backhaul: A New Type of Wireless Backhaul in 5G // Front. </a:t>
            </a:r>
            <a:r>
              <a:rPr lang="en-US" dirty="0" err="1"/>
              <a:t>Comms</a:t>
            </a:r>
            <a:r>
              <a:rPr lang="en-US" dirty="0"/>
              <a:t>. Net., 08 April 2021</a:t>
            </a:r>
            <a:r>
              <a:rPr lang="ru-RU" dirty="0"/>
              <a:t>.</a:t>
            </a:r>
          </a:p>
        </p:txBody>
      </p:sp>
    </p:spTree>
    <p:extLst>
      <p:ext uri="{BB962C8B-B14F-4D97-AF65-F5344CB8AC3E}">
        <p14:creationId xmlns:p14="http://schemas.microsoft.com/office/powerpoint/2010/main" val="26274667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Кто такой 5</a:t>
            </a:r>
            <a:r>
              <a:rPr lang="ru-RU" altLang="zh-CN" dirty="0" smtClean="0"/>
              <a:t>G и в чем отличие от 4</a:t>
            </a:r>
            <a:r>
              <a:rPr lang="en-US" altLang="zh-CN" dirty="0" smtClean="0"/>
              <a:t>G?</a:t>
            </a:r>
            <a:endParaRPr lang="ru-RU" dirty="0"/>
          </a:p>
        </p:txBody>
      </p:sp>
      <p:sp>
        <p:nvSpPr>
          <p:cNvPr id="3" name="Объект 2"/>
          <p:cNvSpPr>
            <a:spLocks noGrp="1"/>
          </p:cNvSpPr>
          <p:nvPr>
            <p:ph idx="1"/>
          </p:nvPr>
        </p:nvSpPr>
        <p:spPr>
          <a:xfrm>
            <a:off x="838200" y="2560319"/>
            <a:ext cx="10515600" cy="3616643"/>
          </a:xfrm>
        </p:spPr>
        <p:txBody>
          <a:bodyPr/>
          <a:lstStyle/>
          <a:p>
            <a:r>
              <a:rPr lang="ru-RU" dirty="0" smtClean="0"/>
              <a:t>Скорость передачи данных выше (теоретически до 20 Гбит/с)</a:t>
            </a:r>
            <a:endParaRPr lang="en-US" dirty="0" smtClean="0"/>
          </a:p>
          <a:p>
            <a:endParaRPr lang="en-US" dirty="0"/>
          </a:p>
          <a:p>
            <a:r>
              <a:rPr lang="ru-RU" dirty="0" smtClean="0"/>
              <a:t>Увеличение пропускной способности</a:t>
            </a:r>
          </a:p>
          <a:p>
            <a:endParaRPr lang="en-US" dirty="0" smtClean="0"/>
          </a:p>
          <a:p>
            <a:r>
              <a:rPr lang="ru-RU" dirty="0" smtClean="0"/>
              <a:t>Сокращение времени задержки</a:t>
            </a:r>
            <a:r>
              <a:rPr lang="en-US" dirty="0" smtClean="0"/>
              <a:t> (</a:t>
            </a:r>
            <a:r>
              <a:rPr lang="ru-RU" dirty="0" smtClean="0"/>
              <a:t>от 40-50 </a:t>
            </a:r>
            <a:r>
              <a:rPr lang="ru-RU" dirty="0" err="1" smtClean="0"/>
              <a:t>мс</a:t>
            </a:r>
            <a:r>
              <a:rPr lang="ru-RU" dirty="0" smtClean="0"/>
              <a:t> до 1-4 </a:t>
            </a:r>
            <a:r>
              <a:rPr lang="ru-RU" dirty="0" err="1" smtClean="0"/>
              <a:t>мс</a:t>
            </a:r>
            <a:r>
              <a:rPr lang="ru-RU" dirty="0" smtClean="0"/>
              <a:t>)</a:t>
            </a:r>
          </a:p>
          <a:p>
            <a:endParaRPr lang="ru-RU" dirty="0"/>
          </a:p>
        </p:txBody>
      </p:sp>
    </p:spTree>
    <p:extLst>
      <p:ext uri="{BB962C8B-B14F-4D97-AF65-F5344CB8AC3E}">
        <p14:creationId xmlns:p14="http://schemas.microsoft.com/office/powerpoint/2010/main" val="1275238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Как работает 5</a:t>
            </a:r>
            <a:r>
              <a:rPr lang="en-US" dirty="0" smtClean="0"/>
              <a:t>G?</a:t>
            </a:r>
            <a:endParaRPr lang="ru-RU" dirty="0"/>
          </a:p>
        </p:txBody>
      </p:sp>
      <p:sp>
        <p:nvSpPr>
          <p:cNvPr id="3" name="Объект 2"/>
          <p:cNvSpPr>
            <a:spLocks noGrp="1"/>
          </p:cNvSpPr>
          <p:nvPr>
            <p:ph idx="1"/>
          </p:nvPr>
        </p:nvSpPr>
        <p:spPr>
          <a:xfrm>
            <a:off x="838200" y="2362199"/>
            <a:ext cx="10515600" cy="3814763"/>
          </a:xfrm>
        </p:spPr>
        <p:txBody>
          <a:bodyPr/>
          <a:lstStyle/>
          <a:p>
            <a:r>
              <a:rPr lang="ru-RU" dirty="0" smtClean="0"/>
              <a:t>слоты </a:t>
            </a:r>
            <a:r>
              <a:rPr lang="en-US" dirty="0" smtClean="0"/>
              <a:t>-&gt; </a:t>
            </a:r>
            <a:r>
              <a:rPr lang="ru-RU" dirty="0" err="1" smtClean="0"/>
              <a:t>субфреймы</a:t>
            </a:r>
            <a:r>
              <a:rPr lang="ru-RU" dirty="0" smtClean="0"/>
              <a:t> </a:t>
            </a:r>
            <a:r>
              <a:rPr lang="en-US" dirty="0" smtClean="0"/>
              <a:t>-&gt;</a:t>
            </a:r>
            <a:r>
              <a:rPr lang="ru-RU" dirty="0" smtClean="0"/>
              <a:t> фрейм</a:t>
            </a:r>
            <a:endParaRPr lang="ru-RU" dirty="0"/>
          </a:p>
        </p:txBody>
      </p:sp>
      <p:sp>
        <p:nvSpPr>
          <p:cNvPr id="12" name="Прямоугольник 11"/>
          <p:cNvSpPr/>
          <p:nvPr/>
        </p:nvSpPr>
        <p:spPr>
          <a:xfrm>
            <a:off x="933450" y="4667250"/>
            <a:ext cx="1019175" cy="1019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14" name="Прямоугольник 13"/>
          <p:cNvSpPr/>
          <p:nvPr/>
        </p:nvSpPr>
        <p:spPr>
          <a:xfrm>
            <a:off x="1952625" y="4667250"/>
            <a:ext cx="1019175" cy="1019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15" name="Прямоугольник 14"/>
          <p:cNvSpPr/>
          <p:nvPr/>
        </p:nvSpPr>
        <p:spPr>
          <a:xfrm>
            <a:off x="2971800" y="4667250"/>
            <a:ext cx="1019175" cy="1019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16" name="Прямоугольник 15"/>
          <p:cNvSpPr/>
          <p:nvPr/>
        </p:nvSpPr>
        <p:spPr>
          <a:xfrm>
            <a:off x="3990975" y="4667250"/>
            <a:ext cx="1019175" cy="1019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17" name="Прямоугольник 16"/>
          <p:cNvSpPr/>
          <p:nvPr/>
        </p:nvSpPr>
        <p:spPr>
          <a:xfrm>
            <a:off x="5005387" y="4667250"/>
            <a:ext cx="1019175" cy="1019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18" name="Прямоугольник 17"/>
          <p:cNvSpPr/>
          <p:nvPr/>
        </p:nvSpPr>
        <p:spPr>
          <a:xfrm>
            <a:off x="6024562" y="4667250"/>
            <a:ext cx="1019175" cy="1019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19" name="Прямоугольник 18"/>
          <p:cNvSpPr/>
          <p:nvPr/>
        </p:nvSpPr>
        <p:spPr>
          <a:xfrm>
            <a:off x="7038974" y="4667250"/>
            <a:ext cx="1019175" cy="1019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0" name="Прямоугольник 19"/>
          <p:cNvSpPr/>
          <p:nvPr/>
        </p:nvSpPr>
        <p:spPr>
          <a:xfrm>
            <a:off x="8058149" y="4667249"/>
            <a:ext cx="1019175" cy="1019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1" name="Прямоугольник 20"/>
          <p:cNvSpPr/>
          <p:nvPr/>
        </p:nvSpPr>
        <p:spPr>
          <a:xfrm>
            <a:off x="9077320" y="4667248"/>
            <a:ext cx="1019175" cy="1019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2" name="Прямоугольник 21"/>
          <p:cNvSpPr/>
          <p:nvPr/>
        </p:nvSpPr>
        <p:spPr>
          <a:xfrm>
            <a:off x="10096491" y="4667248"/>
            <a:ext cx="1019175" cy="101917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3" name="TextBox 22"/>
          <p:cNvSpPr txBox="1"/>
          <p:nvPr/>
        </p:nvSpPr>
        <p:spPr>
          <a:xfrm>
            <a:off x="5000624" y="4347647"/>
            <a:ext cx="2171699" cy="369332"/>
          </a:xfrm>
          <a:prstGeom prst="rect">
            <a:avLst/>
          </a:prstGeom>
          <a:noFill/>
        </p:spPr>
        <p:txBody>
          <a:bodyPr wrap="square" rtlCol="0">
            <a:spAutoFit/>
          </a:bodyPr>
          <a:lstStyle/>
          <a:p>
            <a:pPr algn="ctr"/>
            <a:r>
              <a:rPr lang="ru-RU" dirty="0" smtClean="0"/>
              <a:t>ФРЕЙМ</a:t>
            </a:r>
            <a:endParaRPr lang="ru-RU" dirty="0"/>
          </a:p>
        </p:txBody>
      </p:sp>
      <p:sp>
        <p:nvSpPr>
          <p:cNvPr id="24" name="TextBox 23"/>
          <p:cNvSpPr txBox="1"/>
          <p:nvPr/>
        </p:nvSpPr>
        <p:spPr>
          <a:xfrm>
            <a:off x="171450" y="6237566"/>
            <a:ext cx="1524000" cy="369332"/>
          </a:xfrm>
          <a:prstGeom prst="rect">
            <a:avLst/>
          </a:prstGeom>
          <a:noFill/>
        </p:spPr>
        <p:txBody>
          <a:bodyPr wrap="square" rtlCol="0">
            <a:spAutoFit/>
          </a:bodyPr>
          <a:lstStyle/>
          <a:p>
            <a:pPr algn="ctr"/>
            <a:r>
              <a:rPr lang="ru-RU" dirty="0" err="1" smtClean="0"/>
              <a:t>Субфрейм</a:t>
            </a:r>
            <a:endParaRPr lang="ru-RU" dirty="0"/>
          </a:p>
        </p:txBody>
      </p:sp>
      <p:sp>
        <p:nvSpPr>
          <p:cNvPr id="25" name="TextBox 24"/>
          <p:cNvSpPr txBox="1"/>
          <p:nvPr/>
        </p:nvSpPr>
        <p:spPr>
          <a:xfrm>
            <a:off x="3086100" y="6237566"/>
            <a:ext cx="1504950" cy="369332"/>
          </a:xfrm>
          <a:prstGeom prst="rect">
            <a:avLst/>
          </a:prstGeom>
          <a:noFill/>
        </p:spPr>
        <p:txBody>
          <a:bodyPr wrap="square" rtlCol="0">
            <a:spAutoFit/>
          </a:bodyPr>
          <a:lstStyle/>
          <a:p>
            <a:pPr algn="ctr"/>
            <a:r>
              <a:rPr lang="ru-RU" dirty="0" smtClean="0"/>
              <a:t>Слоты</a:t>
            </a:r>
            <a:endParaRPr lang="ru-RU" dirty="0"/>
          </a:p>
        </p:txBody>
      </p:sp>
      <p:cxnSp>
        <p:nvCxnSpPr>
          <p:cNvPr id="27" name="Прямая со стрелкой 26"/>
          <p:cNvCxnSpPr>
            <a:stCxn id="12" idx="2"/>
            <a:endCxn id="24" idx="0"/>
          </p:cNvCxnSpPr>
          <p:nvPr/>
        </p:nvCxnSpPr>
        <p:spPr>
          <a:xfrm flipH="1">
            <a:off x="933450" y="5686425"/>
            <a:ext cx="509588" cy="55114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9" name="Прямая со стрелкой 28"/>
          <p:cNvCxnSpPr>
            <a:stCxn id="15" idx="2"/>
            <a:endCxn id="25" idx="0"/>
          </p:cNvCxnSpPr>
          <p:nvPr/>
        </p:nvCxnSpPr>
        <p:spPr>
          <a:xfrm>
            <a:off x="3481388" y="5686425"/>
            <a:ext cx="357187" cy="55114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0" name="Прямоугольник 29"/>
          <p:cNvSpPr/>
          <p:nvPr/>
        </p:nvSpPr>
        <p:spPr>
          <a:xfrm>
            <a:off x="4312444" y="6081714"/>
            <a:ext cx="819150" cy="681037"/>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cxnSp>
        <p:nvCxnSpPr>
          <p:cNvPr id="32" name="Прямая соединительная линия 31"/>
          <p:cNvCxnSpPr/>
          <p:nvPr/>
        </p:nvCxnSpPr>
        <p:spPr>
          <a:xfrm>
            <a:off x="4500562" y="6081714"/>
            <a:ext cx="0" cy="681037"/>
          </a:xfrm>
          <a:prstGeom prst="line">
            <a:avLst/>
          </a:prstGeom>
        </p:spPr>
        <p:style>
          <a:lnRef idx="3">
            <a:schemeClr val="accent6"/>
          </a:lnRef>
          <a:fillRef idx="0">
            <a:schemeClr val="accent6"/>
          </a:fillRef>
          <a:effectRef idx="2">
            <a:schemeClr val="accent6"/>
          </a:effectRef>
          <a:fontRef idx="minor">
            <a:schemeClr val="tx1"/>
          </a:fontRef>
        </p:style>
      </p:cxnSp>
      <p:cxnSp>
        <p:nvCxnSpPr>
          <p:cNvPr id="33" name="Прямая соединительная линия 32"/>
          <p:cNvCxnSpPr/>
          <p:nvPr/>
        </p:nvCxnSpPr>
        <p:spPr>
          <a:xfrm>
            <a:off x="4679156" y="6081714"/>
            <a:ext cx="0" cy="681037"/>
          </a:xfrm>
          <a:prstGeom prst="line">
            <a:avLst/>
          </a:prstGeom>
        </p:spPr>
        <p:style>
          <a:lnRef idx="3">
            <a:schemeClr val="accent6"/>
          </a:lnRef>
          <a:fillRef idx="0">
            <a:schemeClr val="accent6"/>
          </a:fillRef>
          <a:effectRef idx="2">
            <a:schemeClr val="accent6"/>
          </a:effectRef>
          <a:fontRef idx="minor">
            <a:schemeClr val="tx1"/>
          </a:fontRef>
        </p:style>
      </p:cxnSp>
      <p:cxnSp>
        <p:nvCxnSpPr>
          <p:cNvPr id="34" name="Прямая соединительная линия 33"/>
          <p:cNvCxnSpPr/>
          <p:nvPr/>
        </p:nvCxnSpPr>
        <p:spPr>
          <a:xfrm>
            <a:off x="4824412" y="6081713"/>
            <a:ext cx="0" cy="681037"/>
          </a:xfrm>
          <a:prstGeom prst="line">
            <a:avLst/>
          </a:prstGeom>
        </p:spPr>
        <p:style>
          <a:lnRef idx="3">
            <a:schemeClr val="accent6"/>
          </a:lnRef>
          <a:fillRef idx="0">
            <a:schemeClr val="accent6"/>
          </a:fillRef>
          <a:effectRef idx="2">
            <a:schemeClr val="accent6"/>
          </a:effectRef>
          <a:fontRef idx="minor">
            <a:schemeClr val="tx1"/>
          </a:fontRef>
        </p:style>
      </p:cxnSp>
      <p:cxnSp>
        <p:nvCxnSpPr>
          <p:cNvPr id="35" name="Прямая соединительная линия 34"/>
          <p:cNvCxnSpPr/>
          <p:nvPr/>
        </p:nvCxnSpPr>
        <p:spPr>
          <a:xfrm>
            <a:off x="5000624" y="6081713"/>
            <a:ext cx="0" cy="681037"/>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53005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pic>
        <p:nvPicPr>
          <p:cNvPr id="4" name="Рисунок 3"/>
          <p:cNvPicPr>
            <a:picLocks noChangeAspect="1"/>
          </p:cNvPicPr>
          <p:nvPr/>
        </p:nvPicPr>
        <p:blipFill>
          <a:blip r:embed="rId3"/>
          <a:stretch>
            <a:fillRect/>
          </a:stretch>
        </p:blipFill>
        <p:spPr>
          <a:xfrm>
            <a:off x="1502525" y="365125"/>
            <a:ext cx="9186949" cy="5903045"/>
          </a:xfrm>
          <a:prstGeom prst="rect">
            <a:avLst/>
          </a:prstGeom>
        </p:spPr>
      </p:pic>
    </p:spTree>
    <p:extLst>
      <p:ext uri="{BB962C8B-B14F-4D97-AF65-F5344CB8AC3E}">
        <p14:creationId xmlns:p14="http://schemas.microsoft.com/office/powerpoint/2010/main" val="371932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904701" y="2493183"/>
            <a:ext cx="10515600" cy="1325563"/>
          </a:xfrm>
        </p:spPr>
        <p:txBody>
          <a:bodyPr/>
          <a:lstStyle/>
          <a:p>
            <a:pPr algn="ctr"/>
            <a:r>
              <a:rPr lang="en-US" dirty="0" smtClean="0"/>
              <a:t>Integrated Access and Backhaul</a:t>
            </a:r>
            <a:endParaRPr lang="ru-RU" dirty="0"/>
          </a:p>
        </p:txBody>
      </p:sp>
    </p:spTree>
    <p:extLst>
      <p:ext uri="{BB962C8B-B14F-4D97-AF65-F5344CB8AC3E}">
        <p14:creationId xmlns:p14="http://schemas.microsoft.com/office/powerpoint/2010/main" val="38176515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Рисунок 8"/>
          <p:cNvPicPr>
            <a:picLocks noChangeAspect="1"/>
          </p:cNvPicPr>
          <p:nvPr/>
        </p:nvPicPr>
        <p:blipFill>
          <a:blip r:embed="rId3"/>
          <a:stretch>
            <a:fillRect/>
          </a:stretch>
        </p:blipFill>
        <p:spPr>
          <a:xfrm>
            <a:off x="568568" y="482139"/>
            <a:ext cx="10875287" cy="5679632"/>
          </a:xfrm>
          <a:prstGeom prst="rect">
            <a:avLst/>
          </a:prstGeom>
        </p:spPr>
      </p:pic>
    </p:spTree>
    <p:extLst>
      <p:ext uri="{BB962C8B-B14F-4D97-AF65-F5344CB8AC3E}">
        <p14:creationId xmlns:p14="http://schemas.microsoft.com/office/powerpoint/2010/main" val="2746482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stretch>
            <a:fillRect/>
          </a:stretch>
        </p:blipFill>
        <p:spPr>
          <a:xfrm>
            <a:off x="415636" y="386707"/>
            <a:ext cx="11042857" cy="5914339"/>
          </a:xfrm>
          <a:prstGeom prst="rect">
            <a:avLst/>
          </a:prstGeom>
        </p:spPr>
      </p:pic>
    </p:spTree>
    <p:extLst>
      <p:ext uri="{BB962C8B-B14F-4D97-AF65-F5344CB8AC3E}">
        <p14:creationId xmlns:p14="http://schemas.microsoft.com/office/powerpoint/2010/main" val="575017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stretch>
            <a:fillRect/>
          </a:stretch>
        </p:blipFill>
        <p:spPr>
          <a:xfrm>
            <a:off x="598516" y="150879"/>
            <a:ext cx="10823171" cy="6513181"/>
          </a:xfrm>
          <a:prstGeom prst="rect">
            <a:avLst/>
          </a:prstGeom>
        </p:spPr>
      </p:pic>
    </p:spTree>
    <p:extLst>
      <p:ext uri="{BB962C8B-B14F-4D97-AF65-F5344CB8AC3E}">
        <p14:creationId xmlns:p14="http://schemas.microsoft.com/office/powerpoint/2010/main" val="4151259089"/>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TotalTime>
  <Words>1191</Words>
  <Application>Microsoft Office PowerPoint</Application>
  <PresentationFormat>Широкоэкранный</PresentationFormat>
  <Paragraphs>40</Paragraphs>
  <Slides>10</Slides>
  <Notes>8</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10</vt:i4>
      </vt:variant>
    </vt:vector>
  </HeadingPairs>
  <TitlesOfParts>
    <vt:vector size="15" baseType="lpstr">
      <vt:lpstr>等线 Light</vt:lpstr>
      <vt:lpstr>Arial</vt:lpstr>
      <vt:lpstr>Calibri</vt:lpstr>
      <vt:lpstr>Calibri Light</vt:lpstr>
      <vt:lpstr>Тема Office</vt:lpstr>
      <vt:lpstr>Integrated Access and Backhaul</vt:lpstr>
      <vt:lpstr>Основные источники</vt:lpstr>
      <vt:lpstr>Кто такой 5G и в чем отличие от 4G?</vt:lpstr>
      <vt:lpstr>Как работает 5G?</vt:lpstr>
      <vt:lpstr>Презентация PowerPoint</vt:lpstr>
      <vt:lpstr>Integrated Access and Backhaul</vt:lpstr>
      <vt:lpstr>Презентация PowerPoint</vt:lpstr>
      <vt:lpstr>Презентация PowerPoint</vt:lpstr>
      <vt:lpstr>Презентация PowerPoint</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Настя Маслова</dc:creator>
  <cp:lastModifiedBy>Настя Маслова</cp:lastModifiedBy>
  <cp:revision>14</cp:revision>
  <dcterms:created xsi:type="dcterms:W3CDTF">2023-05-02T20:25:00Z</dcterms:created>
  <dcterms:modified xsi:type="dcterms:W3CDTF">2023-05-03T04:58:51Z</dcterms:modified>
</cp:coreProperties>
</file>