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A9361-3A17-439F-96A3-1F62D10D880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F5A67-0003-44E4-9E6E-5619D970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42EA-A1DC-4CB2-A1D5-101063E603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0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42EA-A1DC-4CB2-A1D5-101063E603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43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42EA-A1DC-4CB2-A1D5-101063E603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3C5C-C088-40E8-B3C7-2C2626D325B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2157-4242-420C-AB09-D1378671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0;&#1080;&#1083;&#1100;&#1090;&#1088;_&#1050;&#1072;&#1083;&#1084;&#1072;&#1085;&#1072;" TargetMode="External"/><Relationship Id="rId2" Type="http://schemas.openxmlformats.org/officeDocument/2006/relationships/hyperlink" Target="https://habr.com/ru/post/1666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github.com/zalandoresearch/fashion-mni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JPG"/><Relationship Id="rId5" Type="http://schemas.openxmlformats.org/officeDocument/2006/relationships/hyperlink" Target="https://www.machinelearningmastery.ru/deep-learning-concepts-part-1-ea0b14b234c8/" TargetMode="External"/><Relationship Id="rId4" Type="http://schemas.openxmlformats.org/officeDocument/2006/relationships/hyperlink" Target="https://habr.com/ru/company/skillfactory/blog/525214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8540" y="690751"/>
            <a:ext cx="10544674" cy="2738845"/>
          </a:xfrm>
          <a:ln>
            <a:noFill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Современные методы распознавания </a:t>
            </a:r>
            <a:r>
              <a:rPr lang="ru-RU" sz="2400" b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образов</a:t>
            </a:r>
            <a:r>
              <a:rPr lang="en-US" sz="2400" b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b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b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Лекция 5</a:t>
            </a:r>
            <a:r>
              <a:rPr lang="en-US" sz="2400" b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b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8109" y="3283146"/>
            <a:ext cx="8534400" cy="1752600"/>
          </a:xfrm>
        </p:spPr>
        <p:txBody>
          <a:bodyPr>
            <a:normAutofit fontScale="85000" lnSpcReduction="20000"/>
          </a:bodyPr>
          <a:lstStyle/>
          <a:p>
            <a:pPr algn="r">
              <a:defRPr/>
            </a:pPr>
            <a:r>
              <a:rPr lang="ru-RU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Киселёв </a:t>
            </a:r>
            <a:r>
              <a:rPr lang="ru-RU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Глеб Андреевич</a:t>
            </a:r>
            <a:endParaRPr lang="ru-RU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defRPr/>
            </a:pPr>
            <a:r>
              <a:rPr lang="ru-RU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к.т.н., старший преподаватель </a:t>
            </a:r>
          </a:p>
          <a:p>
            <a:pPr algn="r">
              <a:defRPr/>
            </a:pPr>
            <a:r>
              <a:rPr lang="ru-RU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ФФМиЕН</a:t>
            </a:r>
            <a:r>
              <a:rPr lang="ru-RU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РУДН</a:t>
            </a:r>
            <a:endParaRPr lang="ru-RU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defRPr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тел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.:+79067993329</a:t>
            </a:r>
          </a:p>
          <a:p>
            <a:pPr algn="r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email: kiselev@isa.ru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68FE82-E805-4C25-86D1-4C2E8D35A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43" y="6258718"/>
            <a:ext cx="1454215" cy="46549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F00882-3224-4690-9DDB-BCA49A5E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2" y="6258718"/>
            <a:ext cx="119847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32" y="6191818"/>
            <a:ext cx="716325" cy="6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7CB2-03CD-4C0C-ADEE-A424165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448691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Калмана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AC6B6-D3E0-4413-841A-42D0EE05DE61}"/>
              </a:ext>
            </a:extLst>
          </p:cNvPr>
          <p:cNvSpPr txBox="1"/>
          <p:nvPr/>
        </p:nvSpPr>
        <p:spPr>
          <a:xfrm>
            <a:off x="935354" y="5627989"/>
            <a:ext cx="39658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 по теме: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https://habr.com/ru/post/166693/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https://ru.wikipedia.org/wiki/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Фильтр_Калмана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EC6891-733C-4227-9538-23AD27AF6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7" y="1018663"/>
            <a:ext cx="6019800" cy="45434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1C8B8E-0E01-49AC-A370-BACEB12350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85" y="912181"/>
            <a:ext cx="2740167" cy="2055125"/>
          </a:xfrm>
          <a:prstGeom prst="rect">
            <a:avLst/>
          </a:prstGeom>
        </p:spPr>
      </p:pic>
      <p:sp>
        <p:nvSpPr>
          <p:cNvPr id="13" name="CustomShape 2">
            <a:extLst>
              <a:ext uri="{FF2B5EF4-FFF2-40B4-BE49-F238E27FC236}">
                <a16:creationId xmlns:a16="http://schemas.microsoft.com/office/drawing/2014/main" id="{787D32E0-27CB-47BC-AE85-75262D51B5B9}"/>
              </a:ext>
            </a:extLst>
          </p:cNvPr>
          <p:cNvSpPr/>
          <p:nvPr/>
        </p:nvSpPr>
        <p:spPr>
          <a:xfrm>
            <a:off x="7850630" y="1807814"/>
            <a:ext cx="1369821" cy="680951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46123BC6-F345-4CD9-A527-A973041FB65B}"/>
              </a:ext>
            </a:extLst>
          </p:cNvPr>
          <p:cNvSpPr/>
          <p:nvPr/>
        </p:nvSpPr>
        <p:spPr>
          <a:xfrm>
            <a:off x="8823862" y="1115192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F688B0DD-AF29-47EC-8A55-9A0DC2FFAB24}"/>
              </a:ext>
            </a:extLst>
          </p:cNvPr>
          <p:cNvSpPr/>
          <p:nvPr/>
        </p:nvSpPr>
        <p:spPr>
          <a:xfrm rot="8861502">
            <a:off x="8197592" y="2710643"/>
            <a:ext cx="41364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CD66EF4-C63B-4F53-B34E-5ABAE454F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16" y="2194136"/>
            <a:ext cx="2830076" cy="251896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7D22D28-E411-4EC3-B70D-5D1DA4F6E6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2" y="3624536"/>
            <a:ext cx="2740167" cy="2055125"/>
          </a:xfrm>
          <a:prstGeom prst="rect">
            <a:avLst/>
          </a:prstGeom>
        </p:spPr>
      </p:pic>
      <p:sp>
        <p:nvSpPr>
          <p:cNvPr id="19" name="CustomShape 2">
            <a:extLst>
              <a:ext uri="{FF2B5EF4-FFF2-40B4-BE49-F238E27FC236}">
                <a16:creationId xmlns:a16="http://schemas.microsoft.com/office/drawing/2014/main" id="{87B39F56-F8E2-4158-A61B-EA3A16B832DB}"/>
              </a:ext>
            </a:extLst>
          </p:cNvPr>
          <p:cNvSpPr/>
          <p:nvPr/>
        </p:nvSpPr>
        <p:spPr>
          <a:xfrm>
            <a:off x="7276275" y="2060734"/>
            <a:ext cx="434542" cy="680951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275B8AC7-28AA-4069-B1A9-1D0FF55C989C}"/>
              </a:ext>
            </a:extLst>
          </p:cNvPr>
          <p:cNvSpPr/>
          <p:nvPr/>
        </p:nvSpPr>
        <p:spPr>
          <a:xfrm>
            <a:off x="6509787" y="1574366"/>
            <a:ext cx="434542" cy="486640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7FAC5B0-6D74-4020-8955-5249ED66C7E0}"/>
              </a:ext>
            </a:extLst>
          </p:cNvPr>
          <p:cNvSpPr/>
          <p:nvPr/>
        </p:nvSpPr>
        <p:spPr>
          <a:xfrm>
            <a:off x="6964191" y="1315705"/>
            <a:ext cx="434542" cy="486640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843C5BF9-F893-4B5C-B6C7-C28B13A8BAF9}"/>
              </a:ext>
            </a:extLst>
          </p:cNvPr>
          <p:cNvSpPr/>
          <p:nvPr/>
        </p:nvSpPr>
        <p:spPr>
          <a:xfrm>
            <a:off x="7767408" y="2401209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6">
            <a:extLst>
              <a:ext uri="{FF2B5EF4-FFF2-40B4-BE49-F238E27FC236}">
                <a16:creationId xmlns:a16="http://schemas.microsoft.com/office/drawing/2014/main" id="{662C06FA-5EDF-4D13-8CBE-397622EDDEF7}"/>
              </a:ext>
            </a:extLst>
          </p:cNvPr>
          <p:cNvSpPr/>
          <p:nvPr/>
        </p:nvSpPr>
        <p:spPr>
          <a:xfrm>
            <a:off x="6491714" y="1879814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094ECB88-1B42-436D-9E1F-183A8E68FCBE}"/>
              </a:ext>
            </a:extLst>
          </p:cNvPr>
          <p:cNvSpPr/>
          <p:nvPr/>
        </p:nvSpPr>
        <p:spPr>
          <a:xfrm>
            <a:off x="6627586" y="807273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416634FA-54E3-4573-9B7A-6A8F103D6A3D}"/>
              </a:ext>
            </a:extLst>
          </p:cNvPr>
          <p:cNvSpPr/>
          <p:nvPr/>
        </p:nvSpPr>
        <p:spPr>
          <a:xfrm rot="13943467">
            <a:off x="6757372" y="2359190"/>
            <a:ext cx="41364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0">
            <a:extLst>
              <a:ext uri="{FF2B5EF4-FFF2-40B4-BE49-F238E27FC236}">
                <a16:creationId xmlns:a16="http://schemas.microsoft.com/office/drawing/2014/main" id="{034CD484-E944-4A01-AF3A-17B7A860C84B}"/>
              </a:ext>
            </a:extLst>
          </p:cNvPr>
          <p:cNvSpPr/>
          <p:nvPr/>
        </p:nvSpPr>
        <p:spPr>
          <a:xfrm rot="18405763">
            <a:off x="6909447" y="2024002"/>
            <a:ext cx="41364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9653AAC1-9618-475B-A3BF-848562B238D0}"/>
              </a:ext>
            </a:extLst>
          </p:cNvPr>
          <p:cNvSpPr/>
          <p:nvPr/>
        </p:nvSpPr>
        <p:spPr>
          <a:xfrm>
            <a:off x="7888445" y="4569097"/>
            <a:ext cx="1369821" cy="680951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913D7CC5-1E41-4369-B2FC-DAA518D4ED60}"/>
              </a:ext>
            </a:extLst>
          </p:cNvPr>
          <p:cNvSpPr/>
          <p:nvPr/>
        </p:nvSpPr>
        <p:spPr>
          <a:xfrm>
            <a:off x="7276275" y="4816626"/>
            <a:ext cx="434542" cy="680951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9ADA53BD-A26A-4063-A3A7-A920641A12D3}"/>
              </a:ext>
            </a:extLst>
          </p:cNvPr>
          <p:cNvSpPr/>
          <p:nvPr/>
        </p:nvSpPr>
        <p:spPr>
          <a:xfrm>
            <a:off x="6551591" y="4258666"/>
            <a:ext cx="434542" cy="486640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045CAB77-E8C3-40E3-A03C-5B5C4AEB430F}"/>
              </a:ext>
            </a:extLst>
          </p:cNvPr>
          <p:cNvSpPr/>
          <p:nvPr/>
        </p:nvSpPr>
        <p:spPr>
          <a:xfrm>
            <a:off x="6986133" y="3960068"/>
            <a:ext cx="434542" cy="486640"/>
          </a:xfrm>
          <a:prstGeom prst="rect">
            <a:avLst/>
          </a:prstGeom>
          <a:noFill/>
          <a:ln w="57240">
            <a:solidFill>
              <a:srgbClr val="FFFF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10">
            <a:extLst>
              <a:ext uri="{FF2B5EF4-FFF2-40B4-BE49-F238E27FC236}">
                <a16:creationId xmlns:a16="http://schemas.microsoft.com/office/drawing/2014/main" id="{19842FDE-2AD8-4BED-A7BE-74F4F86524C1}"/>
              </a:ext>
            </a:extLst>
          </p:cNvPr>
          <p:cNvSpPr/>
          <p:nvPr/>
        </p:nvSpPr>
        <p:spPr>
          <a:xfrm rot="19631168">
            <a:off x="7804489" y="5439833"/>
            <a:ext cx="41364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6">
            <a:extLst>
              <a:ext uri="{FF2B5EF4-FFF2-40B4-BE49-F238E27FC236}">
                <a16:creationId xmlns:a16="http://schemas.microsoft.com/office/drawing/2014/main" id="{BA1D8CC0-750C-4267-B544-860ED039A680}"/>
              </a:ext>
            </a:extLst>
          </p:cNvPr>
          <p:cNvSpPr/>
          <p:nvPr/>
        </p:nvSpPr>
        <p:spPr>
          <a:xfrm>
            <a:off x="6987422" y="5031027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6">
            <a:extLst>
              <a:ext uri="{FF2B5EF4-FFF2-40B4-BE49-F238E27FC236}">
                <a16:creationId xmlns:a16="http://schemas.microsoft.com/office/drawing/2014/main" id="{6EC5E78B-7EE6-4E76-A75A-4B6DE634138F}"/>
              </a:ext>
            </a:extLst>
          </p:cNvPr>
          <p:cNvSpPr/>
          <p:nvPr/>
        </p:nvSpPr>
        <p:spPr>
          <a:xfrm>
            <a:off x="8967338" y="3873676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6">
            <a:extLst>
              <a:ext uri="{FF2B5EF4-FFF2-40B4-BE49-F238E27FC236}">
                <a16:creationId xmlns:a16="http://schemas.microsoft.com/office/drawing/2014/main" id="{24F671F9-929F-4EA6-9DA1-423179B50A1A}"/>
              </a:ext>
            </a:extLst>
          </p:cNvPr>
          <p:cNvSpPr/>
          <p:nvPr/>
        </p:nvSpPr>
        <p:spPr>
          <a:xfrm>
            <a:off x="7524746" y="3457185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6">
            <a:extLst>
              <a:ext uri="{FF2B5EF4-FFF2-40B4-BE49-F238E27FC236}">
                <a16:creationId xmlns:a16="http://schemas.microsoft.com/office/drawing/2014/main" id="{DFBD2ED5-FD5A-4254-A383-1F41A6941952}"/>
              </a:ext>
            </a:extLst>
          </p:cNvPr>
          <p:cNvSpPr/>
          <p:nvPr/>
        </p:nvSpPr>
        <p:spPr>
          <a:xfrm>
            <a:off x="6544506" y="3634728"/>
            <a:ext cx="194040" cy="75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10">
            <a:extLst>
              <a:ext uri="{FF2B5EF4-FFF2-40B4-BE49-F238E27FC236}">
                <a16:creationId xmlns:a16="http://schemas.microsoft.com/office/drawing/2014/main" id="{1E7D7718-37C3-4ED6-992F-85F62441AD90}"/>
              </a:ext>
            </a:extLst>
          </p:cNvPr>
          <p:cNvSpPr/>
          <p:nvPr/>
        </p:nvSpPr>
        <p:spPr>
          <a:xfrm rot="12355311" flipV="1">
            <a:off x="7696981" y="4141478"/>
            <a:ext cx="711773" cy="640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0">
            <a:extLst>
              <a:ext uri="{FF2B5EF4-FFF2-40B4-BE49-F238E27FC236}">
                <a16:creationId xmlns:a16="http://schemas.microsoft.com/office/drawing/2014/main" id="{B6BE04AE-F611-4AAB-93BF-471ABCBD6076}"/>
              </a:ext>
            </a:extLst>
          </p:cNvPr>
          <p:cNvSpPr/>
          <p:nvPr/>
        </p:nvSpPr>
        <p:spPr>
          <a:xfrm rot="9619531">
            <a:off x="6800635" y="3795726"/>
            <a:ext cx="41364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FF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743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7CB2-03CD-4C0C-ADEE-A424165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448691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распознавания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C106051-F2E7-4FEE-9B21-CB6E9A1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006222"/>
            <a:ext cx="10613136" cy="5486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множество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каждого из объектов является совокупностью признаков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множестве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разбиение на подмножества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именуемые классами объектов.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распознавания состоит в том, чтобы для каждого объекта	по его описанию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класс, к которому он принадлежит.</a:t>
            </a:r>
          </a:p>
          <a:p>
            <a:pPr marL="0" indent="0">
              <a:buNone/>
            </a:pP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простой случай: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выборка, в которой опытные образцы описываются набором параметров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и мы хотим их классифицировать. 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мы работаем с множеством кошачьих и хотим понять, какой котик изображен на картинке. У нас есть набор классов –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мейн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кун, гепард, лев, хаус,… Примерами признаков будут являться численные представления признаков котиков: длина лап, ширина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мородочек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цвет, вид хвоста и т.д. Простейшим методом распознавания будет сравнить всех котиков выборки с имеющимися классами и найти наиболее похожих (например, методом К-ближайших соседей или методом опорных векторов). 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все параметры равнозначны, то можно взять сумму квадратов всех параметров для каждого из классов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это идеальный случай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. В реальности же, разные параметры важны по-разному (цвет шерсти менее важен, чем длина лапок!). Тогда каждому из параметров можно сопоставить некоторый вес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: 	 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Задачу оптимизации можно решить, применив метод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линейной регрессии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для всех пар из выборки: 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	            	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коэффициенты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    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находятся на основе МНК (метод наименьших квадратов), так, чтобы наши значения наиболее точно подходили для тестовой выборки.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Функция потерь квадратичная: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   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МНК: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https://ru.wikipedia.org/wiki/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Метод_наименьших_квадратов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0F3D6140-E62C-4C60-81B5-707C15F61D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40664" y="1353694"/>
          <a:ext cx="2527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527200" imgH="279360" progId="Equation.DSMT4">
                  <p:embed/>
                </p:oleObj>
              </mc:Choice>
              <mc:Fallback>
                <p:oleObj name="Equation" r:id="rId3" imgW="2527200" imgH="2793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0F3D6140-E62C-4C60-81B5-707C15F61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664" y="1353694"/>
                        <a:ext cx="2527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E803BD94-2100-41C0-ADD0-D5B444BE9B1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60212" y="2004632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E803BD94-2100-41C0-ADD0-D5B444BE9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0212" y="2004632"/>
                        <a:ext cx="482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DEBE541-BF2C-4031-BF69-BCC9BF4A0C1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88758" y="1979232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DEBE541-BF2C-4031-BF69-BCC9BF4A0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8758" y="1979232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4C800D70-B558-45B8-96DC-708337DD43D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01412" y="1670368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117440" imgH="279360" progId="Equation.DSMT4">
                  <p:embed/>
                </p:oleObj>
              </mc:Choice>
              <mc:Fallback>
                <p:oleObj name="Equation" r:id="rId9" imgW="1117440" imgH="2793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4C800D70-B558-45B8-96DC-708337DD4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1412" y="1670368"/>
                        <a:ext cx="1117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8CCFA57A-606D-4033-8281-06AE18A84D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53808" y="2818511"/>
          <a:ext cx="1358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1" imgW="1358640" imgH="279360" progId="Equation.DSMT4">
                  <p:embed/>
                </p:oleObj>
              </mc:Choice>
              <mc:Fallback>
                <p:oleObj name="Equation" r:id="rId11" imgW="1358640" imgH="27936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8CCFA57A-606D-4033-8281-06AE18A84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3808" y="2818511"/>
                        <a:ext cx="1358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C16FCDCA-1BA7-4F84-A8EC-10EE9266FC4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65917" y="4572889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3" imgW="799920" imgH="380880" progId="Equation.DSMT4">
                  <p:embed/>
                </p:oleObj>
              </mc:Choice>
              <mc:Fallback>
                <p:oleObj name="Equation" r:id="rId13" imgW="799920" imgH="38088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C16FCDCA-1BA7-4F84-A8EC-10EE9266F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65917" y="4572889"/>
                        <a:ext cx="800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4716649-2AF8-4992-92E1-0E09C122614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75404" y="4662932"/>
          <a:ext cx="177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5" imgW="177480" imgH="164880" progId="Equation.DSMT4">
                  <p:embed/>
                </p:oleObj>
              </mc:Choice>
              <mc:Fallback>
                <p:oleObj name="Equation" r:id="rId15" imgW="177480" imgH="1648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4716649-2AF8-4992-92E1-0E09C1226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75404" y="4662932"/>
                        <a:ext cx="1778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1F6CBE5D-7BBD-4B45-8F32-FE5507D600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019160" y="4077018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7" imgW="622080" imgH="380880" progId="Equation.DSMT4">
                  <p:embed/>
                </p:oleObj>
              </mc:Choice>
              <mc:Fallback>
                <p:oleObj name="Equation" r:id="rId17" imgW="622080" imgH="38088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1F6CBE5D-7BBD-4B45-8F32-FE5507D600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19160" y="4077018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97304635-EEB7-41BB-B6B3-CDB1C0B002B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40664" y="5081905"/>
          <a:ext cx="3568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9" imgW="3568680" imgH="279360" progId="Equation.DSMT4">
                  <p:embed/>
                </p:oleObj>
              </mc:Choice>
              <mc:Fallback>
                <p:oleObj name="Equation" r:id="rId19" imgW="3568680" imgH="27936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97304635-EEB7-41BB-B6B3-CDB1C0B00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0664" y="5081905"/>
                        <a:ext cx="3568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4F7B441A-7103-4CD7-9858-AE18E4904CF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89016" y="5081143"/>
          <a:ext cx="990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21" imgW="990360" imgH="279360" progId="Equation.DSMT4">
                  <p:embed/>
                </p:oleObj>
              </mc:Choice>
              <mc:Fallback>
                <p:oleObj name="Equation" r:id="rId21" imgW="990360" imgH="27936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4F7B441A-7103-4CD7-9858-AE18E4904C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89016" y="5081143"/>
                        <a:ext cx="990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AB3D7306-6D89-47E2-BA3D-CD27E89259D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03448" y="5553711"/>
          <a:ext cx="162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23" imgW="1625400" imgH="291960" progId="Equation.DSMT4">
                  <p:embed/>
                </p:oleObj>
              </mc:Choice>
              <mc:Fallback>
                <p:oleObj name="Equation" r:id="rId23" imgW="1625400" imgH="29196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AB3D7306-6D89-47E2-BA3D-CD27E89259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3448" y="5553711"/>
                        <a:ext cx="162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EE3C5C35-3795-4B43-AA11-6011F01467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25" imgW="914400" imgH="233280" progId="Equation.DSMT4">
                  <p:embed/>
                </p:oleObj>
              </mc:Choice>
              <mc:Fallback>
                <p:oleObj name="Equation" r:id="rId25" imgW="914400" imgH="23328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EE3C5C35-3795-4B43-AA11-6011F0146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65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7CB2-03CD-4C0C-ADEE-A424165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448691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распознавания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344C8-3957-4A05-9F5D-6ABACBCB0830}"/>
              </a:ext>
            </a:extLst>
          </p:cNvPr>
          <p:cNvSpPr txBox="1"/>
          <p:nvPr/>
        </p:nvSpPr>
        <p:spPr>
          <a:xfrm>
            <a:off x="927576" y="2048256"/>
            <a:ext cx="10593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простейшая нейронная сеть. Она состоит из 1 нейрона.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используется для определения слоя связанных нейронов. В нашем случае 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 слой. 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нейрон в слое. Слои идут друг за другом, о чем говорит слово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(последовательный)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входная модель, которая в нашем случае говорит интерпретатору, что у нас лишь 1 параметр.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1FF7B-7C0B-4081-BEF8-BD40A7D8993E}"/>
              </a:ext>
            </a:extLst>
          </p:cNvPr>
          <p:cNvSpPr txBox="1"/>
          <p:nvPr/>
        </p:nvSpPr>
        <p:spPr>
          <a:xfrm>
            <a:off x="927576" y="4050792"/>
            <a:ext cx="10584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модель можно было применить, вызывается метод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Аргументами метода является функция для оптимизации и функция потерь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нейросети – сделать предположение о взаимозависимости неизвестных. Например: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передаем в качестве обучающих данных в нейросеть пары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она делает предположение о параметрах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вычисляет с помощью функции потерь отличие результатов своего предположения от реальных параметров. После этого, нейросеть передает данные оптимизатору, который генерирует следующее предположение. После этого делается оценка для следующей пары значений. Логика в том, что каждое следующее предположение должно быть лучше предыдущего.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предположения становятся все лучше и лучше, то точность модели приближается к 100% - этот процесс называется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сходимостью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нашем случае функция потерь –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оптимизатор –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стохастический градиентный спуск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F4B177-8327-454F-84E2-DA4F473D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" y="1016210"/>
            <a:ext cx="5886450" cy="9620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2FDBAA-331E-4233-BBDD-FD42F70E2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" y="2942606"/>
            <a:ext cx="54673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7CB2-03CD-4C0C-ADEE-A424165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448691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распознавания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1FF7B-7C0B-4081-BEF8-BD40A7D8993E}"/>
              </a:ext>
            </a:extLst>
          </p:cNvPr>
          <p:cNvSpPr txBox="1"/>
          <p:nvPr/>
        </p:nvSpPr>
        <p:spPr>
          <a:xfrm>
            <a:off x="838200" y="3185541"/>
            <a:ext cx="105847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Далее, мы передаем модели обучающие данные в массивах библиотеки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производим обучение модели методом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1 из аргументов метода выступает параметр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количество раз, которое алгоритм должен пройти обучение. (сделать предположение, оценить их функцией потерь, использовать оптимизатор и данные, повторить все еще раз).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окончания обучения модель может сделать предположение относительно нового параметра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используется метод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(аргумент метода – список из значений, которые необходимо предсказать).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предсказания будет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.97728, что очень близко 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является правильным ответом. В нашем примере мы использовали функцию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8*x + 1. 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нейросеть не предположила точное значение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предположила близкое вещественное значение?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мы дали мало данных (всего 6!) и нейросеть «не уверена» в точном ответе. Обычно нейросети предполагают наиболее вероятное значение для требуемого ответа.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34C066-FC9A-48F7-A72B-44362D0B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885253"/>
            <a:ext cx="58959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7CB2-03CD-4C0C-ADEE-A424165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448691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распознавания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1FF7B-7C0B-4081-BEF8-BD40A7D8993E}"/>
              </a:ext>
            </a:extLst>
          </p:cNvPr>
          <p:cNvSpPr txBox="1"/>
          <p:nvPr/>
        </p:nvSpPr>
        <p:spPr>
          <a:xfrm>
            <a:off x="6893859" y="612012"/>
            <a:ext cx="50207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компьютерного зрения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определить,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именно находится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Как научить программу это делать?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Простейшим способом является показать программе тысячи фото того, что необходимо классифицировать или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охарактеризовать и заставить выполнять необходимые нам функции. Программа должна выявить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основе которых сможет отличить 1 предмет от другого. Чем меньше размер изображений, тем лучше – меньше вычислений. Но уменьшать размер можно только до пределов, позволяющих сохранить возможность выявления требуемых шаблонов. Все изображение в наборе данных слева - полутоновые, так как каждый пиксель изображения становится возможным представить в диапазоне от 0 до 255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RGB)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он будет занимать 1 байт. Каждое из изображений 28х28 в таком формате будет занимать только 784 байта. </a:t>
            </a:r>
          </a:p>
          <a:p>
            <a:pPr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как передать в программу картинку?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0A6CD0-D702-4837-BA70-F97BD4897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3816"/>
            <a:ext cx="4962525" cy="2076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D4347C-3638-44E2-B7AD-8B33EF7B14AA}"/>
              </a:ext>
            </a:extLst>
          </p:cNvPr>
          <p:cNvSpPr txBox="1"/>
          <p:nvPr/>
        </p:nvSpPr>
        <p:spPr>
          <a:xfrm>
            <a:off x="766762" y="3059668"/>
            <a:ext cx="58809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данных, в котором 70 тысяч картинок одежды 10 различных типов в виде изображений 28х28 пикселей: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https://github.com/zalandoresearch/fashion-mnist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различных телодвижений: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https://github.com/alexandrosstergiou/Inception_v3_TV_Human_Interactions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наборы данных: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https://en.wikipedia.org/wiki/List_of_datasets_for_machine-learning_research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713B67-902B-46A9-B62C-FCA7BF069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0336"/>
            <a:ext cx="5908548" cy="8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B736E5-5E70-4772-9DFA-240F2270E19C}"/>
              </a:ext>
            </a:extLst>
          </p:cNvPr>
          <p:cNvSpPr txBox="1"/>
          <p:nvPr/>
        </p:nvSpPr>
        <p:spPr>
          <a:xfrm>
            <a:off x="7260336" y="301752"/>
            <a:ext cx="44805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Загружаем данные методом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вернет 4 списка обучающих картинок, обучающих названий (числа от 0 до 9), тестовых картинок и тестовых названий. Обычно набор данных разбивается в пропорциях 70х30, где 70 % данных – это обучающая выборка, а 30% - тестовая;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 модель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1 слой поступает матрица чисел 28х28 и на выходе имеем развернутый линейный список. 2 слой – скрытый слой, на нем происходят действия, похожие на линейную регрессию, где результатом будет метка обучающего названия.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 слой имеет 10 выходов – классификация     объектов одежды по имеющимся меткам.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B17593-739C-4D4B-BA26-137DE8ADC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54091" cy="6858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B26D58-147D-4C59-93AB-B6046AE44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70" y="2926080"/>
            <a:ext cx="4241726" cy="23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B736E5-5E70-4772-9DFA-240F2270E19C}"/>
              </a:ext>
            </a:extLst>
          </p:cNvPr>
          <p:cNvSpPr txBox="1"/>
          <p:nvPr/>
        </p:nvSpPr>
        <p:spPr>
          <a:xfrm>
            <a:off x="7260336" y="301752"/>
            <a:ext cx="448056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класс с понравившимся именем и наследуемся от класса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tf.keras.callbacks.Callback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метод класса с именем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on_epoch_end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реализуем в методе логику остановки нашего обучения. Пускай это будет значения функции потерь, снизившееся до 0.4.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экземпляр нашего класса и передаем объект в метод, ответственный за обучение модели.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Математика оптимизаторов: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https://habr.com/ru/company/skillfactory/blog/525214/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энтропии: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https://www.machinelearningmastery.ru/deep-learning-concepts-part-1-ea0b14b234c8/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https://coderoad.ru/44674847/</a:t>
            </a:r>
            <a:r>
              <a:rPr lang="ru-RU" sz="1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Каковы-различия-между-всеми-этими-потерями-кросс-энтропии-в-Keras-и-TensorFlow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Энтропия Шеннона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менее предсказуем результат, тем больше энтропия.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-это фактическое распределение (основная истина), а Q -прогнозируемое распределение.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случае – чем дальше результат от ожидаемого, тем выше энтропия. </a:t>
            </a: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Адам: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экспоненциальное скользящее среднее градиента и квадратичный градиент, а также управляет скоростью затухания градиента.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CD2AA6-79A3-4FB2-B9D4-EAE9EA026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" y="215836"/>
            <a:ext cx="6781800" cy="4981575"/>
          </a:xfrm>
          <a:prstGeom prst="rect">
            <a:avLst/>
          </a:prstGeom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3952787-BD7F-4D9E-9872-1D59E13D72F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91908" y="4479671"/>
          <a:ext cx="312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124080" imgH="431640" progId="Equation.DSMT4">
                  <p:embed/>
                </p:oleObj>
              </mc:Choice>
              <mc:Fallback>
                <p:oleObj name="Equation" r:id="rId7" imgW="3124080" imgH="4316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3952787-BD7F-4D9E-9872-1D59E13D7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1908" y="4479671"/>
                        <a:ext cx="3124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48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24275" y="2273301"/>
            <a:ext cx="3800475" cy="603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</a:t>
            </a: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ru-RU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82327" y="4377035"/>
            <a:ext cx="5600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Руководитель проекта </a:t>
            </a:r>
            <a:r>
              <a:rPr lang="ru-RU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Когнитивный ассистент</a:t>
            </a:r>
            <a:r>
              <a:rPr lang="en-US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старший преподаватель, к.т.н. Киселёв Г.А.</a:t>
            </a: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+79067993329</a:t>
            </a: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kiselev@isa.ru</a:t>
            </a: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30" y="3258719"/>
            <a:ext cx="2857020" cy="36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1133</Words>
  <Application>Microsoft Office PowerPoint</Application>
  <PresentationFormat>Широкоэкранный</PresentationFormat>
  <Paragraphs>103</Paragraphs>
  <Slides>9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Wingdings</vt:lpstr>
      <vt:lpstr>Тема Office</vt:lpstr>
      <vt:lpstr>Equation</vt:lpstr>
      <vt:lpstr>Современные методы распознавания образов  Лекция 5 </vt:lpstr>
      <vt:lpstr>Фильтр Калмана</vt:lpstr>
      <vt:lpstr>Задача распознавания</vt:lpstr>
      <vt:lpstr>Задача распознавания</vt:lpstr>
      <vt:lpstr>Задача распознавания</vt:lpstr>
      <vt:lpstr>Задача распознавания</vt:lpstr>
      <vt:lpstr>Презентация PowerPoint</vt:lpstr>
      <vt:lpstr>Презентация PowerPoint</vt:lpstr>
      <vt:lpstr>Презентация PowerPoint</vt:lpstr>
    </vt:vector>
  </TitlesOfParts>
  <Company>ФИЦ ИУ РАН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методы распознавания образов. Системы распознавания в медицине.  Лекция  </dc:title>
  <dc:creator>Глеб Киселев</dc:creator>
  <cp:lastModifiedBy>Глеб Киселев</cp:lastModifiedBy>
  <cp:revision>3</cp:revision>
  <dcterms:created xsi:type="dcterms:W3CDTF">2023-05-24T13:00:48Z</dcterms:created>
  <dcterms:modified xsi:type="dcterms:W3CDTF">2023-05-24T13:07:47Z</dcterms:modified>
</cp:coreProperties>
</file>