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</p:sldIdLst>
  <p:sldSz cx="7556500" cy="10693400"/>
  <p:notesSz cx="7556500" cy="10693400"/>
  <p:embeddedFontLst>
    <p:embeddedFont>
      <p:font typeface="ROAVPV+DejaVuSans-Bold"/>
      <p:regular r:id="rId9"/>
    </p:embeddedFont>
    <p:embeddedFont>
      <p:font typeface="KVNISG+DejaVuSans"/>
      <p:regular r:id="rId10"/>
    </p:embeddedFont>
    <p:embeddedFont>
      <p:font typeface="KFHJMN+DejaVuSansMono-Bold"/>
      <p:regular r:id="rId11"/>
    </p:embeddedFont>
    <p:embeddedFont>
      <p:font typeface="CPURPR+DejaVuSansMono"/>
      <p:regular r:id="rId1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font" Target="fonts/font2.fntdata" /><Relationship Id="rId11" Type="http://schemas.openxmlformats.org/officeDocument/2006/relationships/font" Target="fonts/font3.fntdata" /><Relationship Id="rId12" Type="http://schemas.openxmlformats.org/officeDocument/2006/relationships/font" Target="fonts/font4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font" Target="fonts/font1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Relationship Id="rId6" Type="http://schemas.openxmlformats.org/officeDocument/2006/relationships/image" Target="../media/image5.png" /><Relationship Id="rId7" Type="http://schemas.openxmlformats.org/officeDocument/2006/relationships/image" Target="../media/image6.png" /><Relationship Id="rId8" Type="http://schemas.openxmlformats.org/officeDocument/2006/relationships/image" Target="../media/image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23900" y="850900"/>
            <a:ext cx="6108700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23900" y="2832100"/>
            <a:ext cx="6108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723900" y="4038600"/>
            <a:ext cx="6108700" cy="127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723900" y="6781800"/>
            <a:ext cx="6108700" cy="12700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23900" y="7505700"/>
            <a:ext cx="2641600" cy="254000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723900" y="7937500"/>
            <a:ext cx="2641600" cy="254000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23900" y="8356600"/>
            <a:ext cx="2641600" cy="254000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3900" y="1042373"/>
            <a:ext cx="1652475" cy="5075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25" b="1">
                <a:solidFill>
                  <a:srgbClr val="222222"/>
                </a:solidFill>
                <a:latin typeface="ROAVPV+DejaVuSans-Bold"/>
                <a:cs typeface="ROAVPV+DejaVuSans-Bold"/>
              </a:rPr>
              <a:t>Front</a:t>
            </a:r>
            <a:r>
              <a:rPr dirty="0" sz="1500" spc="17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matter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3900" y="1469615"/>
            <a:ext cx="4058506" cy="1405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lang: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ru-RU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title: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Лабораторная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работа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2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subtitle: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Задача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о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погоне,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вариант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26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author:</a:t>
            </a:r>
            <a:r>
              <a:rPr dirty="0" sz="1000" spc="69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Маслова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Анастасия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Сергеевна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institute: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RUDN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University,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Moscow,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Russian</a:t>
            </a:r>
            <a:r>
              <a:rPr dirty="0" sz="1000" spc="7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Federation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date: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February</a:t>
            </a:r>
            <a:r>
              <a:rPr dirty="0" sz="1000" spc="74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17^th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2024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3900" y="3053531"/>
            <a:ext cx="2304950" cy="676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2222"/>
                </a:solidFill>
                <a:latin typeface="ROAVPV+DejaVuSans-Bold"/>
                <a:cs typeface="ROAVPV+DejaVuSans-Bold"/>
              </a:rPr>
              <a:t>Цель</a:t>
            </a:r>
            <a:r>
              <a:rPr dirty="0" sz="2000" spc="19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222222"/>
                </a:solidFill>
                <a:latin typeface="ROAVPV+DejaVuSans-Bold"/>
                <a:cs typeface="ROAVPV+DejaVuSans-Bold"/>
              </a:rPr>
              <a:t>работы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3900" y="3565115"/>
            <a:ext cx="6754113" cy="51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Построение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математических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моделей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для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выбора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правильной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стратегии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при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решении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задач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поиска.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3900" y="4260031"/>
            <a:ext cx="1635125" cy="676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2222"/>
                </a:solidFill>
                <a:latin typeface="ROAVPV+DejaVuSans-Bold"/>
                <a:cs typeface="ROAVPV+DejaVuSans-Bold"/>
              </a:rPr>
              <a:t>Задание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3900" y="4758915"/>
            <a:ext cx="6587354" cy="104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На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море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в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тумане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катер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береговой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охраны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преследует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лодку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браконьеров.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Через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определенный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промежуток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времени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туман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рассеивается,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и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лодка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обнаруживается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на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расстоянии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15,5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км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от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катера.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Затем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лодка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снова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скрывается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в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тумане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и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уходит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прямолинейно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в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неизвестном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направлении.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Известно,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что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скорость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катера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в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4,5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раза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больше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скорости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браконьерской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лодки.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28700" y="5774915"/>
            <a:ext cx="5641395" cy="104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36">
                <a:solidFill>
                  <a:srgbClr val="222222"/>
                </a:solidFill>
                <a:latin typeface="KVNISG+DejaVuSans"/>
                <a:cs typeface="KVNISG+DejaVuSans"/>
              </a:rPr>
              <a:t>1.</a:t>
            </a:r>
            <a:r>
              <a:rPr dirty="0" sz="1000" spc="4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Запишите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уравнение,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описывающее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движение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катера,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с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начальными</a:t>
            </a:r>
          </a:p>
          <a:p>
            <a:pPr marL="20320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условиями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для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двух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случаев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(в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зависимости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от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расположения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катера</a:t>
            </a:r>
          </a:p>
          <a:p>
            <a:pPr marL="20320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относительно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лодки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в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начальный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момент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времени).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 spc="-36">
                <a:solidFill>
                  <a:srgbClr val="222222"/>
                </a:solidFill>
                <a:latin typeface="KVNISG+DejaVuSans"/>
                <a:cs typeface="KVNISG+DejaVuSans"/>
              </a:rPr>
              <a:t>2.</a:t>
            </a:r>
            <a:r>
              <a:rPr dirty="0" sz="1000" spc="4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Постройте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траекторию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движения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катера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и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лодки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для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двух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случаев.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 spc="-36">
                <a:solidFill>
                  <a:srgbClr val="222222"/>
                </a:solidFill>
                <a:latin typeface="KVNISG+DejaVuSans"/>
                <a:cs typeface="KVNISG+DejaVuSans"/>
              </a:rPr>
              <a:t>3.</a:t>
            </a:r>
            <a:r>
              <a:rPr dirty="0" sz="1000" spc="4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Найдите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точку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пересечения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траектории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катера</a:t>
            </a:r>
            <a:r>
              <a:rPr dirty="0" sz="1000" spc="6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и</a:t>
            </a:r>
            <a:r>
              <a:rPr dirty="0" sz="1000" spc="6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лодки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3900" y="7015931"/>
            <a:ext cx="4753057" cy="970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2222"/>
                </a:solidFill>
                <a:latin typeface="ROAVPV+DejaVuSans-Bold"/>
                <a:cs typeface="ROAVPV+DejaVuSans-Bold"/>
              </a:rPr>
              <a:t>Выполнение</a:t>
            </a:r>
            <a:r>
              <a:rPr dirty="0" sz="2000" spc="19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222222"/>
                </a:solidFill>
                <a:latin typeface="ROAVPV+DejaVuSans-Bold"/>
                <a:cs typeface="ROAVPV+DejaVuSans-Bold"/>
              </a:rPr>
              <a:t>работы</a:t>
            </a:r>
          </a:p>
          <a:p>
            <a:pPr marL="2641600" marR="0">
              <a:lnSpc>
                <a:spcPts val="1164"/>
              </a:lnSpc>
              <a:spcBef>
                <a:spcPts val="21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{#fig:001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width=70%}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65500" y="7984715"/>
            <a:ext cx="1715217" cy="33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{#fig:002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width=70%}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65500" y="8403815"/>
            <a:ext cx="1715217" cy="33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{#fig:003</a:t>
            </a:r>
            <a:r>
              <a:rPr dirty="0" sz="1000" spc="6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KVNISG+DejaVuSans"/>
                <a:cs typeface="KVNISG+DejaVuSans"/>
              </a:rPr>
              <a:t>width=70%}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23900" y="723900"/>
            <a:ext cx="6108700" cy="304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23900" y="3937000"/>
            <a:ext cx="6108700" cy="32258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6600" y="745715"/>
            <a:ext cx="1757235" cy="693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222222"/>
                </a:solidFill>
                <a:latin typeface="KFHJMN+DejaVuSansMono-Bold"/>
                <a:cs typeface="KFHJMN+DejaVuSansMono-Bold"/>
              </a:rPr>
              <a:t>using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OrdinaryDiffEq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 b="1">
                <a:solidFill>
                  <a:srgbClr val="222222"/>
                </a:solidFill>
                <a:latin typeface="KFHJMN+DejaVuSansMono-Bold"/>
                <a:cs typeface="KFHJMN+DejaVuSansMono-Bold"/>
              </a:rPr>
              <a:t>using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Plots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#вариант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26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6600" y="1456915"/>
            <a:ext cx="4305123" cy="51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15.5</a:t>
            </a:r>
            <a:r>
              <a:rPr dirty="0" sz="1000" spc="351">
                <a:solidFill>
                  <a:srgbClr val="0088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#начальное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расстояние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от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лодки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до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катера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fi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3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*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pi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/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6600" y="1990315"/>
            <a:ext cx="4744414" cy="51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#функция,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описывающая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движение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катера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береговой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охраны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f(u,p,t)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u/sqrt(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19.25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6600" y="2523715"/>
            <a:ext cx="4217265" cy="33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#начальные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условия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в</a:t>
            </a:r>
            <a:r>
              <a:rPr dirty="0" sz="1000" spc="35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случае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1</a:t>
            </a:r>
            <a:r>
              <a:rPr dirty="0" sz="1000" spc="35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и</a:t>
            </a:r>
            <a:r>
              <a:rPr dirty="0" sz="1000" spc="35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2</a:t>
            </a:r>
            <a:r>
              <a:rPr dirty="0" sz="1000" spc="35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соответственно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6600" y="2879315"/>
            <a:ext cx="1107343" cy="51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r0_1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s/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5.5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r0_2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s/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3.5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6600" y="3412715"/>
            <a:ext cx="1757235" cy="51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tetha1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(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0.0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,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2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*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pi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tetha2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(-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pi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,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pi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6600" y="3958815"/>
            <a:ext cx="4392981" cy="33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#определение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и</a:t>
            </a:r>
            <a:r>
              <a:rPr dirty="0" sz="1000" spc="35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решение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задачи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Коши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в</a:t>
            </a:r>
            <a:r>
              <a:rPr dirty="0" sz="1000" spc="35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обоих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случаях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6600" y="4314415"/>
            <a:ext cx="2811533" cy="51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r1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ODEProblem(f,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r0_1,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tetha1)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r2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ODEProblem(f,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r0_2,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tetha2)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6600" y="4847815"/>
            <a:ext cx="3338683" cy="51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sol1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solve(r1,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Tsit5(),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saveat=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0.01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sol2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solve(r2,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Tsit5(),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saveat=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0.01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6600" y="5381215"/>
            <a:ext cx="4217265" cy="693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#функция,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описывающая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движение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лодки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браконьеров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f2(t)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tan(fi)*t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t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0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: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0.01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: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6600" y="6092415"/>
            <a:ext cx="1412937" cy="33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#движение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катера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6600" y="6448015"/>
            <a:ext cx="1757235" cy="871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plot(sol1.t,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sol1.u,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proj=:polar,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lims=(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0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,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13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23900" y="723900"/>
            <a:ext cx="6108700" cy="304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23900" y="3898900"/>
            <a:ext cx="6108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6600" y="745715"/>
            <a:ext cx="1336538" cy="33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#движение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лодки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6600" y="1101315"/>
            <a:ext cx="2899392" cy="33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plot!(fill(fi,length(t)),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f2.(t))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6600" y="1456915"/>
            <a:ext cx="5974429" cy="693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solution1(t)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(r0_1)*exp(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1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/sqrt(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19.25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)*t)</a:t>
            </a:r>
          </a:p>
          <a:p>
            <a:pPr marL="0" marR="0">
              <a:lnSpc>
                <a:spcPts val="1164"/>
              </a:lnSpc>
              <a:spcBef>
                <a:spcPts val="16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solution2(t)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(r0_2*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5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)*exp(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5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*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pi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*sqrt(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299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)/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299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)*exp(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1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/sqrt(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19.25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)*t)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6600" y="2168115"/>
            <a:ext cx="3075108" cy="51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intersection_r1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solution1(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7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*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pi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/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4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intersection_r2</a:t>
            </a:r>
            <a:r>
              <a:rPr dirty="0" sz="1000" spc="35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=</a:t>
            </a:r>
            <a:r>
              <a:rPr dirty="0" sz="1000" spc="3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solution2(-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pi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/</a:t>
            </a:r>
            <a:r>
              <a:rPr dirty="0" sz="1000">
                <a:solidFill>
                  <a:srgbClr val="008800"/>
                </a:solidFill>
                <a:latin typeface="CPURPR+DejaVuSansMono"/>
                <a:cs typeface="CPURPR+DejaVuSansMono"/>
              </a:rPr>
              <a:t>4</a:t>
            </a: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6600" y="2701515"/>
            <a:ext cx="2110308" cy="51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println(intersection_r1)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222222"/>
                </a:solidFill>
                <a:latin typeface="CPURPR+DejaVuSansMono"/>
                <a:cs typeface="CPURPR+DejaVuSansMono"/>
              </a:rPr>
              <a:t>println(intersection_r2)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6600" y="3234915"/>
            <a:ext cx="5095847" cy="51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#точка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пересечения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для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первого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случая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-</a:t>
            </a:r>
            <a:r>
              <a:rPr dirty="0" sz="1000" spc="35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9.866586187954175</a:t>
            </a:r>
          </a:p>
          <a:p>
            <a:pPr marL="0" marR="0">
              <a:lnSpc>
                <a:spcPts val="1164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#точка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пересечения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для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второго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случая</a:t>
            </a:r>
            <a:r>
              <a:rPr dirty="0" sz="1000" spc="35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-</a:t>
            </a:r>
            <a:r>
              <a:rPr dirty="0" sz="1000" spc="35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88888"/>
                </a:solidFill>
                <a:latin typeface="CPURPR+DejaVuSansMono"/>
                <a:cs typeface="CPURPR+DejaVuSansMono"/>
              </a:rPr>
              <a:t>45.920933646372056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3900" y="4120331"/>
            <a:ext cx="1047998" cy="676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2222"/>
                </a:solidFill>
                <a:latin typeface="ROAVPV+DejaVuSans-Bold"/>
                <a:cs typeface="ROAVPV+DejaVuSans-Bold"/>
              </a:rPr>
              <a:t>Итог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3900" y="4636473"/>
            <a:ext cx="6324114" cy="1040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В</a:t>
            </a:r>
            <a:r>
              <a:rPr dirty="0" sz="1500" spc="14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ходе</a:t>
            </a:r>
            <a:r>
              <a:rPr dirty="0" sz="1500" spc="14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лабораторной</a:t>
            </a:r>
            <a:r>
              <a:rPr dirty="0" sz="1500" spc="14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работы</a:t>
            </a:r>
            <a:r>
              <a:rPr dirty="0" sz="1500" spc="14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я</a:t>
            </a:r>
            <a:r>
              <a:rPr dirty="0" sz="1500" spc="14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смогла</a:t>
            </a:r>
            <a:r>
              <a:rPr dirty="0" sz="1500" spc="14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построить</a:t>
            </a:r>
          </a:p>
          <a:p>
            <a:pPr marL="0" marR="0">
              <a:lnSpc>
                <a:spcPts val="17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математическую</a:t>
            </a:r>
            <a:r>
              <a:rPr dirty="0" sz="1500" spc="14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модель</a:t>
            </a:r>
            <a:r>
              <a:rPr dirty="0" sz="1500" spc="14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для</a:t>
            </a:r>
            <a:r>
              <a:rPr dirty="0" sz="1500" spc="147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выбора</a:t>
            </a:r>
            <a:r>
              <a:rPr dirty="0" sz="1500" spc="14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правильной</a:t>
            </a:r>
          </a:p>
          <a:p>
            <a:pPr marL="0" marR="0">
              <a:lnSpc>
                <a:spcPts val="17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стратегии</a:t>
            </a:r>
            <a:r>
              <a:rPr dirty="0" sz="1500" spc="14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в</a:t>
            </a:r>
            <a:r>
              <a:rPr dirty="0" sz="1500" spc="14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задаче</a:t>
            </a:r>
            <a:r>
              <a:rPr dirty="0" sz="1500" spc="148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о</a:t>
            </a:r>
            <a:r>
              <a:rPr dirty="0" sz="1500" spc="146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222222"/>
                </a:solidFill>
                <a:latin typeface="ROAVPV+DejaVuSans-Bold"/>
                <a:cs typeface="ROAVPV+DejaVuSans-Bold"/>
              </a:rPr>
              <a:t>погоне.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s6.aconvert.com</dc:creator>
  <cp:lastModifiedBy>s6.aconvert.com</cp:lastModifiedBy>
  <cp:revision>1</cp:revision>
  <dcterms:modified xsi:type="dcterms:W3CDTF">2024-02-17T13:46:53-07:00</dcterms:modified>
</cp:coreProperties>
</file>