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svg" ContentType="image/svg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10" Type="http://schemas.openxmlformats.org/officeDocument/2006/relationships/viewProps" Target="viewProps.xml" /><Relationship Id="rId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2" Type="http://schemas.openxmlformats.org/officeDocument/2006/relationships/tableStyles" Target="tableStyles.xml" /><Relationship Id="rId1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asmaslova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5" Type="http://schemas.openxmlformats.org/officeDocument/2006/relationships/image" Target="../media/image4.png" /><Relationship Id="rId4" Type="http://schemas.openxmlformats.org/officeDocument/2006/relationships/image" Target="../media/image3.png" /><Relationship Id="rId3" Type="http://schemas.openxmlformats.org/officeDocument/2006/relationships/image" Target="../media/image2.svg" /><Relationship Id="rId2" Type="http://schemas.openxmlformats.org/officeDocument/2006/relationships/image" Target="../media/image1.sv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Лабораторная работа №2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Задача о погоне</a:t>
            </a:r>
            <a:br/>
            <a:br/>
            <a:r>
              <a:rPr/>
              <a:t>Маслова А. С.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24 февраля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Информация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Докладчик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Маслова Анастасия Сергеевна</a:t>
            </a:r>
          </a:p>
          <a:p>
            <a:pPr lvl="0"/>
            <a:r>
              <a:rPr/>
              <a:t>студентка группы НКНбд-01-21</a:t>
            </a:r>
          </a:p>
          <a:p>
            <a:pPr lvl="0"/>
            <a:r>
              <a:rPr/>
              <a:t>Российский университет дружбы народов</a:t>
            </a:r>
          </a:p>
          <a:p>
            <a:pPr lvl="0"/>
            <a:r>
              <a:rPr>
                <a:hlinkClick r:id="rId2"/>
              </a:rPr>
              <a:t>https://github.com/asmaslova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Вводная часть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Цели</a:t>
                </a:r>
              </a:p>
              <a:p>
                <a:pPr lvl="0" indent="0" marL="0">
                  <a:buNone/>
                </a:pPr>
                <a:r>
                  <a:rPr/>
                  <a:t>Изучение и построение простейших моделей боевых действий, в частности - модели Ланчестера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Задачи</a:t>
                </a:r>
              </a:p>
              <a:p>
                <a:pPr lvl="0" indent="0" marL="0">
                  <a:buNone/>
                </a:pPr>
                <a:r>
                  <a:rPr/>
                  <a:t>Между страной Х и страной У идет война. Численность состава войск исчисляется от начала войны, и являются временными функциями x(t) и y(t). В начальный момент времени страна Х имеет армию численностью 80 000 человек, а в распоряжении страны У армия численностью в 115 000 человек. Для упрощения модели считаем, что коэффициенты a, b, c, h постоянны. Также считаем P(t) и Q(t) непрерывные функции. Постройте графики изменения численности войск армии Х и армии У для следующих случаев: 1. Модель боевых действий между регулярными войсками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r>
                          <m:t>d</m:t>
                        </m:r>
                        <m:r>
                          <m:t>x</m:t>
                        </m:r>
                      </m:num>
                      <m:den>
                        <m:r>
                          <m:t>d</m:t>
                        </m:r>
                        <m:r>
                          <m:t>t</m:t>
                        </m:r>
                      </m:den>
                    </m:f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0.3</m:t>
                    </m:r>
                    <m:r>
                      <m:t>x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t</m:t>
                        </m:r>
                      </m:e>
                    </m:d>
                    <m:r>
                      <m:rPr>
                        <m:sty m:val="p"/>
                      </m:rPr>
                      <m:t>−</m:t>
                    </m:r>
                    <m:r>
                      <m:t>0.56</m:t>
                    </m:r>
                    <m:r>
                      <m:t>y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t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s</m:t>
                    </m:r>
                    <m:r>
                      <m:t>i</m:t>
                    </m:r>
                    <m:r>
                      <m:t>n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t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10</m:t>
                        </m:r>
                      </m:e>
                    </m:d>
                  </m:oMath>
                </a14:m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r>
                          <m:t>d</m:t>
                        </m:r>
                        <m:r>
                          <m:t>y</m:t>
                        </m:r>
                      </m:num>
                      <m:den>
                        <m:r>
                          <m:t>d</m:t>
                        </m:r>
                        <m:r>
                          <m:t>t</m:t>
                        </m:r>
                      </m:den>
                    </m:f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0.68</m:t>
                    </m:r>
                    <m:r>
                      <m:t>x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t</m:t>
                        </m:r>
                      </m:e>
                    </m:d>
                    <m:r>
                      <m:rPr>
                        <m:sty m:val="p"/>
                      </m:rPr>
                      <m:t>−</m:t>
                    </m:r>
                    <m:r>
                      <m:t>0.3</m:t>
                    </m:r>
                    <m:r>
                      <m:t>y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t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c</m:t>
                    </m:r>
                    <m:r>
                      <m:t>o</m:t>
                    </m:r>
                    <m:r>
                      <m:t>s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t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10</m:t>
                        </m:r>
                      </m:e>
                    </m:d>
                  </m:oMath>
                </a14:m>
              </a:p>
              <a:p>
                <a:pPr lvl="0" indent="-342900" marL="342900">
                  <a:buAutoNum startAt="2" type="arabicPeriod"/>
                </a:pPr>
                <a:r>
                  <a:rPr/>
                  <a:t>Модель ведение боевых действий с участием регулярных войск и партизанских отрядов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r>
                          <m:t>d</m:t>
                        </m:r>
                        <m:r>
                          <m:t>x</m:t>
                        </m:r>
                      </m:num>
                      <m:den>
                        <m:r>
                          <m:t>d</m:t>
                        </m:r>
                        <m:r>
                          <m:t>t</m:t>
                        </m:r>
                      </m:den>
                    </m:f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0.31</m:t>
                    </m:r>
                    <m:r>
                      <m:t>x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t</m:t>
                        </m:r>
                      </m:e>
                    </m:d>
                    <m:r>
                      <m:rPr>
                        <m:sty m:val="p"/>
                      </m:rPr>
                      <m:t>−</m:t>
                    </m:r>
                    <m:r>
                      <m:t>0.77</m:t>
                    </m:r>
                    <m:r>
                      <m:t>y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t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s</m:t>
                    </m:r>
                    <m:r>
                      <m:t>i</m:t>
                    </m:r>
                    <m:r>
                      <m:t>n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2</m:t>
                        </m:r>
                        <m:r>
                          <m:t>t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10</m:t>
                        </m:r>
                      </m:e>
                    </m:d>
                  </m:oMath>
                </a14:m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r>
                          <m:t>d</m:t>
                        </m:r>
                        <m:r>
                          <m:t>y</m:t>
                        </m:r>
                      </m:num>
                      <m:den>
                        <m:r>
                          <m:t>d</m:t>
                        </m:r>
                        <m:r>
                          <m:t>t</m:t>
                        </m:r>
                      </m:den>
                    </m:f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0.67</m:t>
                    </m:r>
                    <m:r>
                      <m:t>x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t</m:t>
                        </m:r>
                      </m:e>
                    </m:d>
                    <m:r>
                      <m:t>y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t</m:t>
                        </m:r>
                      </m:e>
                    </m:d>
                    <m:r>
                      <m:rPr>
                        <m:sty m:val="p"/>
                      </m:rPr>
                      <m:t>−</m:t>
                    </m:r>
                    <m:r>
                      <m:t>0.51</m:t>
                    </m:r>
                    <m:r>
                      <m:t>y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t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c</m:t>
                    </m:r>
                    <m:r>
                      <m:t>o</m:t>
                    </m:r>
                    <m:r>
                      <m:t>s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t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10</m:t>
                        </m:r>
                      </m:e>
                    </m:d>
                  </m:oMath>
                </a14:m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Задачи</a:t>
                </a:r>
              </a:p>
              <a:p>
                <a:pPr lvl="0" indent="-342900" marL="342900">
                  <a:buAutoNum type="arabicPeriod"/>
                </a:pPr>
                <a:r>
                  <a:rPr/>
                  <a:t>Запишите уравнение, описывающее движение катера, с начальными условиями для двух случаев (в зависимости от расположения катера относительно лодки в начальный момент времени).</a:t>
                </a:r>
              </a:p>
              <a:p>
                <a:pPr lvl="0" indent="-342900" marL="342900">
                  <a:buAutoNum type="arabicPeriod"/>
                </a:pPr>
                <a:r>
                  <a:rPr/>
                  <a:t>Постройте траекторию движения катера и лодки для двух случаев.</a:t>
                </a:r>
              </a:p>
              <a:p>
                <a:pPr lvl="0" indent="-342900" marL="342900">
                  <a:buAutoNum type="arabicPeriod"/>
                </a:pPr>
                <a:r>
                  <a:rPr/>
                  <a:t>Найдите точку пересечения траектории катера и лодки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Материалы и методы</a:t>
                </a:r>
              </a:p>
              <a:p>
                <a:pPr lvl="0"/>
                <a:r>
                  <a:rPr/>
                  <a:t>Язык программирования </a:t>
                </a:r>
                <a:r>
                  <a:rPr>
                    <a:latin typeface="Courier"/>
                  </a:rPr>
                  <a:t>Julia</a:t>
                </a:r>
              </a:p>
              <a:p>
                <a:pPr lvl="1"/>
                <a:r>
                  <a:rPr/>
                  <a:t>Библиотеки</a:t>
                </a:r>
              </a:p>
              <a:p>
                <a:pPr lvl="2"/>
                <a:r>
                  <a:rPr>
                    <a:latin typeface="Courier"/>
                  </a:rPr>
                  <a:t>DifferentialEquations</a:t>
                </a:r>
              </a:p>
              <a:p>
                <a:pPr lvl="3"/>
                <a:r>
                  <a:rPr>
                    <a:latin typeface="Courier"/>
                  </a:rPr>
                  <a:t>Plots</a:t>
                </a:r>
              </a:p>
              <a:p>
                <a:pPr lvl="0"/>
                <a:r>
                  <a:rPr/>
                  <a:t>Язык программирования Modelica</a:t>
                </a:r>
              </a:p>
              <a:p>
                <a:pPr lvl="0"/>
                <a:r>
                  <a:rPr/>
                  <a:t>Среда для моделирования OpenModelica</a:t>
                </a:r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Выполнение лабораторной работы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Необходимая теория</a:t>
                </a:r>
              </a:p>
              <a:p>
                <a:pPr lvl="0" indent="0" marL="0">
                  <a:buNone/>
                </a:pPr>
                <a:r>
                  <a:rPr/>
                  <a:t>Модель боевых действий между регулярными войсками описывается следующим образом: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r>
                          <m:t>d</m:t>
                        </m:r>
                        <m:r>
                          <m:t>x</m:t>
                        </m:r>
                      </m:num>
                      <m:den>
                        <m:r>
                          <m:t>d</m:t>
                        </m:r>
                        <m:r>
                          <m:t>t</m:t>
                        </m:r>
                      </m:den>
                    </m:f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a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t</m:t>
                        </m:r>
                      </m:e>
                    </m:d>
                    <m:r>
                      <m:t>x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t</m:t>
                        </m:r>
                      </m:e>
                    </m:d>
                    <m:r>
                      <m:rPr>
                        <m:sty m:val="p"/>
                      </m:rPr>
                      <m:t>−</m:t>
                    </m:r>
                    <m:r>
                      <m:t>b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t</m:t>
                        </m:r>
                      </m:e>
                    </m:d>
                    <m:r>
                      <m:t>y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t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t</m:t>
                        </m:r>
                      </m:e>
                    </m:d>
                  </m:oMath>
                </a14:m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r>
                          <m:t>d</m:t>
                        </m:r>
                        <m:r>
                          <m:t>y</m:t>
                        </m:r>
                      </m:num>
                      <m:den>
                        <m:r>
                          <m:t>d</m:t>
                        </m:r>
                        <m:r>
                          <m:t>t</m:t>
                        </m:r>
                      </m:den>
                    </m:f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c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t</m:t>
                        </m:r>
                      </m:e>
                    </m:d>
                    <m:r>
                      <m:t>x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t</m:t>
                        </m:r>
                      </m:e>
                    </m:d>
                    <m:r>
                      <m:rPr>
                        <m:sty m:val="p"/>
                      </m:rPr>
                      <m:t>−</m:t>
                    </m:r>
                    <m:r>
                      <m:t>h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t</m:t>
                        </m:r>
                      </m:e>
                    </m:d>
                    <m:r>
                      <m:t>y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t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Q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t</m:t>
                        </m:r>
                      </m:e>
                    </m:d>
                  </m:oMath>
                </a14:m>
                <a:r>
                  <a:rPr/>
                  <a:t> (1)</a:t>
                </a:r>
              </a:p>
              <a:p>
                <a:pPr lvl="0" indent="0" marL="0">
                  <a:buNone/>
                </a:pPr>
                <a:r>
                  <a:rPr/>
                  <a:t>Потери, не связанные с боевыми действиями, описывают члены a(t)x(t) и h(t)y(t), члены b(t)y(t) и c(t)x(t) отражают потери на поле боя. Коэффициенты b(t) и c(t) указывают на эффективность боевых действий со стороны у и х соответственно, a(t), h(t) - величины, характеризующие степень влияния различных факторов на потери. Функции P(t), Q(t) учитывают возможность подхода подкрепления к войскам Х и У в течение одного дня.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Вывод уравнения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r>
                          <m:t>d</m:t>
                        </m:r>
                        <m:r>
                          <m:t>x</m:t>
                        </m:r>
                      </m:num>
                      <m:den>
                        <m:r>
                          <m:t>d</m:t>
                        </m:r>
                        <m:r>
                          <m:t>t</m:t>
                        </m:r>
                      </m:den>
                    </m:f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a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t</m:t>
                        </m:r>
                      </m:e>
                    </m:d>
                    <m:r>
                      <m:t>x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t</m:t>
                        </m:r>
                      </m:e>
                    </m:d>
                    <m:r>
                      <m:rPr>
                        <m:sty m:val="p"/>
                      </m:rPr>
                      <m:t>−</m:t>
                    </m:r>
                    <m:r>
                      <m:t>b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t</m:t>
                        </m:r>
                      </m:e>
                    </m:d>
                    <m:r>
                      <m:t>y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t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t</m:t>
                        </m:r>
                      </m:e>
                    </m:d>
                  </m:oMath>
                </a14:m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r>
                          <m:t>d</m:t>
                        </m:r>
                        <m:r>
                          <m:t>y</m:t>
                        </m:r>
                      </m:num>
                      <m:den>
                        <m:r>
                          <m:t>d</m:t>
                        </m:r>
                        <m:r>
                          <m:t>t</m:t>
                        </m:r>
                      </m:den>
                    </m:f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c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t</m:t>
                        </m:r>
                      </m:e>
                    </m:d>
                    <m:r>
                      <m:t>x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t</m:t>
                        </m:r>
                      </m:e>
                    </m:d>
                    <m:r>
                      <m:t>y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t</m:t>
                        </m:r>
                      </m:e>
                    </m:d>
                    <m:r>
                      <m:rPr>
                        <m:sty m:val="p"/>
                      </m:rPr>
                      <m:t>−</m:t>
                    </m:r>
                    <m:r>
                      <m:t>h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t</m:t>
                        </m:r>
                      </m:e>
                    </m:d>
                    <m:r>
                      <m:t>y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t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Q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t</m:t>
                        </m:r>
                      </m:e>
                    </m:d>
                  </m:oMath>
                </a14:m>
                <a:r>
                  <a:rPr/>
                  <a:t> (2)</a:t>
                </a:r>
              </a:p>
              <a:p>
                <a:pPr lvl="0" indent="0" marL="0">
                  <a:buNone/>
                </a:pPr>
                <a:r>
                  <a:rPr/>
                  <a:t>В этой системе все величины имею тот же смысл, что и в системе (1).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Моделирование</a:t>
                </a:r>
              </a:p>
              <a:p>
                <a:pPr lvl="0" indent="0">
                  <a:buNone/>
                </a:pPr>
                <a:r>
                  <a:rPr b="1">
                    <a:solidFill>
                      <a:srgbClr val="008000"/>
                    </a:solidFill>
                    <a:latin typeface="Courier"/>
                  </a:rPr>
                  <a:t>using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008000"/>
                    </a:solidFill>
                    <a:latin typeface="Courier"/>
                  </a:rPr>
                  <a:t>Plots</a:t>
                </a:r>
                <a:br/>
                <a:r>
                  <a:rPr b="1">
                    <a:solidFill>
                      <a:srgbClr val="008000"/>
                    </a:solidFill>
                    <a:latin typeface="Courier"/>
                  </a:rPr>
                  <a:t>using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008000"/>
                    </a:solidFill>
                    <a:latin typeface="Courier"/>
                  </a:rPr>
                  <a:t>DifferentialEquations</a:t>
                </a:r>
                <a:br/>
                <a:br/>
                <a:r>
                  <a:rPr i="1">
                    <a:solidFill>
                      <a:srgbClr val="60A0B0"/>
                    </a:solidFill>
                    <a:latin typeface="Courier"/>
                  </a:rPr>
                  <a:t>#начальные условия</a:t>
                </a:r>
                <a:br/>
                <a:r>
                  <a:rPr>
                    <a:latin typeface="Courier"/>
                  </a:rPr>
                  <a:t>x0 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80000</a:t>
                </a:r>
                <a:r>
                  <a:rPr>
                    <a:latin typeface="Courier"/>
                  </a:rPr>
                  <a:t> </a:t>
                </a:r>
                <a:r>
                  <a:rPr i="1">
                    <a:solidFill>
                      <a:srgbClr val="60A0B0"/>
                    </a:solidFill>
                    <a:latin typeface="Courier"/>
                  </a:rPr>
                  <a:t>#численность первой армии</a:t>
                </a:r>
                <a:br/>
                <a:r>
                  <a:rPr>
                    <a:latin typeface="Courier"/>
                  </a:rPr>
                  <a:t>y0 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115000</a:t>
                </a:r>
                <a:r>
                  <a:rPr>
                    <a:latin typeface="Courier"/>
                  </a:rPr>
                  <a:t> </a:t>
                </a:r>
                <a:r>
                  <a:rPr i="1">
                    <a:solidFill>
                      <a:srgbClr val="60A0B0"/>
                    </a:solidFill>
                    <a:latin typeface="Courier"/>
                  </a:rPr>
                  <a:t>#численность второй армии</a:t>
                </a:r>
                <a:br/>
                <a:br/>
                <a:r>
                  <a:rPr>
                    <a:latin typeface="Courier"/>
                  </a:rPr>
                  <a:t>a 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0.3</a:t>
                </a:r>
                <a:r>
                  <a:rPr>
                    <a:latin typeface="Courier"/>
                  </a:rPr>
                  <a:t> </a:t>
                </a:r>
                <a:r>
                  <a:rPr i="1">
                    <a:solidFill>
                      <a:srgbClr val="60A0B0"/>
                    </a:solidFill>
                    <a:latin typeface="Courier"/>
                  </a:rPr>
                  <a:t>#константа, характеризующая степень влияния различных факторов на потери</a:t>
                </a:r>
                <a:br/>
                <a:r>
                  <a:rPr>
                    <a:latin typeface="Courier"/>
                  </a:rPr>
                  <a:t>b 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0.56</a:t>
                </a:r>
                <a:r>
                  <a:rPr>
                    <a:latin typeface="Courier"/>
                  </a:rPr>
                  <a:t> </a:t>
                </a:r>
                <a:r>
                  <a:rPr i="1">
                    <a:solidFill>
                      <a:srgbClr val="60A0B0"/>
                    </a:solidFill>
                    <a:latin typeface="Courier"/>
                  </a:rPr>
                  <a:t>#эффективность боевых действий армии у</a:t>
                </a:r>
                <a:br/>
                <a:r>
                  <a:rPr>
                    <a:latin typeface="Courier"/>
                  </a:rPr>
                  <a:t>c 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0.68</a:t>
                </a:r>
                <a:r>
                  <a:rPr>
                    <a:latin typeface="Courier"/>
                  </a:rPr>
                  <a:t> </a:t>
                </a:r>
                <a:r>
                  <a:rPr i="1">
                    <a:solidFill>
                      <a:srgbClr val="60A0B0"/>
                    </a:solidFill>
                    <a:latin typeface="Courier"/>
                  </a:rPr>
                  <a:t>#эффективность боевых действий армии х</a:t>
                </a:r>
                <a:br/>
                <a:r>
                  <a:rPr>
                    <a:latin typeface="Courier"/>
                  </a:rPr>
                  <a:t>h 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0.33</a:t>
                </a:r>
                <a:r>
                  <a:rPr>
                    <a:latin typeface="Courier"/>
                  </a:rPr>
                  <a:t> </a:t>
                </a:r>
                <a:r>
                  <a:rPr i="1">
                    <a:solidFill>
                      <a:srgbClr val="60A0B0"/>
                    </a:solidFill>
                    <a:latin typeface="Courier"/>
                  </a:rPr>
                  <a:t>#константа, характеризующая степень влияния различных факторов на потери</a:t>
                </a:r>
                <a:br/>
                <a:br/>
                <a:r>
                  <a:rPr b="1">
                    <a:solidFill>
                      <a:srgbClr val="007020"/>
                    </a:solidFill>
                    <a:latin typeface="Courier"/>
                  </a:rPr>
                  <a:t>function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P</a:t>
                </a:r>
                <a:r>
                  <a:rPr>
                    <a:latin typeface="Courier"/>
                  </a:rPr>
                  <a:t>(t)</a:t>
                </a:r>
                <a:br/>
                <a:r>
                  <a:rPr>
                    <a:latin typeface="Courier"/>
                  </a:rPr>
                  <a:t>    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sin</a:t>
                </a:r>
                <a:r>
                  <a:rPr>
                    <a:latin typeface="Courier"/>
                  </a:rPr>
                  <a:t>(t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+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10</a:t>
                </a:r>
                <a:r>
                  <a:rPr>
                    <a:latin typeface="Courier"/>
                  </a:rPr>
                  <a:t>)</a:t>
                </a:r>
                <a:br/>
                <a:r>
                  <a:rPr b="1">
                    <a:solidFill>
                      <a:srgbClr val="007020"/>
                    </a:solidFill>
                    <a:latin typeface="Courier"/>
                  </a:rPr>
                  <a:t>end</a:t>
                </a:r>
                <a:br/>
                <a:br/>
                <a:r>
                  <a:rPr b="1">
                    <a:solidFill>
                      <a:srgbClr val="007020"/>
                    </a:solidFill>
                    <a:latin typeface="Courier"/>
                  </a:rPr>
                  <a:t>function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Q</a:t>
                </a:r>
                <a:r>
                  <a:rPr>
                    <a:latin typeface="Courier"/>
                  </a:rPr>
                  <a:t>(t)</a:t>
                </a:r>
                <a:br/>
                <a:r>
                  <a:rPr>
                    <a:latin typeface="Courier"/>
                  </a:rPr>
                  <a:t>    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cos</a:t>
                </a:r>
                <a:r>
                  <a:rPr>
                    <a:latin typeface="Courier"/>
                  </a:rPr>
                  <a:t>(t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+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10</a:t>
                </a:r>
                <a:r>
                  <a:rPr>
                    <a:latin typeface="Courier"/>
                  </a:rPr>
                  <a:t>)</a:t>
                </a:r>
                <a:br/>
                <a:r>
                  <a:rPr b="1">
                    <a:solidFill>
                      <a:srgbClr val="007020"/>
                    </a:solidFill>
                    <a:latin typeface="Courier"/>
                  </a:rPr>
                  <a:t>end</a:t>
                </a:r>
                <a:br/>
                <a:br/>
                <a:r>
                  <a:rPr>
                    <a:latin typeface="Courier"/>
                  </a:rPr>
                  <a:t>tspan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(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0.0</a:t>
                </a:r>
                <a:r>
                  <a:rPr>
                    <a:latin typeface="Courier"/>
                  </a:rPr>
                  <a:t>, 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</a:t>
                </a:r>
                <a:r>
                  <a:rPr>
                    <a:latin typeface="Courier"/>
                  </a:rPr>
                  <a:t>)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Построение траектории</a:t>
                </a:r>
              </a:p>
              <a:p>
                <a:pPr lvl="0" indent="0">
                  <a:buNone/>
                </a:pPr>
                <a:r>
                  <a:rPr i="1">
                    <a:solidFill>
                      <a:srgbClr val="60A0B0"/>
                    </a:solidFill>
                    <a:latin typeface="Courier"/>
                  </a:rPr>
                  <a:t>#Система дифференциальных уравнений</a:t>
                </a:r>
                <a:br/>
                <a:r>
                  <a:rPr b="1">
                    <a:solidFill>
                      <a:srgbClr val="007020"/>
                    </a:solidFill>
                    <a:latin typeface="Courier"/>
                  </a:rPr>
                  <a:t>function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syst!</a:t>
                </a:r>
                <a:r>
                  <a:rPr>
                    <a:latin typeface="Courier"/>
                  </a:rPr>
                  <a:t>(du,y,p,t)</a:t>
                </a:r>
                <a:br/>
                <a:r>
                  <a:rPr>
                    <a:latin typeface="Courier"/>
                  </a:rPr>
                  <a:t>    du[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</a:t>
                </a:r>
                <a:r>
                  <a:rPr>
                    <a:latin typeface="Courier"/>
                  </a:rPr>
                  <a:t>] 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>
                    <a:latin typeface="Courier"/>
                  </a:rPr>
                  <a:t>a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*</a:t>
                </a:r>
                <a:r>
                  <a:rPr>
                    <a:latin typeface="Courier"/>
                  </a:rPr>
                  <a:t>y[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</a:t>
                </a:r>
                <a:r>
                  <a:rPr>
                    <a:latin typeface="Courier"/>
                  </a:rPr>
                  <a:t>]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>
                    <a:latin typeface="Courier"/>
                  </a:rPr>
                  <a:t>b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*</a:t>
                </a:r>
                <a:r>
                  <a:rPr>
                    <a:latin typeface="Courier"/>
                  </a:rPr>
                  <a:t>y[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2</a:t>
                </a:r>
                <a:r>
                  <a:rPr>
                    <a:latin typeface="Courier"/>
                  </a:rPr>
                  <a:t>]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+P</a:t>
                </a:r>
                <a:r>
                  <a:rPr>
                    <a:latin typeface="Courier"/>
                  </a:rPr>
                  <a:t>(t) </a:t>
                </a:r>
                <a:r>
                  <a:rPr i="1">
                    <a:solidFill>
                      <a:srgbClr val="60A0B0"/>
                    </a:solidFill>
                    <a:latin typeface="Courier"/>
                  </a:rPr>
                  <a:t>#изменение численности первой армии</a:t>
                </a:r>
                <a:br/>
                <a:r>
                  <a:rPr>
                    <a:latin typeface="Courier"/>
                  </a:rPr>
                  <a:t>    du[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2</a:t>
                </a:r>
                <a:r>
                  <a:rPr>
                    <a:latin typeface="Courier"/>
                  </a:rPr>
                  <a:t>] 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>
                    <a:latin typeface="Courier"/>
                  </a:rPr>
                  <a:t>c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*</a:t>
                </a:r>
                <a:r>
                  <a:rPr>
                    <a:latin typeface="Courier"/>
                  </a:rPr>
                  <a:t>y[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</a:t>
                </a:r>
                <a:r>
                  <a:rPr>
                    <a:latin typeface="Courier"/>
                  </a:rPr>
                  <a:t>]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>
                    <a:latin typeface="Courier"/>
                  </a:rPr>
                  <a:t>h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*</a:t>
                </a:r>
                <a:r>
                  <a:rPr>
                    <a:latin typeface="Courier"/>
                  </a:rPr>
                  <a:t>y[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2</a:t>
                </a:r>
                <a:r>
                  <a:rPr>
                    <a:latin typeface="Courier"/>
                  </a:rPr>
                  <a:t>]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+Q</a:t>
                </a:r>
                <a:r>
                  <a:rPr>
                    <a:latin typeface="Courier"/>
                  </a:rPr>
                  <a:t>(t) </a:t>
                </a:r>
                <a:r>
                  <a:rPr i="1">
                    <a:solidFill>
                      <a:srgbClr val="60A0B0"/>
                    </a:solidFill>
                    <a:latin typeface="Courier"/>
                  </a:rPr>
                  <a:t>#изменение численности второй армии</a:t>
                </a:r>
                <a:br/>
                <a:r>
                  <a:rPr b="1">
                    <a:solidFill>
                      <a:srgbClr val="007020"/>
                    </a:solidFill>
                    <a:latin typeface="Courier"/>
                  </a:rPr>
                  <a:t>end</a:t>
                </a:r>
                <a:br/>
                <a:br/>
                <a:r>
                  <a:rPr>
                    <a:latin typeface="Courier"/>
                  </a:rPr>
                  <a:t>v0 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 [x0,y0] </a:t>
                </a:r>
                <a:r>
                  <a:rPr i="1">
                    <a:solidFill>
                      <a:srgbClr val="60A0B0"/>
                    </a:solidFill>
                    <a:latin typeface="Courier"/>
                  </a:rPr>
                  <a:t>#Вектор начальных условий</a:t>
                </a:r>
                <a:br/>
                <a:br/>
                <a:r>
                  <a:rPr i="1">
                    <a:solidFill>
                      <a:srgbClr val="60A0B0"/>
                    </a:solidFill>
                    <a:latin typeface="Courier"/>
                  </a:rPr>
                  <a:t>#Решение системы</a:t>
                </a:r>
                <a:br/>
                <a:r>
                  <a:rPr>
                    <a:latin typeface="Courier"/>
                  </a:rPr>
                  <a:t>problem 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ODEProblem</a:t>
                </a:r>
                <a:r>
                  <a:rPr>
                    <a:latin typeface="Courier"/>
                  </a:rPr>
                  <a:t>(syst!, v0, tspan, 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0</a:t>
                </a:r>
                <a:r>
                  <a:rPr>
                    <a:latin typeface="Courier"/>
                  </a:rPr>
                  <a:t>)</a:t>
                </a:r>
                <a:br/>
                <a:r>
                  <a:rPr>
                    <a:latin typeface="Courier"/>
                  </a:rPr>
                  <a:t>y 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solve</a:t>
                </a:r>
                <a:r>
                  <a:rPr>
                    <a:latin typeface="Courier"/>
                  </a:rPr>
                  <a:t>(problem)</a:t>
                </a:r>
                <a:br/>
                <a:br/>
                <a:r>
                  <a:rPr>
                    <a:latin typeface="Courier"/>
                  </a:rPr>
                  <a:t>u1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=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Vector</a:t>
                </a:r>
                <a:r>
                  <a:rPr>
                    <a:solidFill>
                      <a:srgbClr val="902000"/>
                    </a:solidFill>
                    <a:latin typeface="Courier"/>
                  </a:rPr>
                  <a:t>{Float64}</a:t>
                </a:r>
                <a:r>
                  <a:rPr>
                    <a:latin typeface="Courier"/>
                  </a:rPr>
                  <a:t>()</a:t>
                </a:r>
                <a:br/>
                <a:r>
                  <a:rPr>
                    <a:latin typeface="Courier"/>
                  </a:rPr>
                  <a:t>u2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=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Vector</a:t>
                </a:r>
                <a:r>
                  <a:rPr>
                    <a:solidFill>
                      <a:srgbClr val="902000"/>
                    </a:solidFill>
                    <a:latin typeface="Courier"/>
                  </a:rPr>
                  <a:t>{Float64}</a:t>
                </a:r>
                <a:r>
                  <a:rPr>
                    <a:latin typeface="Courier"/>
                  </a:rPr>
                  <a:t>()</a:t>
                </a:r>
                <a:br/>
                <a:br/>
                <a:r>
                  <a:rPr b="1">
                    <a:solidFill>
                      <a:srgbClr val="007020"/>
                    </a:solidFill>
                    <a:latin typeface="Courier"/>
                  </a:rPr>
                  <a:t>for</a:t>
                </a:r>
                <a:r>
                  <a:rPr>
                    <a:latin typeface="Courier"/>
                  </a:rPr>
                  <a:t> i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in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range</a:t>
                </a:r>
                <a:r>
                  <a:rPr>
                    <a:latin typeface="Courier"/>
                  </a:rPr>
                  <a:t>(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</a:t>
                </a:r>
                <a:r>
                  <a:rPr>
                    <a:latin typeface="Courier"/>
                  </a:rPr>
                  <a:t>, 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length</a:t>
                </a:r>
                <a:r>
                  <a:rPr>
                    <a:latin typeface="Courier"/>
                  </a:rPr>
                  <a:t>(y.t))</a:t>
                </a:r>
                <a:br/>
                <a:r>
                  <a:rPr>
                    <a:latin typeface="Courier"/>
                  </a:rPr>
                  <a:t>    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push!</a:t>
                </a:r>
                <a:r>
                  <a:rPr>
                    <a:latin typeface="Courier"/>
                  </a:rPr>
                  <a:t>(u1, y.u[i][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</a:t>
                </a:r>
                <a:r>
                  <a:rPr>
                    <a:latin typeface="Courier"/>
                  </a:rPr>
                  <a:t>])</a:t>
                </a:r>
                <a:br/>
                <a:r>
                  <a:rPr>
                    <a:latin typeface="Courier"/>
                  </a:rPr>
                  <a:t>    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push!</a:t>
                </a:r>
                <a:r>
                  <a:rPr>
                    <a:latin typeface="Courier"/>
                  </a:rPr>
                  <a:t>(u2, y.u[i][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2</a:t>
                </a:r>
                <a:r>
                  <a:rPr>
                    <a:latin typeface="Courier"/>
                  </a:rPr>
                  <a:t>])</a:t>
                </a:r>
                <a:br/>
                <a:r>
                  <a:rPr b="1">
                    <a:solidFill>
                      <a:srgbClr val="007020"/>
                    </a:solidFill>
                    <a:latin typeface="Courier"/>
                  </a:rPr>
                  <a:t>end</a:t>
                </a:r>
                <a:r>
                  <a:rPr>
                    <a:latin typeface="Courier"/>
                  </a:rPr>
                  <a:t>    </a:t>
                </a:r>
                <a:br/>
                <a:br/>
                <a:r>
                  <a:rPr>
                    <a:solidFill>
                      <a:srgbClr val="06287E"/>
                    </a:solidFill>
                    <a:latin typeface="Courier"/>
                  </a:rPr>
                  <a:t>plot</a:t>
                </a:r>
                <a:r>
                  <a:rPr>
                    <a:latin typeface="Courier"/>
                  </a:rPr>
                  <a:t>(y.t, u1, label 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"X side"</a:t>
                </a:r>
                <a:r>
                  <a:rPr>
                    <a:latin typeface="Courier"/>
                  </a:rPr>
                  <a:t>, title 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"Model"</a:t>
                </a:r>
                <a:r>
                  <a:rPr>
                    <a:latin typeface="Courier"/>
                  </a:rPr>
                  <a:t>)</a:t>
                </a:r>
                <a:br/>
                <a:r>
                  <a:rPr>
                    <a:solidFill>
                      <a:srgbClr val="06287E"/>
                    </a:solidFill>
                    <a:latin typeface="Courier"/>
                  </a:rPr>
                  <a:t>plot!</a:t>
                </a:r>
                <a:r>
                  <a:rPr>
                    <a:latin typeface="Courier"/>
                  </a:rPr>
                  <a:t>(y.t, u2, label 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"Y side"</a:t>
                </a:r>
                <a:r>
                  <a:rPr>
                    <a:latin typeface="Courier"/>
                  </a:rPr>
                  <a:t>, xlimit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[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0</a:t>
                </a:r>
                <a:r>
                  <a:rPr>
                    <a:latin typeface="Courier"/>
                  </a:rPr>
                  <a:t>, 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</a:t>
                </a:r>
                <a:r>
                  <a:rPr>
                    <a:latin typeface="Courier"/>
                  </a:rPr>
                  <a:t>])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Построение траектории</a:t>
                </a:r>
              </a:p>
            </p:txBody>
          </p:sp>
        </mc:Choice>
      </mc:AlternateContent>
      <p:pic>
        <p:nvPicPr>
          <p:cNvPr descr="image/model1jl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431800"/>
            <a:ext cx="5105400" cy="340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рис 1. Модель военных действий между регулярными войсками в Julia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Построение траектории</a:t>
            </a:r>
          </a:p>
        </p:txBody>
      </p:sp>
      <p:pic>
        <p:nvPicPr>
          <p:cNvPr descr="image/model2jl.sv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8700" y="431800"/>
            <a:ext cx="5105400" cy="340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рис 2. Модель военных действий между регулярными войсками и партизанскими отрядами в Julia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Построение траектории</a:t>
            </a:r>
          </a:p>
        </p:txBody>
      </p:sp>
      <p:pic>
        <p:nvPicPr>
          <p:cNvPr descr="image/model1om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568700" y="990600"/>
            <a:ext cx="5105400" cy="2311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рис 3. Модель военных действий между регулярными войсками в OpenModelica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Построение траектории</a:t>
            </a:r>
          </a:p>
        </p:txBody>
      </p:sp>
      <p:pic>
        <p:nvPicPr>
          <p:cNvPr descr="image/model2om.png" id="0" name="Picture 1"/>
          <p:cNvPicPr>
            <a:picLocks noGrp="1" noChangeAspect="1"/>
          </p:cNvPicPr>
          <p:nvPr/>
        </p:nvPicPr>
        <p:blipFill>
          <a:blip r:embed="rId5"/>
          <a:stretch>
            <a:fillRect/>
          </a:stretch>
        </p:blipFill>
        <p:spPr bwMode="auto">
          <a:xfrm>
            <a:off x="3568700" y="990600"/>
            <a:ext cx="5105400" cy="2311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рис 4. Модель военных действий между регулярными войсками и партизанскими отрядами в OpenModelica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Выводы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В результате выполнения данной лабораторной работы я познакомилась со средой OpenModelica, смогла построить математическую модель военных действий.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Список литературы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[https://esystem.rudn.ru/pluginfile.php/2289993/mod_resource/content/2/Лабораторная%20работа%20№%202.pdf]</a:t>
            </a:r>
          </a:p>
          <a:p>
            <a:pPr lvl="0"/>
            <a:r>
              <a:rPr/>
              <a:t>[https://ru.wikipedia.org/wiki/Законы_Осипова_—_Ланчестера]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№2</dc:title>
  <dc:creator>Маслова А. С.</dc:creator>
  <cp:keywords/>
  <dcterms:created xsi:type="dcterms:W3CDTF">2024-02-26T13:55:18Z</dcterms:created>
  <dcterms:modified xsi:type="dcterms:W3CDTF">2024-02-26T13:55:18Z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169</vt:lpwstr>
  </property>
  <property fmtid="{D5CDD505-2E9C-101B-9397-08002B2CF9AE}" pid="3" name="babel-lang">
    <vt:lpwstr>russian</vt:lpwstr>
  </property>
  <property fmtid="{D5CDD505-2E9C-101B-9397-08002B2CF9AE}" pid="4" name="babel-otherlangs">
    <vt:lpwstr>english</vt:lpwstr>
  </property>
  <property fmtid="{D5CDD505-2E9C-101B-9397-08002B2CF9AE}" pid="5" name="date">
    <vt:lpwstr>24 февраля 2024</vt:lpwstr>
  </property>
  <property fmtid="{D5CDD505-2E9C-101B-9397-08002B2CF9AE}" pid="6" name="header-includes">
    <vt:lpwstr/>
  </property>
  <property fmtid="{D5CDD505-2E9C-101B-9397-08002B2CF9AE}" pid="7" name="institute">
    <vt:lpwstr/>
  </property>
  <property fmtid="{D5CDD505-2E9C-101B-9397-08002B2CF9AE}" pid="8" name="section-titles">
    <vt:lpwstr>True</vt:lpwstr>
  </property>
  <property fmtid="{D5CDD505-2E9C-101B-9397-08002B2CF9AE}" pid="9" name="slide_level">
    <vt:lpwstr>2</vt:lpwstr>
  </property>
  <property fmtid="{D5CDD505-2E9C-101B-9397-08002B2CF9AE}" pid="10" name="subtitle">
    <vt:lpwstr>Задача о погоне</vt:lpwstr>
  </property>
  <property fmtid="{D5CDD505-2E9C-101B-9397-08002B2CF9AE}" pid="11" name="theme">
    <vt:lpwstr>metropolis</vt:lpwstr>
  </property>
  <property fmtid="{D5CDD505-2E9C-101B-9397-08002B2CF9AE}" pid="12" name="toc">
    <vt:lpwstr>False</vt:lpwstr>
  </property>
  <property fmtid="{D5CDD505-2E9C-101B-9397-08002B2CF9AE}" pid="13" name="toc-title">
    <vt:lpwstr>Содержание</vt:lpwstr>
  </property>
</Properties>
</file>