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7" r:id="rId2"/>
    <p:sldId id="268" r:id="rId3"/>
    <p:sldId id="279" r:id="rId4"/>
    <p:sldId id="280" r:id="rId5"/>
    <p:sldId id="281" r:id="rId6"/>
    <p:sldId id="282" r:id="rId7"/>
    <p:sldId id="283" r:id="rId8"/>
    <p:sldId id="317" r:id="rId9"/>
    <p:sldId id="269" r:id="rId10"/>
    <p:sldId id="273" r:id="rId11"/>
    <p:sldId id="274" r:id="rId12"/>
    <p:sldId id="262" r:id="rId13"/>
    <p:sldId id="264" r:id="rId14"/>
    <p:sldId id="270" r:id="rId15"/>
    <p:sldId id="272" r:id="rId16"/>
    <p:sldId id="271" r:id="rId17"/>
    <p:sldId id="314" r:id="rId18"/>
    <p:sldId id="316" r:id="rId19"/>
    <p:sldId id="315" r:id="rId20"/>
    <p:sldId id="265" r:id="rId21"/>
    <p:sldId id="263" r:id="rId22"/>
    <p:sldId id="275" r:id="rId23"/>
    <p:sldId id="285" r:id="rId24"/>
    <p:sldId id="286" r:id="rId25"/>
    <p:sldId id="287" r:id="rId26"/>
    <p:sldId id="288" r:id="rId27"/>
    <p:sldId id="290" r:id="rId28"/>
    <p:sldId id="291" r:id="rId29"/>
    <p:sldId id="292" r:id="rId30"/>
    <p:sldId id="293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11" r:id="rId39"/>
    <p:sldId id="318" r:id="rId40"/>
    <p:sldId id="319" r:id="rId41"/>
    <p:sldId id="325" r:id="rId42"/>
    <p:sldId id="321" r:id="rId43"/>
    <p:sldId id="322" r:id="rId44"/>
    <p:sldId id="323" r:id="rId45"/>
    <p:sldId id="324" r:id="rId46"/>
    <p:sldId id="326" r:id="rId47"/>
    <p:sldId id="320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6015" autoAdjust="0"/>
  </p:normalViewPr>
  <p:slideViewPr>
    <p:cSldViewPr snapToGrid="0">
      <p:cViewPr>
        <p:scale>
          <a:sx n="130" d="100"/>
          <a:sy n="130" d="100"/>
        </p:scale>
        <p:origin x="-88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38768-87E9-4288-A2CD-8234CFB5B51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21404-D7A2-464D-AA58-32B1B7B7D4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9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97153-1DDC-4F13-94F9-FB75DB92492A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22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DE7F-B378-46F9-A621-932C8760A98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22CD-45AC-4155-AC41-1C519F8A8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12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DE7F-B378-46F9-A621-932C8760A98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22CD-45AC-4155-AC41-1C519F8A8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1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DE7F-B378-46F9-A621-932C8760A98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22CD-45AC-4155-AC41-1C519F8A8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20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sz="quarter" idx="18"/>
          </p:nvPr>
        </p:nvSpPr>
        <p:spPr>
          <a:xfrm>
            <a:off x="719667" y="908720"/>
            <a:ext cx="10945284" cy="54006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 typeface="+mj-lt"/>
              <a:buAutoNum type="alphaUcPeriod"/>
              <a:defRPr sz="2000" b="0">
                <a:solidFill>
                  <a:srgbClr val="0070C0"/>
                </a:solidFill>
              </a:defRPr>
            </a:lvl1pPr>
            <a:lvl2pPr marL="801688" indent="-360363">
              <a:lnSpc>
                <a:spcPct val="100000"/>
              </a:lnSpc>
              <a:buFont typeface="Courier New" panose="02070309020205020404" pitchFamily="49" charset="0"/>
              <a:buChar char="­"/>
              <a:defRPr sz="1800">
                <a:solidFill>
                  <a:srgbClr val="E60019"/>
                </a:solidFill>
              </a:defRPr>
            </a:lvl2pPr>
            <a:lvl3pPr marL="1171575" indent="-285750">
              <a:lnSpc>
                <a:spcPct val="100000"/>
              </a:lnSpc>
              <a:buSzPct val="60000"/>
              <a:buFont typeface="Wingdings" panose="05000000000000000000" pitchFamily="2" charset="2"/>
              <a:buChar char="§"/>
              <a:defRPr sz="1600">
                <a:solidFill>
                  <a:schemeClr val="accent4">
                    <a:lumMod val="50000"/>
                  </a:schemeClr>
                </a:solidFill>
              </a:defRPr>
            </a:lvl3pPr>
            <a:lvl4pPr marL="838200" indent="0">
              <a:buFont typeface="Arial" pitchFamily="34" charset="0"/>
              <a:buNone/>
              <a:defRPr/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9"/>
          </p:nvPr>
        </p:nvSpPr>
        <p:spPr>
          <a:xfrm>
            <a:off x="2351517" y="0"/>
            <a:ext cx="9313434" cy="76470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877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DE7F-B378-46F9-A621-932C8760A98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22CD-45AC-4155-AC41-1C519F8A8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33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DE7F-B378-46F9-A621-932C8760A98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22CD-45AC-4155-AC41-1C519F8A8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87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DE7F-B378-46F9-A621-932C8760A98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22CD-45AC-4155-AC41-1C519F8A8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27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DE7F-B378-46F9-A621-932C8760A98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22CD-45AC-4155-AC41-1C519F8A8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23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DE7F-B378-46F9-A621-932C8760A98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22CD-45AC-4155-AC41-1C519F8A8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06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DE7F-B378-46F9-A621-932C8760A98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22CD-45AC-4155-AC41-1C519F8A8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1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DE7F-B378-46F9-A621-932C8760A98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22CD-45AC-4155-AC41-1C519F8A8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73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DE7F-B378-46F9-A621-932C8760A98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22CD-45AC-4155-AC41-1C519F8A8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52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9DE7F-B378-46F9-A621-932C8760A98B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F22CD-45AC-4155-AC41-1C519F8A8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4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xample.net/tikz/examples/neural-network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iving-test-success.com/how-cars-work.ht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mg.org/spec/OCL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on UML for Industrial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Ansgar Radermacher / </a:t>
            </a:r>
            <a:r>
              <a:rPr lang="de-DE" dirty="0" err="1"/>
              <a:t>Asma</a:t>
            </a:r>
            <a:r>
              <a:rPr lang="de-DE" dirty="0"/>
              <a:t> </a:t>
            </a:r>
            <a:r>
              <a:rPr lang="de-DE" dirty="0" err="1" smtClean="0"/>
              <a:t>Smaoui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ansgar.radermacher@cea.fr</a:t>
            </a:r>
          </a:p>
          <a:p>
            <a:r>
              <a:rPr lang="en-US" b="1" dirty="0"/>
              <a:t>Acknowledgments</a:t>
            </a:r>
            <a:r>
              <a:rPr lang="en-US" dirty="0"/>
              <a:t> – contains material from my CEA colleagues</a:t>
            </a:r>
            <a:br>
              <a:rPr lang="en-US" dirty="0"/>
            </a:br>
            <a:r>
              <a:rPr lang="fr-FR" dirty="0"/>
              <a:t>Shuai Li, Jérémie </a:t>
            </a:r>
            <a:r>
              <a:rPr lang="fr-FR" dirty="0" err="1"/>
              <a:t>Tatibouët</a:t>
            </a:r>
            <a:r>
              <a:rPr lang="fr-FR" dirty="0"/>
              <a:t>, François Terrier, Sébastien Gérard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5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DSLs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smtClean="0">
                <a:solidFill>
                  <a:schemeClr val="bg1">
                    <a:lumMod val="50000"/>
                  </a:schemeClr>
                </a:solidFill>
              </a:rPr>
              <a:t>Use domain specific concepts and vocabular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 smtClean="0">
                <a:solidFill>
                  <a:schemeClr val="bg1">
                    <a:lumMod val="50000"/>
                  </a:schemeClr>
                </a:solidFill>
              </a:rPr>
              <a:t>Small, just the concepts that are required</a:t>
            </a:r>
          </a:p>
        </p:txBody>
      </p:sp>
    </p:spTree>
    <p:extLst>
      <p:ext uri="{BB962C8B-B14F-4D97-AF65-F5344CB8AC3E}">
        <p14:creationId xmlns:p14="http://schemas.microsoft.com/office/powerpoint/2010/main" val="11208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specific modeling languages (DSLs)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b="1" dirty="0" smtClean="0">
                <a:solidFill>
                  <a:schemeClr val="bg1">
                    <a:lumMod val="50000"/>
                  </a:schemeClr>
                </a:solidFill>
              </a:rPr>
              <a:t>Recap – abstract syntax, notation, and semantics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What are domain specific languages, what are their objectives?</a:t>
            </a:r>
          </a:p>
          <a:p>
            <a:pPr marL="514350" indent="-514350">
              <a:buFont typeface="+mj-lt"/>
              <a:buAutoNum type="arabicPeriod"/>
            </a:pPr>
            <a:endParaRPr lang="de-DE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b="1" dirty="0" smtClean="0"/>
              <a:t>Text-based DSLs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UML profile mechanisms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Define a simple profile</a:t>
            </a:r>
          </a:p>
        </p:txBody>
      </p:sp>
    </p:spTree>
    <p:extLst>
      <p:ext uri="{BB962C8B-B14F-4D97-AF65-F5344CB8AC3E}">
        <p14:creationId xmlns:p14="http://schemas.microsoft.com/office/powerpoint/2010/main" val="332000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Textual modeling languages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Classical context free grammars</a:t>
            </a:r>
          </a:p>
          <a:p>
            <a:endParaRPr lang="de-DE" dirty="0" smtClean="0"/>
          </a:p>
          <a:p>
            <a:r>
              <a:rPr lang="de-DE" dirty="0" err="1" smtClean="0"/>
              <a:t>Eclipse</a:t>
            </a:r>
            <a:endParaRPr lang="de-DE" dirty="0"/>
          </a:p>
          <a:p>
            <a:endParaRPr lang="de-DE" dirty="0" smtClean="0"/>
          </a:p>
          <a:p>
            <a:r>
              <a:rPr lang="de-DE" dirty="0"/>
              <a:t> </a:t>
            </a:r>
            <a:endParaRPr lang="de-DE" dirty="0" smtClean="0"/>
          </a:p>
          <a:p>
            <a:pPr lvl="1"/>
            <a:r>
              <a:rPr lang="en-US" dirty="0" smtClean="0"/>
              <a:t>Open-source </a:t>
            </a:r>
            <a:r>
              <a:rPr lang="en-US" dirty="0"/>
              <a:t>language </a:t>
            </a:r>
            <a:r>
              <a:rPr lang="en-US" dirty="0" smtClean="0"/>
              <a:t>tool supporting the </a:t>
            </a:r>
            <a:r>
              <a:rPr lang="en-US" dirty="0"/>
              <a:t>Language Server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written </a:t>
            </a:r>
            <a:r>
              <a:rPr lang="en-US" dirty="0"/>
              <a:t>in </a:t>
            </a:r>
            <a:r>
              <a:rPr lang="en-US" dirty="0" err="1"/>
              <a:t>TypeScript</a:t>
            </a:r>
            <a:r>
              <a:rPr lang="en-US" dirty="0"/>
              <a:t> and running in Node.js. </a:t>
            </a:r>
            <a:endParaRPr lang="de-D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07" y="3820322"/>
            <a:ext cx="2335213" cy="5078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353" y="2874885"/>
            <a:ext cx="1253967" cy="37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1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Context free grammars (CFGs)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Grammar = set </a:t>
            </a:r>
            <a:r>
              <a:rPr lang="en-US" dirty="0"/>
              <a:t>production rules describing all possible strings of a formal language. </a:t>
            </a:r>
          </a:p>
          <a:p>
            <a:r>
              <a:rPr lang="en-US" dirty="0"/>
              <a:t>Production rules </a:t>
            </a:r>
            <a:r>
              <a:rPr lang="en-US" dirty="0" err="1"/>
              <a:t>iof</a:t>
            </a:r>
            <a:r>
              <a:rPr lang="en-US" dirty="0"/>
              <a:t> n </a:t>
            </a:r>
            <a:r>
              <a:rPr lang="en-US" dirty="0" smtClean="0"/>
              <a:t>the form A → α</a:t>
            </a:r>
          </a:p>
          <a:p>
            <a:r>
              <a:rPr lang="en-US" dirty="0" smtClean="0"/>
              <a:t>A – nonterminal symbol, α – string of terminals or non-terminals</a:t>
            </a:r>
          </a:p>
          <a:p>
            <a:r>
              <a:rPr lang="en-US" dirty="0" smtClean="0"/>
              <a:t>“context free” – production rules can be applied regardless of the symbols before/after.</a:t>
            </a:r>
          </a:p>
          <a:p>
            <a:r>
              <a:rPr lang="de-DE" dirty="0" smtClean="0"/>
              <a:t>Example :</a:t>
            </a:r>
            <a:r>
              <a:rPr lang="en-US" dirty="0" smtClean="0"/>
              <a:t> Statement → Id = Expr ;</a:t>
            </a:r>
          </a:p>
        </p:txBody>
      </p:sp>
      <p:sp>
        <p:nvSpPr>
          <p:cNvPr id="5" name="Rectangle à coins arrondis 9"/>
          <p:cNvSpPr/>
          <p:nvPr/>
        </p:nvSpPr>
        <p:spPr>
          <a:xfrm>
            <a:off x="3753292" y="5448808"/>
            <a:ext cx="1559885" cy="409732"/>
          </a:xfrm>
          <a:prstGeom prst="wedgeRoundRectCallout">
            <a:avLst>
              <a:gd name="adj1" fmla="val 35734"/>
              <a:gd name="adj2" fmla="val -13656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Terminal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448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Classical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Lex and yacc (free / enhanced variants flex and bison)</a:t>
            </a:r>
          </a:p>
          <a:p>
            <a:r>
              <a:rPr lang="de-DE" dirty="0" smtClean="0"/>
              <a:t>Two steps</a:t>
            </a:r>
          </a:p>
          <a:p>
            <a:pPr lvl="1"/>
            <a:r>
              <a:rPr lang="de-DE" dirty="0"/>
              <a:t>L</a:t>
            </a:r>
            <a:r>
              <a:rPr lang="de-DE" dirty="0" smtClean="0"/>
              <a:t>exical analysis</a:t>
            </a:r>
          </a:p>
          <a:p>
            <a:pPr lvl="1"/>
            <a:r>
              <a:rPr lang="de-DE" dirty="0" smtClean="0"/>
              <a:t>Syntactical analysis (parsing)</a:t>
            </a:r>
          </a:p>
          <a:p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3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Regular epressions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10001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3975903340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2925179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10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any character except newline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75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 or more copies of the preceding expression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03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or more copies of the preceding expression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6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 or one copy of the preceding expression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736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a|b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14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character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90233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9472" y="4996934"/>
            <a:ext cx="79793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[A-Za-z0-9</a:t>
            </a:r>
            <a:r>
              <a:rPr lang="en-US" dirty="0" smtClean="0"/>
              <a:t>]+ at least one alpha numerical character</a:t>
            </a:r>
          </a:p>
          <a:p>
            <a:endParaRPr lang="de-DE" dirty="0"/>
          </a:p>
          <a:p>
            <a:r>
              <a:rPr lang="en-US" dirty="0" smtClean="0"/>
              <a:t>[A-</a:t>
            </a:r>
            <a:r>
              <a:rPr lang="en-US" dirty="0" err="1" smtClean="0"/>
              <a:t>Za</a:t>
            </a:r>
            <a:r>
              <a:rPr lang="en-US" dirty="0" smtClean="0"/>
              <a:t>-z][A-Za-z0-9_]* start with a alphabetic character, followed by zero or more</a:t>
            </a:r>
            <a:br>
              <a:rPr lang="en-US" dirty="0" smtClean="0"/>
            </a:br>
            <a:r>
              <a:rPr lang="en-US" dirty="0" smtClean="0"/>
              <a:t>			alpha numerical characters (+ underscore)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" b="28747"/>
          <a:stretch/>
        </p:blipFill>
        <p:spPr>
          <a:xfrm>
            <a:off x="2405524" y="1448134"/>
            <a:ext cx="8567276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1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Other example – neural network descripton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Keras 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://keras.io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 smtClean="0"/>
              <a:t>Python library/framework for describing and executing neural networks</a:t>
            </a:r>
          </a:p>
          <a:p>
            <a:r>
              <a:rPr lang="de-DE" dirty="0" smtClean="0"/>
              <a:t>High level API</a:t>
            </a:r>
          </a:p>
          <a:p>
            <a:endParaRPr lang="de-DE" dirty="0"/>
          </a:p>
          <a:p>
            <a:r>
              <a:rPr lang="de-DE" dirty="0" smtClean="0"/>
              <a:t>Goal : Declarative description </a:t>
            </a:r>
            <a:br>
              <a:rPr lang="de-DE" dirty="0" smtClean="0"/>
            </a:br>
            <a:r>
              <a:rPr lang="de-DE" dirty="0" smtClean="0"/>
              <a:t>of neural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850" y="3109771"/>
            <a:ext cx="5835662" cy="3553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4570" y="6488668"/>
            <a:ext cx="544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://texample.net/tikz/examples/neural-network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451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Neural network descripton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2400" dirty="0" smtClean="0"/>
              <a:t>Different layer types in Keras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2400" dirty="0"/>
              <a:t>Each layer has a set of parameters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de-DE" sz="2000" dirty="0" smtClean="0"/>
              <a:t>Simplification – focus on two layers and a subset of the parameters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2400" dirty="0"/>
              <a:t>Convolutional layer </a:t>
            </a:r>
            <a:r>
              <a:rPr lang="de-DE" sz="2400" dirty="0" smtClean="0"/>
              <a:t>Conv1D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filters: Integer, </a:t>
            </a:r>
            <a:r>
              <a:rPr lang="en-US" sz="2000" dirty="0" smtClean="0"/>
              <a:t>dimensionality </a:t>
            </a:r>
            <a:r>
              <a:rPr lang="en-US" sz="2000" dirty="0"/>
              <a:t>of </a:t>
            </a:r>
            <a:r>
              <a:rPr lang="en-US" sz="2000" dirty="0" smtClean="0"/>
              <a:t>output </a:t>
            </a:r>
            <a:r>
              <a:rPr lang="en-US" sz="2000" dirty="0"/>
              <a:t>space (i.e. </a:t>
            </a:r>
            <a:r>
              <a:rPr lang="en-US" sz="2000" dirty="0" smtClean="0"/>
              <a:t>number </a:t>
            </a:r>
            <a:r>
              <a:rPr lang="en-US" sz="2000" dirty="0"/>
              <a:t>of output filters in the convolution).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 err="1"/>
              <a:t>kernel_size</a:t>
            </a:r>
            <a:r>
              <a:rPr lang="en-US" sz="2000" dirty="0"/>
              <a:t>: An integer </a:t>
            </a:r>
            <a:r>
              <a:rPr lang="en-US" sz="2000" dirty="0" smtClean="0"/>
              <a:t>specifying </a:t>
            </a:r>
            <a:r>
              <a:rPr lang="en-US" sz="2000" dirty="0"/>
              <a:t>the length of </a:t>
            </a:r>
            <a:r>
              <a:rPr lang="en-US" sz="2000" dirty="0" smtClean="0"/>
              <a:t>1D </a:t>
            </a:r>
            <a:r>
              <a:rPr lang="en-US" sz="2000" dirty="0"/>
              <a:t>convolution window</a:t>
            </a:r>
            <a:r>
              <a:rPr lang="en-US" sz="2000" dirty="0" smtClean="0"/>
              <a:t>.</a:t>
            </a:r>
            <a:endParaRPr lang="de-DE" sz="20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LSTM layer (Long Short-Term Memory </a:t>
            </a:r>
            <a:r>
              <a:rPr lang="en-US" sz="2400" dirty="0" smtClean="0"/>
              <a:t>layer – recurrent layer)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 smtClean="0"/>
              <a:t>activation: Activation function to use.</a:t>
            </a:r>
            <a:br>
              <a:rPr lang="en-US" sz="2000" dirty="0" smtClean="0"/>
            </a:br>
            <a:r>
              <a:rPr lang="en-US" sz="2000" dirty="0" smtClean="0"/>
              <a:t>Two options: </a:t>
            </a:r>
            <a:r>
              <a:rPr lang="en-US" sz="2000" b="1" dirty="0" err="1"/>
              <a:t>tanh</a:t>
            </a:r>
            <a:r>
              <a:rPr lang="en-US" sz="2000" dirty="0"/>
              <a:t> </a:t>
            </a:r>
            <a:r>
              <a:rPr lang="en-US" sz="2000" dirty="0" smtClean="0"/>
              <a:t>- hyperbolic tangent, </a:t>
            </a:r>
            <a:r>
              <a:rPr lang="en-US" sz="2000" b="1" dirty="0" smtClean="0"/>
              <a:t>linear</a:t>
            </a:r>
            <a:r>
              <a:rPr lang="en-US" sz="2000" dirty="0" smtClean="0"/>
              <a:t> - a(x) = x.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 err="1" smtClean="0"/>
              <a:t>use_bias</a:t>
            </a:r>
            <a:r>
              <a:rPr lang="en-US" sz="2000" dirty="0"/>
              <a:t>: Boolean (default True), whether the layer uses a bias vector.</a:t>
            </a:r>
          </a:p>
        </p:txBody>
      </p:sp>
    </p:spTree>
    <p:extLst>
      <p:ext uri="{BB962C8B-B14F-4D97-AF65-F5344CB8AC3E}">
        <p14:creationId xmlns:p14="http://schemas.microsoft.com/office/powerpoint/2010/main" val="1523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Other example (from neural networks)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Possible textual description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 smtClean="0"/>
              <a:t>network</a:t>
            </a:r>
            <a:r>
              <a:rPr lang="de-DE" dirty="0" smtClean="0"/>
              <a:t> </a:t>
            </a:r>
            <a:r>
              <a:rPr lang="de-DE" dirty="0"/>
              <a:t>MyNN {</a:t>
            </a:r>
          </a:p>
          <a:p>
            <a:pPr marL="0" indent="0">
              <a:buNone/>
            </a:pPr>
            <a:r>
              <a:rPr lang="de-DE" dirty="0"/>
              <a:t>	l1 : </a:t>
            </a:r>
            <a:r>
              <a:rPr lang="de-DE" b="1" dirty="0">
                <a:solidFill>
                  <a:srgbClr val="C00000"/>
                </a:solidFill>
              </a:rPr>
              <a:t>Conv</a:t>
            </a:r>
            <a:r>
              <a:rPr lang="de-DE" dirty="0"/>
              <a:t> (</a:t>
            </a:r>
            <a:r>
              <a:rPr lang="de-DE" b="1" dirty="0"/>
              <a:t>kernel_size</a:t>
            </a:r>
            <a:r>
              <a:rPr lang="de-DE" dirty="0"/>
              <a:t> = 2)</a:t>
            </a:r>
          </a:p>
          <a:p>
            <a:pPr marL="0" indent="0">
              <a:buNone/>
            </a:pPr>
            <a:r>
              <a:rPr lang="de-DE" dirty="0"/>
              <a:t>	l2 : </a:t>
            </a:r>
            <a:r>
              <a:rPr lang="de-DE" b="1" dirty="0">
                <a:solidFill>
                  <a:srgbClr val="C00000"/>
                </a:solidFill>
              </a:rPr>
              <a:t>LSTM</a:t>
            </a:r>
            <a:r>
              <a:rPr lang="de-DE" dirty="0"/>
              <a:t> (</a:t>
            </a:r>
            <a:r>
              <a:rPr lang="de-DE" b="1" dirty="0"/>
              <a:t>use_bias</a:t>
            </a:r>
            <a:r>
              <a:rPr lang="de-DE" dirty="0"/>
              <a:t> = true, </a:t>
            </a:r>
            <a:r>
              <a:rPr lang="de-DE" b="1" dirty="0"/>
              <a:t>activation</a:t>
            </a:r>
            <a:r>
              <a:rPr lang="de-DE" dirty="0"/>
              <a:t> = tanh)</a:t>
            </a:r>
          </a:p>
          <a:p>
            <a:pPr marL="0" indent="0">
              <a:buNone/>
            </a:pPr>
            <a:r>
              <a:rPr lang="de-DE" dirty="0"/>
              <a:t>	l3 : </a:t>
            </a:r>
            <a:r>
              <a:rPr lang="de-DE" b="1" dirty="0">
                <a:solidFill>
                  <a:srgbClr val="C00000"/>
                </a:solidFill>
              </a:rPr>
              <a:t>LSTM</a:t>
            </a:r>
            <a:r>
              <a:rPr lang="de-DE" dirty="0"/>
              <a:t> (</a:t>
            </a:r>
            <a:r>
              <a:rPr lang="de-DE" b="1" dirty="0"/>
              <a:t>activation</a:t>
            </a:r>
            <a:r>
              <a:rPr lang="de-DE" dirty="0"/>
              <a:t> = linear)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457200" lvl="1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Howto describe this editor formally?</a:t>
            </a:r>
          </a:p>
        </p:txBody>
      </p:sp>
    </p:spTree>
    <p:extLst>
      <p:ext uri="{BB962C8B-B14F-4D97-AF65-F5344CB8AC3E}">
        <p14:creationId xmlns:p14="http://schemas.microsoft.com/office/powerpoint/2010/main" val="17791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specific modeling languages (DSLs)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b="1" dirty="0"/>
              <a:t>Recap – abstract syntax, notation, and semantics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What are domain specific languages, what are their objectives?</a:t>
            </a:r>
          </a:p>
          <a:p>
            <a:pPr marL="514350" indent="-514350">
              <a:buFont typeface="+mj-lt"/>
              <a:buAutoNum type="arabicPeriod"/>
            </a:pPr>
            <a:endParaRPr lang="de-DE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b="1" dirty="0" smtClean="0">
                <a:solidFill>
                  <a:schemeClr val="bg1">
                    <a:lumMod val="50000"/>
                  </a:schemeClr>
                </a:solidFill>
              </a:rPr>
              <a:t>Text-based DSLs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UML profile mechanisms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Define a simple profile</a:t>
            </a:r>
          </a:p>
        </p:txBody>
      </p:sp>
    </p:spTree>
    <p:extLst>
      <p:ext uri="{BB962C8B-B14F-4D97-AF65-F5344CB8AC3E}">
        <p14:creationId xmlns:p14="http://schemas.microsoft.com/office/powerpoint/2010/main" val="7950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Eclipse xtext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https://www.eclipse.org/Xtext/</a:t>
            </a:r>
          </a:p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US" dirty="0" err="1" smtClean="0"/>
              <a:t>Xtext</a:t>
            </a:r>
            <a:r>
              <a:rPr lang="en-US" dirty="0" smtClean="0"/>
              <a:t> is a framework for development of programming languages and </a:t>
            </a:r>
            <a:r>
              <a:rPr lang="en-US" b="1" dirty="0" smtClean="0"/>
              <a:t>domain-specific languages</a:t>
            </a:r>
            <a:r>
              <a:rPr lang="en-US" dirty="0" smtClean="0"/>
              <a:t>. ... define your language using a powerful grammar language. … get parser, linker, </a:t>
            </a:r>
            <a:r>
              <a:rPr lang="en-US" dirty="0" err="1" smtClean="0"/>
              <a:t>typechecker</a:t>
            </a:r>
            <a:r>
              <a:rPr lang="en-US" dirty="0" smtClean="0"/>
              <a:t>, compiler as well as editing support for Eclipse, any editor that supports the Language Server Protocol and your favorite web browser.”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24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Xtext formalization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1672"/>
            <a:ext cx="10515600" cy="4615291"/>
          </a:xfrm>
        </p:spPr>
        <p:txBody>
          <a:bodyPr>
            <a:noAutofit/>
          </a:bodyPr>
          <a:lstStyle/>
          <a:p>
            <a:pPr marL="0" indent="0" defTabSz="803275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fr-F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grammar</a:t>
            </a:r>
            <a:r>
              <a:rPr lang="fr-F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org.xtext.example.mydsl.NNDsl</a:t>
            </a:r>
            <a:r>
              <a:rPr lang="fr-F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org.eclipse.xtext.common.Terminals</a:t>
            </a:r>
            <a:endParaRPr 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803275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  <a:tab pos="1440000" algn="l"/>
              </a:tabLst>
            </a:pPr>
            <a:endParaRPr 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803275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NNDsl</a:t>
            </a:r>
            <a:r>
              <a:rPr lang="fr-F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fr-F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www.xtext.org/example/nndsl/NNDsl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 defTabSz="803275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  <a:tab pos="1440000" algn="l"/>
              </a:tabLst>
            </a:pPr>
            <a:endParaRPr 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803275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Model:</a:t>
            </a:r>
          </a:p>
          <a:p>
            <a:pPr marL="0" indent="0" defTabSz="803275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'network'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=ID 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'{'</a:t>
            </a:r>
          </a:p>
          <a:p>
            <a:pPr marL="0" indent="0" defTabSz="803275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Layer)*</a:t>
            </a:r>
          </a:p>
          <a:p>
            <a:pPr marL="0" indent="0" defTabSz="803275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'}'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803275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  <a:tab pos="1440000" algn="l"/>
              </a:tabLst>
            </a:pPr>
            <a:endParaRPr 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803275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Layer:</a:t>
            </a:r>
          </a:p>
          <a:p>
            <a:pPr marL="0" indent="0" defTabSz="803275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=ID 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 defTabSz="803275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options +=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COptions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 defTabSz="803275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'LSTM'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options +=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LOptions</a:t>
            </a:r>
            <a:endParaRPr 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803275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);</a:t>
            </a:r>
          </a:p>
          <a:p>
            <a:pPr marL="0" indent="0" defTabSz="803275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fr-F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 defTabSz="803275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  <a:tab pos="1440000" algn="l"/>
              </a:tabLst>
            </a:pPr>
            <a:r>
              <a:rPr lang="fr-FR" sz="2000" dirty="0" smtClean="0">
                <a:cs typeface="Courier New" panose="02070309020205020404" pitchFamily="49" charset="0"/>
              </a:rPr>
              <a:t>(</a:t>
            </a:r>
            <a:r>
              <a:rPr lang="fr-FR" sz="2000" dirty="0" err="1" smtClean="0">
                <a:cs typeface="Courier New" panose="02070309020205020404" pitchFamily="49" charset="0"/>
              </a:rPr>
              <a:t>see</a:t>
            </a:r>
            <a:r>
              <a:rPr lang="fr-FR" sz="2000" dirty="0" smtClean="0">
                <a:cs typeface="Courier New" panose="02070309020205020404" pitchFamily="49" charset="0"/>
              </a:rPr>
              <a:t> in Eclipse editor, </a:t>
            </a:r>
            <a:r>
              <a:rPr lang="fr-FR" sz="2000" dirty="0" err="1" smtClean="0">
                <a:cs typeface="Courier New" panose="02070309020205020404" pitchFamily="49" charset="0"/>
              </a:rPr>
              <a:t>exercise</a:t>
            </a:r>
            <a:r>
              <a:rPr lang="fr-FR" sz="2000" dirty="0" smtClean="0"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32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specific modeling languages (DSLs)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Recap – abstract syntax, notation, and semantics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What are domain specific languages, what are their objectives?</a:t>
            </a:r>
          </a:p>
          <a:p>
            <a:pPr marL="514350" indent="-514350">
              <a:buFont typeface="+mj-lt"/>
              <a:buAutoNum type="arabicPeriod"/>
            </a:pPr>
            <a:endParaRPr lang="de-DE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b="1" dirty="0" smtClean="0">
                <a:solidFill>
                  <a:schemeClr val="bg1">
                    <a:lumMod val="50000"/>
                  </a:schemeClr>
                </a:solidFill>
              </a:rPr>
              <a:t>Text-based DSLs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UML profile mechanisms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Define a simple profile</a:t>
            </a:r>
          </a:p>
        </p:txBody>
      </p:sp>
    </p:spTree>
    <p:extLst>
      <p:ext uri="{BB962C8B-B14F-4D97-AF65-F5344CB8AC3E}">
        <p14:creationId xmlns:p14="http://schemas.microsoft.com/office/powerpoint/2010/main" val="31229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1524000" y="4206999"/>
            <a:ext cx="9144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Model and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metamodel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– conformance relationship</a:t>
            </a:r>
            <a:endParaRPr lang="en-US" sz="4000" dirty="0"/>
          </a:p>
        </p:txBody>
      </p:sp>
      <p:sp>
        <p:nvSpPr>
          <p:cNvPr id="9" name="Pentagone 8"/>
          <p:cNvSpPr/>
          <p:nvPr/>
        </p:nvSpPr>
        <p:spPr>
          <a:xfrm rot="10800000">
            <a:off x="8616280" y="1723449"/>
            <a:ext cx="2049760" cy="39419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688288" y="1751271"/>
            <a:ext cx="2051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Meta-model level</a:t>
            </a:r>
          </a:p>
        </p:txBody>
      </p:sp>
      <p:sp>
        <p:nvSpPr>
          <p:cNvPr id="10" name="Pentagone 9"/>
          <p:cNvSpPr/>
          <p:nvPr/>
        </p:nvSpPr>
        <p:spPr>
          <a:xfrm rot="10800000">
            <a:off x="8618240" y="4303380"/>
            <a:ext cx="2049760" cy="39419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688288" y="4331202"/>
            <a:ext cx="2051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Model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91546" y="5155837"/>
            <a:ext cx="2173269" cy="228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Scheduler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91546" y="5384595"/>
            <a:ext cx="2173269" cy="419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91545" y="5803909"/>
            <a:ext cx="2173269" cy="419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schedule()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71004" y="5155837"/>
            <a:ext cx="2173269" cy="228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71004" y="5384595"/>
            <a:ext cx="2173269" cy="419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71003" y="5803909"/>
            <a:ext cx="2173269" cy="419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execute()</a:t>
            </a:r>
          </a:p>
        </p:txBody>
      </p:sp>
      <p:cxnSp>
        <p:nvCxnSpPr>
          <p:cNvPr id="21" name="Connecteur droit avec flèche 20"/>
          <p:cNvCxnSpPr>
            <a:stCxn id="13" idx="3"/>
            <a:endCxn id="19" idx="1"/>
          </p:cNvCxnSpPr>
          <p:nvPr/>
        </p:nvCxnSpPr>
        <p:spPr>
          <a:xfrm>
            <a:off x="4164815" y="5594252"/>
            <a:ext cx="220618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519936" y="5313541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  <a:cs typeface="Consolas" panose="020B0609020204030204" pitchFamily="49" charset="0"/>
              </a:rPr>
              <a:t>tasks [*]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49632" y="1755055"/>
            <a:ext cx="1885695" cy="44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68008" y="3042895"/>
            <a:ext cx="1584176" cy="44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68008" y="1755055"/>
            <a:ext cx="1584176" cy="44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Operation</a:t>
            </a:r>
          </a:p>
        </p:txBody>
      </p:sp>
      <p:cxnSp>
        <p:nvCxnSpPr>
          <p:cNvPr id="30" name="Connecteur droit avec flèche 29"/>
          <p:cNvCxnSpPr>
            <a:stCxn id="36" idx="0"/>
            <a:endCxn id="29" idx="1"/>
          </p:cNvCxnSpPr>
          <p:nvPr/>
        </p:nvCxnSpPr>
        <p:spPr>
          <a:xfrm flipV="1">
            <a:off x="4452846" y="1975386"/>
            <a:ext cx="1715163" cy="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4452845" y="1903458"/>
            <a:ext cx="288032" cy="144016"/>
            <a:chOff x="4716016" y="3701503"/>
            <a:chExt cx="288032" cy="144016"/>
          </a:xfrm>
        </p:grpSpPr>
        <p:sp>
          <p:nvSpPr>
            <p:cNvPr id="35" name="Triangle isocèle 34"/>
            <p:cNvSpPr/>
            <p:nvPr/>
          </p:nvSpPr>
          <p:spPr>
            <a:xfrm rot="5400000">
              <a:off x="4860032" y="3701503"/>
              <a:ext cx="144016" cy="144016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Triangle isocèle 35"/>
            <p:cNvSpPr/>
            <p:nvPr/>
          </p:nvSpPr>
          <p:spPr>
            <a:xfrm rot="16200000" flipH="1">
              <a:off x="4716016" y="3701503"/>
              <a:ext cx="144016" cy="144016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8184232" y="2807126"/>
            <a:ext cx="1944216" cy="244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Cardinality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184232" y="3042894"/>
            <a:ext cx="1944216" cy="44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upperBound: Integer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lowerBound: Integer</a:t>
            </a:r>
          </a:p>
        </p:txBody>
      </p:sp>
      <p:cxnSp>
        <p:nvCxnSpPr>
          <p:cNvPr id="47" name="Connecteur droit avec flèche 46"/>
          <p:cNvCxnSpPr>
            <a:stCxn id="28" idx="3"/>
            <a:endCxn id="43" idx="1"/>
          </p:cNvCxnSpPr>
          <p:nvPr/>
        </p:nvCxnSpPr>
        <p:spPr>
          <a:xfrm flipV="1">
            <a:off x="7752184" y="3263226"/>
            <a:ext cx="432048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20" idx="2"/>
            <a:endCxn id="19" idx="3"/>
          </p:cNvCxnSpPr>
          <p:nvPr/>
        </p:nvCxnSpPr>
        <p:spPr>
          <a:xfrm rot="5400000" flipH="1" flipV="1">
            <a:off x="7686469" y="5365421"/>
            <a:ext cx="628971" cy="1086635"/>
          </a:xfrm>
          <a:prstGeom prst="bentConnector4">
            <a:avLst>
              <a:gd name="adj1" fmla="val -66359"/>
              <a:gd name="adj2" fmla="val 165012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6096000" y="622322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predecessors [*]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8544272" y="5323627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successors [*]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62057" y="3046257"/>
            <a:ext cx="2173269" cy="44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Association</a:t>
            </a:r>
          </a:p>
        </p:txBody>
      </p:sp>
      <p:cxnSp>
        <p:nvCxnSpPr>
          <p:cNvPr id="65" name="Connecteur droit avec flèche 64"/>
          <p:cNvCxnSpPr>
            <a:stCxn id="68" idx="0"/>
            <a:endCxn id="28" idx="1"/>
          </p:cNvCxnSpPr>
          <p:nvPr/>
        </p:nvCxnSpPr>
        <p:spPr>
          <a:xfrm>
            <a:off x="4452846" y="3263226"/>
            <a:ext cx="1715163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e 65"/>
          <p:cNvGrpSpPr/>
          <p:nvPr/>
        </p:nvGrpSpPr>
        <p:grpSpPr>
          <a:xfrm>
            <a:off x="4452845" y="3191217"/>
            <a:ext cx="288032" cy="144016"/>
            <a:chOff x="4716016" y="3701503"/>
            <a:chExt cx="288032" cy="144016"/>
          </a:xfrm>
        </p:grpSpPr>
        <p:sp>
          <p:nvSpPr>
            <p:cNvPr id="67" name="Triangle isocèle 66"/>
            <p:cNvSpPr/>
            <p:nvPr/>
          </p:nvSpPr>
          <p:spPr>
            <a:xfrm rot="5400000">
              <a:off x="4860032" y="3701503"/>
              <a:ext cx="144016" cy="144016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Triangle isocèle 67"/>
            <p:cNvSpPr/>
            <p:nvPr/>
          </p:nvSpPr>
          <p:spPr>
            <a:xfrm rot="16200000" flipH="1">
              <a:off x="4716016" y="3701503"/>
              <a:ext cx="144016" cy="144016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9" name="Connecteur droit avec flèche 68"/>
          <p:cNvCxnSpPr>
            <a:stCxn id="64" idx="1"/>
            <a:endCxn id="25" idx="1"/>
          </p:cNvCxnSpPr>
          <p:nvPr/>
        </p:nvCxnSpPr>
        <p:spPr>
          <a:xfrm rot="10800000" flipH="1">
            <a:off x="2262056" y="1975386"/>
            <a:ext cx="287575" cy="1291202"/>
          </a:xfrm>
          <a:prstGeom prst="bentConnector3">
            <a:avLst>
              <a:gd name="adj1" fmla="val -79492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2711624" y="2195717"/>
            <a:ext cx="0" cy="8471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1524001" y="1704507"/>
            <a:ext cx="881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  <a:cs typeface="Consolas" panose="020B0609020204030204" pitchFamily="49" charset="0"/>
              </a:rPr>
              <a:t>source[1]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2662663" y="2262165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target[1</a:t>
            </a:r>
            <a:r>
              <a:rPr lang="fr-FR" sz="11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4871864" y="3270895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properties[*]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5015880" y="1686719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operations[*]</a:t>
            </a:r>
          </a:p>
        </p:txBody>
      </p:sp>
      <p:cxnSp>
        <p:nvCxnSpPr>
          <p:cNvPr id="81" name="Connecteur droit avec flèche 80"/>
          <p:cNvCxnSpPr>
            <a:stCxn id="28" idx="0"/>
            <a:endCxn id="25" idx="2"/>
          </p:cNvCxnSpPr>
          <p:nvPr/>
        </p:nvCxnSpPr>
        <p:spPr>
          <a:xfrm rot="16200000" flipV="1">
            <a:off x="4802701" y="885498"/>
            <a:ext cx="847177" cy="34676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3489885" y="2266000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type[1</a:t>
            </a:r>
            <a:r>
              <a:rPr lang="fr-FR" sz="11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93" name="Flèche droite 92"/>
          <p:cNvSpPr/>
          <p:nvPr/>
        </p:nvSpPr>
        <p:spPr>
          <a:xfrm rot="16200000">
            <a:off x="4715347" y="4100840"/>
            <a:ext cx="1296835" cy="432048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Légende encadrée 1 93"/>
          <p:cNvSpPr/>
          <p:nvPr/>
        </p:nvSpPr>
        <p:spPr>
          <a:xfrm>
            <a:off x="2783633" y="3761263"/>
            <a:ext cx="2029253" cy="967938"/>
          </a:xfrm>
          <a:prstGeom prst="borderCallout1">
            <a:avLst>
              <a:gd name="adj1" fmla="val 46769"/>
              <a:gd name="adj2" fmla="val 100110"/>
              <a:gd name="adj3" fmla="val 46530"/>
              <a:gd name="adj4" fmla="val 12203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  <a:cs typeface="Consolas" panose="020B0609020204030204" pitchFamily="49" charset="0"/>
              </a:rPr>
              <a:t>A model conforms to a particular meta-model which describes a modelling language</a:t>
            </a:r>
          </a:p>
        </p:txBody>
      </p:sp>
    </p:spTree>
    <p:extLst>
      <p:ext uri="{BB962C8B-B14F-4D97-AF65-F5344CB8AC3E}">
        <p14:creationId xmlns:p14="http://schemas.microsoft.com/office/powerpoint/2010/main" val="229135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1524000" y="4403973"/>
            <a:ext cx="9144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entagone 3"/>
          <p:cNvSpPr/>
          <p:nvPr/>
        </p:nvSpPr>
        <p:spPr>
          <a:xfrm rot="10800000">
            <a:off x="7968208" y="4724458"/>
            <a:ext cx="2699792" cy="39419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112224" y="4752280"/>
            <a:ext cx="2629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Meta-model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1592" y="4915091"/>
            <a:ext cx="1885695" cy="44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69968" y="6202931"/>
            <a:ext cx="1584176" cy="44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69968" y="4915091"/>
            <a:ext cx="1584176" cy="44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Operation</a:t>
            </a:r>
          </a:p>
        </p:txBody>
      </p:sp>
      <p:cxnSp>
        <p:nvCxnSpPr>
          <p:cNvPr id="11" name="Connecteur droit avec flèche 10"/>
          <p:cNvCxnSpPr>
            <a:endCxn id="10" idx="1"/>
          </p:cNvCxnSpPr>
          <p:nvPr/>
        </p:nvCxnSpPr>
        <p:spPr>
          <a:xfrm flipV="1">
            <a:off x="4454806" y="5135422"/>
            <a:ext cx="1715163" cy="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186192" y="5967162"/>
            <a:ext cx="1944216" cy="244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Cardinality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86192" y="6202930"/>
            <a:ext cx="1944216" cy="44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upperBound: Integer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lowerBound: Integer</a:t>
            </a:r>
          </a:p>
        </p:txBody>
      </p:sp>
      <p:cxnSp>
        <p:nvCxnSpPr>
          <p:cNvPr id="17" name="Connecteur droit avec flèche 16"/>
          <p:cNvCxnSpPr>
            <a:stCxn id="9" idx="3"/>
            <a:endCxn id="16" idx="1"/>
          </p:cNvCxnSpPr>
          <p:nvPr/>
        </p:nvCxnSpPr>
        <p:spPr>
          <a:xfrm flipV="1">
            <a:off x="7754144" y="6423262"/>
            <a:ext cx="432048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64017" y="6206293"/>
            <a:ext cx="2173269" cy="44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Association</a:t>
            </a:r>
          </a:p>
        </p:txBody>
      </p:sp>
      <p:cxnSp>
        <p:nvCxnSpPr>
          <p:cNvPr id="19" name="Connecteur droit avec flèche 18"/>
          <p:cNvCxnSpPr>
            <a:endCxn id="9" idx="1"/>
          </p:cNvCxnSpPr>
          <p:nvPr/>
        </p:nvCxnSpPr>
        <p:spPr>
          <a:xfrm>
            <a:off x="4454806" y="6423262"/>
            <a:ext cx="1715163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4454805" y="6351253"/>
            <a:ext cx="288032" cy="144016"/>
            <a:chOff x="4716016" y="3701503"/>
            <a:chExt cx="288032" cy="144016"/>
          </a:xfrm>
        </p:grpSpPr>
        <p:sp>
          <p:nvSpPr>
            <p:cNvPr id="21" name="Triangle isocèle 20"/>
            <p:cNvSpPr/>
            <p:nvPr/>
          </p:nvSpPr>
          <p:spPr>
            <a:xfrm rot="5400000">
              <a:off x="4860032" y="3701503"/>
              <a:ext cx="144016" cy="144016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iangle isocèle 21"/>
            <p:cNvSpPr/>
            <p:nvPr/>
          </p:nvSpPr>
          <p:spPr>
            <a:xfrm rot="16200000" flipH="1">
              <a:off x="4716016" y="3701503"/>
              <a:ext cx="144016" cy="144016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avec flèche 68"/>
          <p:cNvCxnSpPr>
            <a:stCxn id="18" idx="1"/>
            <a:endCxn id="8" idx="1"/>
          </p:cNvCxnSpPr>
          <p:nvPr/>
        </p:nvCxnSpPr>
        <p:spPr>
          <a:xfrm rot="10800000" flipH="1">
            <a:off x="2264016" y="5135422"/>
            <a:ext cx="287575" cy="1291202"/>
          </a:xfrm>
          <a:prstGeom prst="bentConnector3">
            <a:avLst>
              <a:gd name="adj1" fmla="val -79492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2713584" y="5355753"/>
            <a:ext cx="0" cy="8471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1525961" y="4864543"/>
            <a:ext cx="881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  <a:cs typeface="Consolas" panose="020B0609020204030204" pitchFamily="49" charset="0"/>
              </a:rPr>
              <a:t>source[1]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664623" y="5422201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target[1</a:t>
            </a:r>
            <a:r>
              <a:rPr lang="fr-FR" sz="11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873824" y="6430931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properties[*]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017840" y="4846755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operations[*]</a:t>
            </a:r>
          </a:p>
        </p:txBody>
      </p:sp>
      <p:cxnSp>
        <p:nvCxnSpPr>
          <p:cNvPr id="29" name="Connecteur droit avec flèche 80"/>
          <p:cNvCxnSpPr>
            <a:stCxn id="9" idx="0"/>
            <a:endCxn id="8" idx="2"/>
          </p:cNvCxnSpPr>
          <p:nvPr/>
        </p:nvCxnSpPr>
        <p:spPr>
          <a:xfrm rot="16200000" flipV="1">
            <a:off x="4804661" y="4045534"/>
            <a:ext cx="847177" cy="34676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491845" y="542603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type[1</a:t>
            </a:r>
            <a:r>
              <a:rPr lang="fr-FR" sz="11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31" name="Pentagone 30"/>
          <p:cNvSpPr/>
          <p:nvPr/>
        </p:nvSpPr>
        <p:spPr>
          <a:xfrm rot="10800000">
            <a:off x="7968208" y="1479139"/>
            <a:ext cx="2699792" cy="39419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8112224" y="1506961"/>
            <a:ext cx="2629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Meta-meta-model level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59049" y="1451646"/>
            <a:ext cx="1140608" cy="2605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537316" y="1451645"/>
            <a:ext cx="1885695" cy="260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Relationship</a:t>
            </a:r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999656" y="1790464"/>
            <a:ext cx="2537658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75720" y="3322334"/>
            <a:ext cx="1510276" cy="2264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859049" y="1712174"/>
            <a:ext cx="1140608" cy="290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537315" y="1712094"/>
            <a:ext cx="1885695" cy="2908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4873825" y="1531706"/>
            <a:ext cx="706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Consolas" panose="020B0609020204030204" pitchFamily="49" charset="0"/>
                <a:cs typeface="Consolas" panose="020B0609020204030204" pitchFamily="49" charset="0"/>
              </a:rPr>
              <a:t>[0..*]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910814" y="1531706"/>
            <a:ext cx="706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575721" y="3550334"/>
            <a:ext cx="1510275" cy="290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</p:txBody>
      </p:sp>
      <p:cxnSp>
        <p:nvCxnSpPr>
          <p:cNvPr id="56" name="Connecteur droit avec flèche 55"/>
          <p:cNvCxnSpPr>
            <a:stCxn id="48" idx="2"/>
            <a:endCxn id="55" idx="1"/>
          </p:cNvCxnSpPr>
          <p:nvPr/>
        </p:nvCxnSpPr>
        <p:spPr>
          <a:xfrm rot="16200000" flipH="1">
            <a:off x="2156154" y="2276160"/>
            <a:ext cx="1692767" cy="1146367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e 58"/>
          <p:cNvGrpSpPr/>
          <p:nvPr/>
        </p:nvGrpSpPr>
        <p:grpSpPr>
          <a:xfrm rot="5400000">
            <a:off x="2285335" y="2074966"/>
            <a:ext cx="288032" cy="144016"/>
            <a:chOff x="4716016" y="3701503"/>
            <a:chExt cx="288032" cy="144016"/>
          </a:xfrm>
        </p:grpSpPr>
        <p:sp>
          <p:nvSpPr>
            <p:cNvPr id="60" name="Triangle isocèle 59"/>
            <p:cNvSpPr/>
            <p:nvPr/>
          </p:nvSpPr>
          <p:spPr>
            <a:xfrm rot="5400000">
              <a:off x="4860032" y="3701503"/>
              <a:ext cx="144016" cy="144016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Triangle isocèle 60"/>
            <p:cNvSpPr/>
            <p:nvPr/>
          </p:nvSpPr>
          <p:spPr>
            <a:xfrm rot="16200000" flipH="1">
              <a:off x="4716016" y="3701503"/>
              <a:ext cx="144016" cy="144016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2" name="ZoneTexte 61"/>
          <p:cNvSpPr txBox="1"/>
          <p:nvPr/>
        </p:nvSpPr>
        <p:spPr>
          <a:xfrm>
            <a:off x="2910814" y="3686212"/>
            <a:ext cx="756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[0..*]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5017841" y="3710315"/>
            <a:ext cx="562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cxnSp>
        <p:nvCxnSpPr>
          <p:cNvPr id="76" name="Connecteur droit avec flèche 55"/>
          <p:cNvCxnSpPr>
            <a:stCxn id="49" idx="2"/>
            <a:endCxn id="91" idx="0"/>
          </p:cNvCxnSpPr>
          <p:nvPr/>
        </p:nvCxnSpPr>
        <p:spPr>
          <a:xfrm rot="5400000">
            <a:off x="6085559" y="2397562"/>
            <a:ext cx="78920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e 86"/>
          <p:cNvGrpSpPr/>
          <p:nvPr/>
        </p:nvGrpSpPr>
        <p:grpSpPr>
          <a:xfrm>
            <a:off x="4437285" y="5063413"/>
            <a:ext cx="288032" cy="144016"/>
            <a:chOff x="4716016" y="3701503"/>
            <a:chExt cx="288032" cy="144016"/>
          </a:xfrm>
        </p:grpSpPr>
        <p:sp>
          <p:nvSpPr>
            <p:cNvPr id="88" name="Triangle isocèle 87"/>
            <p:cNvSpPr/>
            <p:nvPr/>
          </p:nvSpPr>
          <p:spPr>
            <a:xfrm rot="5400000">
              <a:off x="4860032" y="3701503"/>
              <a:ext cx="144016" cy="144016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Triangle isocèle 88"/>
            <p:cNvSpPr/>
            <p:nvPr/>
          </p:nvSpPr>
          <p:spPr>
            <a:xfrm rot="16200000" flipH="1">
              <a:off x="4716016" y="3701503"/>
              <a:ext cx="144016" cy="144016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5725023" y="2792165"/>
            <a:ext cx="1510276" cy="2264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725023" y="3008682"/>
            <a:ext cx="1510276" cy="3802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isComposite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isNavigable</a:t>
            </a:r>
          </a:p>
        </p:txBody>
      </p:sp>
      <p:cxnSp>
        <p:nvCxnSpPr>
          <p:cNvPr id="96" name="Connecteur droit avec flèche 55"/>
          <p:cNvCxnSpPr>
            <a:endCxn id="55" idx="3"/>
          </p:cNvCxnSpPr>
          <p:nvPr/>
        </p:nvCxnSpPr>
        <p:spPr>
          <a:xfrm rot="10800000" flipV="1">
            <a:off x="5085997" y="3388921"/>
            <a:ext cx="1420993" cy="306806"/>
          </a:xfrm>
          <a:prstGeom prst="bentConnector3">
            <a:avLst>
              <a:gd name="adj1" fmla="val 2257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6399284" y="3378596"/>
            <a:ext cx="562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100" name="ZoneTexte 99"/>
          <p:cNvSpPr txBox="1"/>
          <p:nvPr/>
        </p:nvSpPr>
        <p:spPr>
          <a:xfrm>
            <a:off x="6391231" y="1977543"/>
            <a:ext cx="562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101" name="ZoneTexte 100"/>
          <p:cNvSpPr txBox="1"/>
          <p:nvPr/>
        </p:nvSpPr>
        <p:spPr>
          <a:xfrm>
            <a:off x="6030612" y="2531765"/>
            <a:ext cx="562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grpSp>
        <p:nvGrpSpPr>
          <p:cNvPr id="102" name="Groupe 101"/>
          <p:cNvGrpSpPr/>
          <p:nvPr/>
        </p:nvGrpSpPr>
        <p:grpSpPr>
          <a:xfrm rot="5400000">
            <a:off x="6336145" y="2079945"/>
            <a:ext cx="288032" cy="144016"/>
            <a:chOff x="4716016" y="3701503"/>
            <a:chExt cx="288032" cy="144016"/>
          </a:xfrm>
        </p:grpSpPr>
        <p:sp>
          <p:nvSpPr>
            <p:cNvPr id="103" name="Triangle isocèle 102"/>
            <p:cNvSpPr/>
            <p:nvPr/>
          </p:nvSpPr>
          <p:spPr>
            <a:xfrm rot="5400000">
              <a:off x="4860032" y="3701503"/>
              <a:ext cx="144016" cy="144016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Triangle isocèle 103"/>
            <p:cNvSpPr/>
            <p:nvPr/>
          </p:nvSpPr>
          <p:spPr>
            <a:xfrm rot="16200000" flipH="1">
              <a:off x="4716016" y="3701503"/>
              <a:ext cx="144016" cy="144016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5" name="Flèche droite 104"/>
          <p:cNvSpPr/>
          <p:nvPr/>
        </p:nvSpPr>
        <p:spPr>
          <a:xfrm rot="16200000">
            <a:off x="5040553" y="4187949"/>
            <a:ext cx="648072" cy="432048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Légende encadrée 1 105"/>
          <p:cNvSpPr/>
          <p:nvPr/>
        </p:nvSpPr>
        <p:spPr>
          <a:xfrm>
            <a:off x="1744002" y="4032885"/>
            <a:ext cx="3213296" cy="751012"/>
          </a:xfrm>
          <a:prstGeom prst="borderCallout1">
            <a:avLst>
              <a:gd name="adj1" fmla="val 49807"/>
              <a:gd name="adj2" fmla="val 99841"/>
              <a:gd name="adj3" fmla="val 49672"/>
              <a:gd name="adj4" fmla="val 10900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  <a:cs typeface="Consolas" panose="020B0609020204030204" pitchFamily="49" charset="0"/>
              </a:rPr>
              <a:t>A meta-model conforms to a particular meta-meta-model which describes a language to design meta-modelling languages</a:t>
            </a:r>
          </a:p>
        </p:txBody>
      </p:sp>
      <p:sp>
        <p:nvSpPr>
          <p:cNvPr id="107" name="Légende encadrée 1 106"/>
          <p:cNvSpPr/>
          <p:nvPr/>
        </p:nvSpPr>
        <p:spPr>
          <a:xfrm>
            <a:off x="8811613" y="2244880"/>
            <a:ext cx="1546340" cy="621779"/>
          </a:xfrm>
          <a:prstGeom prst="borderCallout1">
            <a:avLst>
              <a:gd name="adj1" fmla="val 48858"/>
              <a:gd name="adj2" fmla="val 268"/>
              <a:gd name="adj3" fmla="val 72443"/>
              <a:gd name="adj4" fmla="val -4932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  <a:cs typeface="Consolas" panose="020B0609020204030204" pitchFamily="49" charset="0"/>
              </a:rPr>
              <a:t>A meta-meta-model conforms to itself</a:t>
            </a:r>
          </a:p>
        </p:txBody>
      </p:sp>
      <p:sp>
        <p:nvSpPr>
          <p:cNvPr id="108" name="Flèche courbée vers la gauche 107"/>
          <p:cNvSpPr/>
          <p:nvPr/>
        </p:nvSpPr>
        <p:spPr>
          <a:xfrm>
            <a:off x="7373262" y="2171964"/>
            <a:ext cx="666954" cy="1042139"/>
          </a:xfrm>
          <a:prstGeom prst="curved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Metamodel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meta-meta-model – end of the loop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63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542996" y="1678335"/>
            <a:ext cx="7058420" cy="1353442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r" eaLnBrk="1" hangingPunct="1">
              <a:buClrTx/>
              <a:buSzTx/>
              <a:buFontTx/>
              <a:buNone/>
            </a:pPr>
            <a:r>
              <a:rPr lang="en-US" altLang="zh-CN" sz="2400" b="1" dirty="0">
                <a:latin typeface="+mn-lt"/>
                <a:ea typeface="宋体" pitchFamily="2" charset="-122"/>
              </a:rPr>
              <a:t>M3</a:t>
            </a:r>
            <a:endParaRPr lang="en-US" sz="2400" dirty="0">
              <a:latin typeface="+mn-lt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509659" y="4318629"/>
            <a:ext cx="7058420" cy="921394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r" eaLnBrk="1" hangingPunct="1">
              <a:buClrTx/>
              <a:buSzTx/>
              <a:buFontTx/>
              <a:buNone/>
            </a:pPr>
            <a:r>
              <a:rPr lang="en-US" altLang="zh-CN" sz="2400" b="1" dirty="0">
                <a:latin typeface="+mn-lt"/>
                <a:ea typeface="宋体" pitchFamily="2" charset="-122"/>
              </a:rPr>
              <a:t>M1</a:t>
            </a:r>
            <a:endParaRPr lang="en-US" sz="2400" dirty="0">
              <a:latin typeface="+mn-lt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2509659" y="3142498"/>
            <a:ext cx="7058420" cy="1065410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r" eaLnBrk="1" hangingPunct="1">
              <a:buClrTx/>
              <a:buSzTx/>
              <a:buFontTx/>
              <a:buNone/>
            </a:pPr>
            <a:r>
              <a:rPr lang="en-US" altLang="zh-CN" sz="2400" b="1">
                <a:latin typeface="+mn-lt"/>
                <a:ea typeface="宋体" pitchFamily="2" charset="-122"/>
              </a:rPr>
              <a:t>M2</a:t>
            </a:r>
            <a:endParaRPr lang="en-US" sz="2400">
              <a:latin typeface="+mn-lt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509659" y="5350743"/>
            <a:ext cx="7058420" cy="1008112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r" eaLnBrk="1" hangingPunct="1">
              <a:buClrTx/>
              <a:buSzTx/>
              <a:buFontTx/>
              <a:buNone/>
            </a:pPr>
            <a:r>
              <a:rPr lang="en-US" altLang="zh-CN" sz="2400" b="1" dirty="0">
                <a:latin typeface="+mn-lt"/>
                <a:ea typeface="宋体" pitchFamily="2" charset="-122"/>
              </a:rPr>
              <a:t>M0</a:t>
            </a:r>
            <a:endParaRPr lang="en-US" sz="2400" dirty="0">
              <a:latin typeface="+mn-lt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133297" y="2370832"/>
            <a:ext cx="1943100" cy="3429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zh-CN" sz="1600" b="1" dirty="0">
                <a:latin typeface="+mn-lt"/>
                <a:ea typeface="宋体" pitchFamily="2" charset="-122"/>
              </a:rPr>
              <a:t>Meta-meta-model</a:t>
            </a:r>
            <a:endParaRPr lang="en-US" sz="1600" b="1" dirty="0">
              <a:latin typeface="+mn-lt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133297" y="3622576"/>
            <a:ext cx="1943100" cy="3429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zh-CN" sz="1600" b="1">
                <a:latin typeface="+mn-lt"/>
                <a:ea typeface="宋体" pitchFamily="2" charset="-122"/>
              </a:rPr>
              <a:t>Meta-model</a:t>
            </a:r>
            <a:endParaRPr lang="en-US" sz="1600" b="1">
              <a:latin typeface="+mn-lt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133297" y="4719538"/>
            <a:ext cx="1943100" cy="34448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zh-CN" sz="1600" b="1" dirty="0">
                <a:latin typeface="+mn-lt"/>
                <a:ea typeface="宋体" pitchFamily="2" charset="-122"/>
              </a:rPr>
              <a:t>Model</a:t>
            </a:r>
            <a:endParaRPr lang="en-US" sz="1600" b="1" dirty="0">
              <a:latin typeface="+mn-lt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133297" y="5799038"/>
            <a:ext cx="1943100" cy="34448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zh-CN" sz="1600" b="1">
                <a:latin typeface="+mn-lt"/>
                <a:ea typeface="宋体" pitchFamily="2" charset="-122"/>
              </a:rPr>
              <a:t>System</a:t>
            </a:r>
            <a:endParaRPr lang="en-US" sz="1600" b="1">
              <a:latin typeface="+mn-lt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917397" y="5422751"/>
            <a:ext cx="1257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Represents</a:t>
            </a:r>
            <a:endParaRPr lang="en-US" sz="1600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800767" y="4342632"/>
            <a:ext cx="15827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600" i="1" dirty="0">
                <a:latin typeface="+mn-lt"/>
                <a:ea typeface="宋体" pitchFamily="2" charset="-122"/>
              </a:rPr>
              <a:t>Conforms to</a:t>
            </a:r>
            <a:endParaRPr lang="en-US" sz="1600" i="1" dirty="0">
              <a:latin typeface="+mn-lt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768747" y="3177629"/>
            <a:ext cx="16144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600" i="1" dirty="0">
                <a:latin typeface="+mn-lt"/>
                <a:ea typeface="宋体" pitchFamily="2" charset="-122"/>
              </a:rPr>
              <a:t>Conforms to</a:t>
            </a:r>
          </a:p>
          <a:p>
            <a:pPr eaLnBrk="1" hangingPunct="1">
              <a:buClrTx/>
              <a:buSzTx/>
              <a:buFontTx/>
              <a:buNone/>
            </a:pPr>
            <a:endParaRPr lang="en-US" sz="1600" i="1" dirty="0">
              <a:latin typeface="+mn-lt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988834" y="1822352"/>
            <a:ext cx="176053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600" i="1" dirty="0">
                <a:latin typeface="+mn-lt"/>
                <a:ea typeface="宋体" pitchFamily="2" charset="-122"/>
              </a:rPr>
              <a:t>Conforms to</a:t>
            </a:r>
          </a:p>
          <a:p>
            <a:pPr eaLnBrk="1" hangingPunct="1">
              <a:buClrTx/>
              <a:buSzTx/>
              <a:buFontTx/>
              <a:buNone/>
            </a:pPr>
            <a:endParaRPr lang="en-US" sz="1600" i="1" dirty="0">
              <a:latin typeface="+mn-lt"/>
            </a:endParaRPr>
          </a:p>
        </p:txBody>
      </p: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>
            <a:off x="4104847" y="2713732"/>
            <a:ext cx="0" cy="908844"/>
          </a:xfrm>
          <a:prstGeom prst="straightConnector1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7"/>
          <p:cNvCxnSpPr>
            <a:cxnSpLocks noChangeShapeType="1"/>
          </p:cNvCxnSpPr>
          <p:nvPr/>
        </p:nvCxnSpPr>
        <p:spPr bwMode="auto">
          <a:xfrm>
            <a:off x="4104847" y="3965476"/>
            <a:ext cx="0" cy="754062"/>
          </a:xfrm>
          <a:prstGeom prst="straightConnector1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AutoShape 29"/>
          <p:cNvCxnSpPr>
            <a:cxnSpLocks noChangeShapeType="1"/>
            <a:stCxn id="11" idx="2"/>
            <a:endCxn id="12" idx="0"/>
          </p:cNvCxnSpPr>
          <p:nvPr/>
        </p:nvCxnSpPr>
        <p:spPr bwMode="auto">
          <a:xfrm>
            <a:off x="4104847" y="5064026"/>
            <a:ext cx="0" cy="735012"/>
          </a:xfrm>
          <a:prstGeom prst="straightConnector1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AutoShape 30"/>
          <p:cNvCxnSpPr>
            <a:cxnSpLocks noChangeShapeType="1"/>
          </p:cNvCxnSpPr>
          <p:nvPr/>
        </p:nvCxnSpPr>
        <p:spPr bwMode="auto">
          <a:xfrm rot="10800000" flipH="1">
            <a:off x="3133297" y="2370832"/>
            <a:ext cx="971550" cy="171450"/>
          </a:xfrm>
          <a:prstGeom prst="bentConnector4">
            <a:avLst>
              <a:gd name="adj1" fmla="val -23529"/>
              <a:gd name="adj2" fmla="val 233333"/>
            </a:avLst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rganigramme : Processus 20"/>
          <p:cNvSpPr/>
          <p:nvPr/>
        </p:nvSpPr>
        <p:spPr>
          <a:xfrm>
            <a:off x="6265428" y="3648890"/>
            <a:ext cx="1646466" cy="2902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22" name="Organigramme : Processus 21"/>
          <p:cNvSpPr/>
          <p:nvPr/>
        </p:nvSpPr>
        <p:spPr>
          <a:xfrm>
            <a:off x="5664212" y="4477999"/>
            <a:ext cx="2679368" cy="2902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:Class</a:t>
            </a:r>
          </a:p>
        </p:txBody>
      </p:sp>
      <p:sp>
        <p:nvSpPr>
          <p:cNvPr id="23" name="Organigramme : Processus 22"/>
          <p:cNvSpPr/>
          <p:nvPr/>
        </p:nvSpPr>
        <p:spPr>
          <a:xfrm>
            <a:off x="5673916" y="5826146"/>
            <a:ext cx="2682364" cy="2902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:Object</a:t>
            </a:r>
          </a:p>
        </p:txBody>
      </p:sp>
      <p:sp>
        <p:nvSpPr>
          <p:cNvPr id="24" name="Organigramme : Processus 23"/>
          <p:cNvSpPr/>
          <p:nvPr/>
        </p:nvSpPr>
        <p:spPr>
          <a:xfrm>
            <a:off x="5661217" y="4766141"/>
            <a:ext cx="2682363" cy="3553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>
                <a:solidFill>
                  <a:schemeClr val="tx1"/>
                </a:solidFill>
              </a:rPr>
              <a:t>name</a:t>
            </a:r>
            <a:r>
              <a:rPr lang="fr-FR" sz="1400" dirty="0">
                <a:solidFill>
                  <a:schemeClr val="tx1"/>
                </a:solidFill>
              </a:rPr>
              <a:t> = </a:t>
            </a:r>
            <a:r>
              <a:rPr lang="fr-FR" sz="1400" dirty="0" err="1">
                <a:solidFill>
                  <a:schemeClr val="tx1"/>
                </a:solidFill>
              </a:rPr>
              <a:t>Foo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7088661" y="3939162"/>
            <a:ext cx="0" cy="538836"/>
          </a:xfrm>
          <a:prstGeom prst="straightConnector1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827703" y="5328710"/>
            <a:ext cx="15827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600" i="1" dirty="0">
                <a:latin typeface="+mn-lt"/>
                <a:ea typeface="宋体" pitchFamily="2" charset="-122"/>
              </a:rPr>
              <a:t>Conforms to</a:t>
            </a:r>
            <a:endParaRPr lang="en-US" sz="1600" i="1" dirty="0">
              <a:latin typeface="+mn-lt"/>
            </a:endParaRPr>
          </a:p>
        </p:txBody>
      </p:sp>
      <p:cxnSp>
        <p:nvCxnSpPr>
          <p:cNvPr id="27" name="AutoShape 17"/>
          <p:cNvCxnSpPr>
            <a:cxnSpLocks noChangeShapeType="1"/>
            <a:stCxn id="24" idx="2"/>
            <a:endCxn id="23" idx="0"/>
          </p:cNvCxnSpPr>
          <p:nvPr/>
        </p:nvCxnSpPr>
        <p:spPr bwMode="auto">
          <a:xfrm>
            <a:off x="7002398" y="5121533"/>
            <a:ext cx="12700" cy="704612"/>
          </a:xfrm>
          <a:prstGeom prst="straightConnector1">
            <a:avLst/>
          </a:prstGeom>
          <a:ln>
            <a:headEnd type="triangle" w="med" len="med"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23" idx="3"/>
            <a:endCxn id="22" idx="3"/>
          </p:cNvCxnSpPr>
          <p:nvPr/>
        </p:nvCxnSpPr>
        <p:spPr>
          <a:xfrm flipH="1" flipV="1">
            <a:off x="8343580" y="4623136"/>
            <a:ext cx="12700" cy="1348147"/>
          </a:xfrm>
          <a:prstGeom prst="bentConnector3">
            <a:avLst>
              <a:gd name="adj1" fmla="val -18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5823664" y="5337151"/>
            <a:ext cx="15827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600" i="1" dirty="0">
                <a:latin typeface="+mn-lt"/>
                <a:ea typeface="宋体" pitchFamily="2" charset="-122"/>
              </a:rPr>
              <a:t>Instance of</a:t>
            </a:r>
            <a:endParaRPr lang="en-US" sz="1600" i="1" dirty="0">
              <a:latin typeface="+mn-lt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858533" y="3927827"/>
            <a:ext cx="15827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600" i="1" dirty="0">
                <a:latin typeface="+mn-lt"/>
                <a:ea typeface="宋体" pitchFamily="2" charset="-122"/>
              </a:rPr>
              <a:t>Instance of</a:t>
            </a:r>
            <a:endParaRPr lang="en-US" sz="1600" i="1" dirty="0">
              <a:latin typeface="+mn-lt"/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8545712" y="4365872"/>
            <a:ext cx="102236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classifier</a:t>
            </a:r>
            <a:endParaRPr lang="en-US" sz="1600" dirty="0">
              <a:latin typeface="+mn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045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Wrap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UP - Model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, meta-model and meta-meta-model</a:t>
            </a:r>
          </a:p>
        </p:txBody>
      </p:sp>
    </p:spTree>
    <p:extLst>
      <p:ext uri="{BB962C8B-B14F-4D97-AF65-F5344CB8AC3E}">
        <p14:creationId xmlns:p14="http://schemas.microsoft.com/office/powerpoint/2010/main" val="29058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WHERE IS UML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1917900" y="1764060"/>
            <a:ext cx="8314256" cy="504056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r" eaLnBrk="1" hangingPunct="1">
              <a:buClrTx/>
              <a:buSzTx/>
              <a:buFontTx/>
              <a:buNone/>
            </a:pPr>
            <a:r>
              <a:rPr lang="en-US" altLang="zh-CN" sz="2400" b="1" dirty="0">
                <a:latin typeface="+mn-lt"/>
                <a:ea typeface="宋体" pitchFamily="2" charset="-122"/>
              </a:rPr>
              <a:t>M3</a:t>
            </a:r>
            <a:endParaRPr lang="en-US" sz="2400" dirty="0">
              <a:latin typeface="+mn-lt"/>
            </a:endParaRP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1917900" y="2409004"/>
            <a:ext cx="8314256" cy="2811441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r" eaLnBrk="1" hangingPunct="1">
              <a:buClrTx/>
              <a:buSzTx/>
              <a:buFontTx/>
              <a:buNone/>
            </a:pPr>
            <a:r>
              <a:rPr lang="en-US" altLang="zh-CN" sz="2400" b="1" dirty="0">
                <a:latin typeface="+mn-lt"/>
                <a:ea typeface="宋体" pitchFamily="2" charset="-122"/>
              </a:rPr>
              <a:t>M2</a:t>
            </a:r>
            <a:endParaRPr lang="en-US" sz="2400" dirty="0">
              <a:latin typeface="+mn-lt"/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1917900" y="5439597"/>
            <a:ext cx="8314256" cy="504056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r" eaLnBrk="1" hangingPunct="1">
              <a:buClrTx/>
              <a:buSzTx/>
              <a:buFontTx/>
              <a:buNone/>
            </a:pPr>
            <a:r>
              <a:rPr lang="en-US" altLang="zh-CN" sz="2400" b="1" dirty="0">
                <a:latin typeface="+mn-lt"/>
                <a:ea typeface="宋体" pitchFamily="2" charset="-122"/>
              </a:rPr>
              <a:t>M1</a:t>
            </a:r>
            <a:endParaRPr lang="en-US" sz="2400" dirty="0">
              <a:latin typeface="+mn-lt"/>
            </a:endParaRP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1917900" y="6084540"/>
            <a:ext cx="8314256" cy="504056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r" eaLnBrk="1" hangingPunct="1">
              <a:buClrTx/>
              <a:buSzTx/>
              <a:buFontTx/>
              <a:buNone/>
            </a:pPr>
            <a:r>
              <a:rPr lang="en-US" altLang="zh-CN" sz="2400" b="1" dirty="0">
                <a:latin typeface="+mn-lt"/>
                <a:ea typeface="宋体" pitchFamily="2" charset="-122"/>
              </a:rPr>
              <a:t>M0</a:t>
            </a:r>
            <a:endParaRPr lang="en-US" sz="2400" dirty="0">
              <a:latin typeface="+mn-lt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2567608" y="2772172"/>
            <a:ext cx="3312368" cy="8985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2135560" y="3886732"/>
            <a:ext cx="4176464" cy="100811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Connecteur droit avec flèche 66"/>
          <p:cNvCxnSpPr/>
          <p:nvPr/>
        </p:nvCxnSpPr>
        <p:spPr>
          <a:xfrm>
            <a:off x="2567608" y="3033782"/>
            <a:ext cx="33123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V="1">
            <a:off x="2135560" y="4174764"/>
            <a:ext cx="4176464" cy="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2676600" y="2772172"/>
            <a:ext cx="3059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Semantics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2262064" y="3892925"/>
            <a:ext cx="3905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Abstract Syntax</a:t>
            </a:r>
          </a:p>
        </p:txBody>
      </p:sp>
      <p:sp>
        <p:nvSpPr>
          <p:cNvPr id="76" name="Text Box 6"/>
          <p:cNvSpPr txBox="1">
            <a:spLocks noChangeArrowheads="1"/>
          </p:cNvSpPr>
          <p:nvPr/>
        </p:nvSpPr>
        <p:spPr bwMode="auto">
          <a:xfrm>
            <a:off x="2676600" y="3182204"/>
            <a:ext cx="683096" cy="344488"/>
          </a:xfrm>
          <a:prstGeom prst="roundRect">
            <a:avLst/>
          </a:prstGeom>
          <a:ln w="1905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zh-CN" sz="12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fUML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Text Box 6"/>
          <p:cNvSpPr txBox="1">
            <a:spLocks noChangeArrowheads="1"/>
          </p:cNvSpPr>
          <p:nvPr/>
        </p:nvSpPr>
        <p:spPr bwMode="auto">
          <a:xfrm>
            <a:off x="3472973" y="3181881"/>
            <a:ext cx="683096" cy="344488"/>
          </a:xfrm>
          <a:prstGeom prst="roundRect">
            <a:avLst/>
          </a:prstGeom>
          <a:ln w="1905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sz="12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PSCS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4252007" y="3181881"/>
            <a:ext cx="683096" cy="344488"/>
          </a:xfrm>
          <a:prstGeom prst="roundRect">
            <a:avLst/>
          </a:prstGeom>
          <a:ln w="1905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sz="12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PSSM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Text Box 6"/>
          <p:cNvSpPr txBox="1">
            <a:spLocks noChangeArrowheads="1"/>
          </p:cNvSpPr>
          <p:nvPr/>
        </p:nvSpPr>
        <p:spPr bwMode="auto">
          <a:xfrm>
            <a:off x="5052864" y="3181881"/>
            <a:ext cx="683096" cy="344488"/>
          </a:xfrm>
          <a:prstGeom prst="roundRect">
            <a:avLst/>
          </a:prstGeom>
          <a:ln w="1905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sz="12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Other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2235796" y="4260087"/>
            <a:ext cx="881609" cy="483212"/>
          </a:xfrm>
          <a:prstGeom prst="roundRect">
            <a:avLst/>
          </a:prstGeom>
          <a:ln w="1905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sz="9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Classes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lang="en-US" sz="9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Activities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3189413" y="4260087"/>
            <a:ext cx="881609" cy="483212"/>
          </a:xfrm>
          <a:prstGeom prst="roundRect">
            <a:avLst/>
          </a:prstGeom>
          <a:ln w="1905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sz="9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Composite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lang="en-US" sz="9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Structures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4135252" y="4260087"/>
            <a:ext cx="881609" cy="483212"/>
          </a:xfrm>
          <a:prstGeom prst="roundRect">
            <a:avLst/>
          </a:prstGeom>
          <a:ln w="1905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sz="9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State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lang="en-US" sz="9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Machines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Text Box 6"/>
          <p:cNvSpPr txBox="1">
            <a:spLocks noChangeArrowheads="1"/>
          </p:cNvSpPr>
          <p:nvPr/>
        </p:nvSpPr>
        <p:spPr bwMode="auto">
          <a:xfrm>
            <a:off x="5081090" y="4263676"/>
            <a:ext cx="1132658" cy="483212"/>
          </a:xfrm>
          <a:prstGeom prst="roundRect">
            <a:avLst/>
          </a:prstGeom>
          <a:ln w="1905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sz="9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Sequences, Use cases, components,…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9" name="Connecteur droit 88"/>
          <p:cNvCxnSpPr>
            <a:endCxn id="84" idx="0"/>
          </p:cNvCxnSpPr>
          <p:nvPr/>
        </p:nvCxnSpPr>
        <p:spPr>
          <a:xfrm flipH="1">
            <a:off x="2676600" y="3518841"/>
            <a:ext cx="296788" cy="741246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>
            <a:stCxn id="77" idx="2"/>
            <a:endCxn id="85" idx="0"/>
          </p:cNvCxnSpPr>
          <p:nvPr/>
        </p:nvCxnSpPr>
        <p:spPr>
          <a:xfrm flipH="1">
            <a:off x="3630217" y="3526369"/>
            <a:ext cx="184304" cy="733718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78" idx="2"/>
            <a:endCxn id="86" idx="0"/>
          </p:cNvCxnSpPr>
          <p:nvPr/>
        </p:nvCxnSpPr>
        <p:spPr>
          <a:xfrm flipH="1">
            <a:off x="4576057" y="3526369"/>
            <a:ext cx="17499" cy="733718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2" idx="2"/>
            <a:endCxn id="88" idx="0"/>
          </p:cNvCxnSpPr>
          <p:nvPr/>
        </p:nvCxnSpPr>
        <p:spPr>
          <a:xfrm>
            <a:off x="5394413" y="3526370"/>
            <a:ext cx="253007" cy="737307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063552" y="2628156"/>
            <a:ext cx="4320480" cy="23762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Légende encadrée 1 111"/>
          <p:cNvSpPr/>
          <p:nvPr/>
        </p:nvSpPr>
        <p:spPr>
          <a:xfrm>
            <a:off x="6952535" y="2772173"/>
            <a:ext cx="903706" cy="364383"/>
          </a:xfrm>
          <a:prstGeom prst="borderCallout1">
            <a:avLst>
              <a:gd name="adj1" fmla="val 54728"/>
              <a:gd name="adj2" fmla="val -1342"/>
              <a:gd name="adj3" fmla="val 151362"/>
              <a:gd name="adj4" fmla="val -6161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  <a:cs typeface="Consolas" panose="020B0609020204030204" pitchFamily="49" charset="0"/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2094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UML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– richness &amp; limitations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Formalize </a:t>
            </a:r>
            <a:r>
              <a:rPr lang="en-US" dirty="0"/>
              <a:t>structure of a </a:t>
            </a:r>
            <a:r>
              <a:rPr lang="en-US" dirty="0" smtClean="0"/>
              <a:t>system using </a:t>
            </a:r>
            <a:r>
              <a:rPr lang="en-US" dirty="0"/>
              <a:t>different </a:t>
            </a:r>
            <a:r>
              <a:rPr lang="en-US" dirty="0" smtClean="0"/>
              <a:t>formalisms (statics)</a:t>
            </a:r>
            <a:br>
              <a:rPr lang="en-US" dirty="0" smtClean="0"/>
            </a:br>
            <a:r>
              <a:rPr lang="en-US" dirty="0" smtClean="0"/>
              <a:t>Formalize behavior of </a:t>
            </a:r>
            <a:r>
              <a:rPr lang="en-US" dirty="0"/>
              <a:t>a system using different </a:t>
            </a:r>
            <a:r>
              <a:rPr lang="en-US" dirty="0" smtClean="0"/>
              <a:t>formalisms (dynamics)</a:t>
            </a:r>
            <a:br>
              <a:rPr lang="en-US" dirty="0" smtClean="0"/>
            </a:br>
            <a:r>
              <a:rPr lang="en-US" dirty="0" smtClean="0"/>
              <a:t>Capture </a:t>
            </a:r>
            <a:r>
              <a:rPr lang="en-US" dirty="0"/>
              <a:t>system abstractions and user </a:t>
            </a:r>
            <a:r>
              <a:rPr lang="en-US" dirty="0" smtClean="0"/>
              <a:t>interactions</a:t>
            </a:r>
            <a:endParaRPr lang="en-US" dirty="0"/>
          </a:p>
          <a:p>
            <a:r>
              <a:rPr lang="en-US" dirty="0"/>
              <a:t>Intended to be agnostic of a particular domain</a:t>
            </a:r>
          </a:p>
          <a:p>
            <a:pPr lvl="1"/>
            <a:r>
              <a:rPr lang="en-US" dirty="0"/>
              <a:t>But it is clearly software oriented</a:t>
            </a:r>
          </a:p>
          <a:p>
            <a:pPr lvl="1"/>
            <a:r>
              <a:rPr lang="en-US" dirty="0"/>
              <a:t>Many concepts come from object oriented programming </a:t>
            </a:r>
            <a:r>
              <a:rPr lang="en-US" dirty="0" smtClean="0"/>
              <a:t>languages</a:t>
            </a:r>
            <a:endParaRPr lang="en-US" dirty="0"/>
          </a:p>
          <a:p>
            <a:r>
              <a:rPr lang="en-US" dirty="0"/>
              <a:t>Will you use it as it is </a:t>
            </a:r>
            <a:r>
              <a:rPr lang="en-US" dirty="0" smtClean="0"/>
              <a:t>to describe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following kind of systems 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http://www.driving-test-success.com/car-works/main-engine-par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910" y="4527030"/>
            <a:ext cx="1392089" cy="1138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hlinkClick r:id="rId3"/>
          </p:cNvPr>
          <p:cNvSpPr/>
          <p:nvPr/>
        </p:nvSpPr>
        <p:spPr>
          <a:xfrm>
            <a:off x="5963891" y="4311585"/>
            <a:ext cx="20401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" dirty="0"/>
              <a:t>© http://www.driving-test-success.com</a:t>
            </a:r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842" y="4602756"/>
            <a:ext cx="1752805" cy="10623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hlinkClick r:id="rId3"/>
          </p:cNvPr>
          <p:cNvSpPr/>
          <p:nvPr/>
        </p:nvSpPr>
        <p:spPr>
          <a:xfrm>
            <a:off x="8136707" y="4312995"/>
            <a:ext cx="254421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" dirty="0"/>
              <a:t>© http://www.standaloneenginemanagement.com/</a:t>
            </a:r>
          </a:p>
        </p:txBody>
      </p:sp>
      <p:sp>
        <p:nvSpPr>
          <p:cNvPr id="17" name="Légende encadrée 1 16"/>
          <p:cNvSpPr/>
          <p:nvPr/>
        </p:nvSpPr>
        <p:spPr>
          <a:xfrm>
            <a:off x="5734050" y="5895181"/>
            <a:ext cx="2402657" cy="792088"/>
          </a:xfrm>
          <a:prstGeom prst="borderCallout1">
            <a:avLst>
              <a:gd name="adj1" fmla="val 402"/>
              <a:gd name="adj2" fmla="val 51300"/>
              <a:gd name="adj3" fmla="val -28969"/>
              <a:gd name="adj4" fmla="val 5118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  <a:cs typeface="Consolas" panose="020B0609020204030204" pitchFamily="49" charset="0"/>
              </a:rPr>
              <a:t>Points of interest: piston diameter, cylinder volume, weight of components, etc. </a:t>
            </a:r>
          </a:p>
        </p:txBody>
      </p:sp>
      <p:sp>
        <p:nvSpPr>
          <p:cNvPr id="18" name="Légende encadrée 1 17"/>
          <p:cNvSpPr/>
          <p:nvPr/>
        </p:nvSpPr>
        <p:spPr>
          <a:xfrm>
            <a:off x="8340663" y="5895181"/>
            <a:ext cx="2340261" cy="792088"/>
          </a:xfrm>
          <a:prstGeom prst="borderCallout1">
            <a:avLst>
              <a:gd name="adj1" fmla="val 402"/>
              <a:gd name="adj2" fmla="val 51300"/>
              <a:gd name="adj3" fmla="val -27460"/>
              <a:gd name="adj4" fmla="val 5146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  <a:cs typeface="Consolas" panose="020B0609020204030204" pitchFamily="49" charset="0"/>
              </a:rPr>
              <a:t>Points of interest: processor rate, the quantity of memory, energy consumption?</a:t>
            </a:r>
          </a:p>
        </p:txBody>
      </p:sp>
    </p:spTree>
    <p:extLst>
      <p:ext uri="{BB962C8B-B14F-4D97-AF65-F5344CB8AC3E}">
        <p14:creationId xmlns:p14="http://schemas.microsoft.com/office/powerpoint/2010/main" val="216188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UML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extensibility – the profile mechanism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to capture concerns of specific domains</a:t>
            </a:r>
          </a:p>
          <a:p>
            <a:pPr lvl="1"/>
            <a:r>
              <a:rPr lang="en-US" dirty="0" smtClean="0"/>
              <a:t>….such as mechanics</a:t>
            </a:r>
            <a:r>
              <a:rPr lang="en-US" dirty="0"/>
              <a:t>, electronics, avionic, etc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Extend UML to capture </a:t>
            </a:r>
            <a:r>
              <a:rPr lang="en-US" dirty="0"/>
              <a:t>the concerns of these domains</a:t>
            </a:r>
          </a:p>
          <a:p>
            <a:pPr lvl="2"/>
            <a:r>
              <a:rPr lang="en-US" dirty="0" smtClean="0"/>
              <a:t>Enable </a:t>
            </a:r>
            <a:r>
              <a:rPr lang="en-US" dirty="0"/>
              <a:t>design of UML based domain specific </a:t>
            </a:r>
            <a:r>
              <a:rPr lang="en-US" dirty="0" smtClean="0"/>
              <a:t>languages</a:t>
            </a:r>
            <a:endParaRPr lang="en-US" dirty="0"/>
          </a:p>
          <a:p>
            <a:pPr lvl="2"/>
            <a:r>
              <a:rPr lang="en-US" dirty="0"/>
              <a:t>C</a:t>
            </a:r>
            <a:r>
              <a:rPr lang="en-US" dirty="0" smtClean="0"/>
              <a:t>apitalize </a:t>
            </a:r>
            <a:r>
              <a:rPr lang="en-US" dirty="0"/>
              <a:t>on syntax and semantics provided by </a:t>
            </a:r>
            <a:r>
              <a:rPr lang="en-US" dirty="0" smtClean="0"/>
              <a:t>UML</a:t>
            </a:r>
          </a:p>
          <a:p>
            <a:pPr lvl="1"/>
            <a:r>
              <a:rPr lang="en-US" dirty="0" smtClean="0"/>
              <a:t>UML profiles are widely used in industry</a:t>
            </a:r>
          </a:p>
        </p:txBody>
      </p:sp>
      <p:pic>
        <p:nvPicPr>
          <p:cNvPr id="2050" name="Picture 2" descr="Résultat de recherche d'images pour &quot;SysML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013" y="4771628"/>
            <a:ext cx="648071" cy="6480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149" y="5491709"/>
            <a:ext cx="1256667" cy="6964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843" y="4703792"/>
            <a:ext cx="914870" cy="6175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Légende encadrée 1 15"/>
          <p:cNvSpPr/>
          <p:nvPr/>
        </p:nvSpPr>
        <p:spPr>
          <a:xfrm>
            <a:off x="2009775" y="5707732"/>
            <a:ext cx="1635349" cy="480379"/>
          </a:xfrm>
          <a:prstGeom prst="borderCallout1">
            <a:avLst>
              <a:gd name="adj1" fmla="val 402"/>
              <a:gd name="adj2" fmla="val 51300"/>
              <a:gd name="adj3" fmla="val -59944"/>
              <a:gd name="adj4" fmla="val 7043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  <a:cs typeface="Consolas" panose="020B0609020204030204" pitchFamily="49" charset="0"/>
              </a:rPr>
              <a:t>System engineering</a:t>
            </a:r>
          </a:p>
        </p:txBody>
      </p:sp>
      <p:sp>
        <p:nvSpPr>
          <p:cNvPr id="19" name="Légende encadrée 1 18"/>
          <p:cNvSpPr/>
          <p:nvPr/>
        </p:nvSpPr>
        <p:spPr>
          <a:xfrm>
            <a:off x="4229100" y="4483597"/>
            <a:ext cx="1657350" cy="663267"/>
          </a:xfrm>
          <a:prstGeom prst="borderCallout1">
            <a:avLst>
              <a:gd name="adj1" fmla="val 98687"/>
              <a:gd name="adj2" fmla="val 47924"/>
              <a:gd name="adj3" fmla="val 149835"/>
              <a:gd name="adj4" fmla="val 48066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  <a:cs typeface="Consolas" panose="020B0609020204030204" pitchFamily="49" charset="0"/>
              </a:rPr>
              <a:t>Description of real time and embedded systems</a:t>
            </a:r>
          </a:p>
        </p:txBody>
      </p:sp>
      <p:sp>
        <p:nvSpPr>
          <p:cNvPr id="20" name="Légende encadrée 1 19"/>
          <p:cNvSpPr/>
          <p:nvPr/>
        </p:nvSpPr>
        <p:spPr>
          <a:xfrm>
            <a:off x="6041167" y="5670386"/>
            <a:ext cx="1416223" cy="517725"/>
          </a:xfrm>
          <a:prstGeom prst="borderCallout1">
            <a:avLst>
              <a:gd name="adj1" fmla="val 402"/>
              <a:gd name="adj2" fmla="val 51300"/>
              <a:gd name="adj3" fmla="val -65369"/>
              <a:gd name="adj4" fmla="val 5608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  <a:cs typeface="Consolas" panose="020B0609020204030204" pitchFamily="49" charset="0"/>
              </a:rPr>
              <a:t>Profile for system testing </a:t>
            </a:r>
          </a:p>
        </p:txBody>
      </p:sp>
      <p:sp>
        <p:nvSpPr>
          <p:cNvPr id="21" name="Légende encadrée 1 20"/>
          <p:cNvSpPr/>
          <p:nvPr/>
        </p:nvSpPr>
        <p:spPr>
          <a:xfrm>
            <a:off x="8067674" y="5670386"/>
            <a:ext cx="1857375" cy="513340"/>
          </a:xfrm>
          <a:prstGeom prst="borderCallout1">
            <a:avLst>
              <a:gd name="adj1" fmla="val 402"/>
              <a:gd name="adj2" fmla="val 51300"/>
              <a:gd name="adj3" fmla="val -65369"/>
              <a:gd name="adj4" fmla="val 5608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Consolas" panose="020B0609020204030204" pitchFamily="49" charset="0"/>
              </a:rPr>
              <a:t>Robotics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2060" name="Picture 12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363" y="4364984"/>
            <a:ext cx="761368" cy="3388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97" y="6264732"/>
            <a:ext cx="761368" cy="3388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593" y="4292976"/>
            <a:ext cx="761368" cy="3388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282" y="4483596"/>
            <a:ext cx="1310232" cy="78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1917900" y="1621185"/>
            <a:ext cx="8314256" cy="504056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r" eaLnBrk="1" hangingPunct="1">
              <a:buClrTx/>
              <a:buSzTx/>
              <a:buFontTx/>
              <a:buNone/>
            </a:pPr>
            <a:r>
              <a:rPr lang="en-US" altLang="zh-CN" sz="2400" b="1" dirty="0">
                <a:latin typeface="+mn-lt"/>
                <a:ea typeface="宋体" pitchFamily="2" charset="-122"/>
              </a:rPr>
              <a:t>M3</a:t>
            </a:r>
            <a:endParaRPr lang="en-US" sz="2400" dirty="0">
              <a:latin typeface="+mn-lt"/>
            </a:endParaRP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1917900" y="2266129"/>
            <a:ext cx="8314256" cy="2811441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r" eaLnBrk="1" hangingPunct="1">
              <a:buClrTx/>
              <a:buSzTx/>
              <a:buFontTx/>
              <a:buNone/>
            </a:pPr>
            <a:r>
              <a:rPr lang="en-US" altLang="zh-CN" sz="2400" b="1" dirty="0">
                <a:latin typeface="+mn-lt"/>
                <a:ea typeface="宋体" pitchFamily="2" charset="-122"/>
              </a:rPr>
              <a:t>M2</a:t>
            </a:r>
            <a:endParaRPr lang="en-US" sz="2400" dirty="0">
              <a:latin typeface="+mn-lt"/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1917900" y="5296722"/>
            <a:ext cx="8314256" cy="504056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r" eaLnBrk="1" hangingPunct="1">
              <a:buClrTx/>
              <a:buSzTx/>
              <a:buFontTx/>
              <a:buNone/>
            </a:pPr>
            <a:r>
              <a:rPr lang="en-US" altLang="zh-CN" sz="2400" b="1" dirty="0">
                <a:latin typeface="+mn-lt"/>
                <a:ea typeface="宋体" pitchFamily="2" charset="-122"/>
              </a:rPr>
              <a:t>M1</a:t>
            </a:r>
            <a:endParaRPr lang="en-US" sz="2400" dirty="0">
              <a:latin typeface="+mn-lt"/>
            </a:endParaRP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1917900" y="5941665"/>
            <a:ext cx="8314256" cy="504056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r" eaLnBrk="1" hangingPunct="1">
              <a:buClrTx/>
              <a:buSzTx/>
              <a:buFontTx/>
              <a:buNone/>
            </a:pPr>
            <a:r>
              <a:rPr lang="en-US" altLang="zh-CN" sz="2400" b="1" dirty="0">
                <a:latin typeface="+mn-lt"/>
                <a:ea typeface="宋体" pitchFamily="2" charset="-122"/>
              </a:rPr>
              <a:t>M0</a:t>
            </a:r>
            <a:endParaRPr lang="en-US" sz="2400" dirty="0">
              <a:latin typeface="+mn-lt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2567608" y="2629297"/>
            <a:ext cx="3312368" cy="8985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2135560" y="3743857"/>
            <a:ext cx="4176464" cy="100811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Connecteur droit avec flèche 66"/>
          <p:cNvCxnSpPr/>
          <p:nvPr/>
        </p:nvCxnSpPr>
        <p:spPr>
          <a:xfrm>
            <a:off x="2567608" y="2890907"/>
            <a:ext cx="33123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V="1">
            <a:off x="2135560" y="4031889"/>
            <a:ext cx="4176464" cy="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2676600" y="2629297"/>
            <a:ext cx="3059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Semantics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2262064" y="3750050"/>
            <a:ext cx="3905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Abstract Syntax</a:t>
            </a:r>
          </a:p>
        </p:txBody>
      </p:sp>
      <p:sp>
        <p:nvSpPr>
          <p:cNvPr id="76" name="Text Box 6"/>
          <p:cNvSpPr txBox="1">
            <a:spLocks noChangeArrowheads="1"/>
          </p:cNvSpPr>
          <p:nvPr/>
        </p:nvSpPr>
        <p:spPr bwMode="auto">
          <a:xfrm>
            <a:off x="2676600" y="3039329"/>
            <a:ext cx="683096" cy="344488"/>
          </a:xfrm>
          <a:prstGeom prst="roundRect">
            <a:avLst/>
          </a:prstGeom>
          <a:ln w="1905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zh-CN" sz="12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fUML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Text Box 6"/>
          <p:cNvSpPr txBox="1">
            <a:spLocks noChangeArrowheads="1"/>
          </p:cNvSpPr>
          <p:nvPr/>
        </p:nvSpPr>
        <p:spPr bwMode="auto">
          <a:xfrm>
            <a:off x="3472973" y="3039006"/>
            <a:ext cx="683096" cy="344488"/>
          </a:xfrm>
          <a:prstGeom prst="roundRect">
            <a:avLst/>
          </a:prstGeom>
          <a:ln w="1905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sz="12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PSCS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4252007" y="3039006"/>
            <a:ext cx="683096" cy="344488"/>
          </a:xfrm>
          <a:prstGeom prst="roundRect">
            <a:avLst/>
          </a:prstGeom>
          <a:ln w="1905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sz="12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PSSM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Text Box 6"/>
          <p:cNvSpPr txBox="1">
            <a:spLocks noChangeArrowheads="1"/>
          </p:cNvSpPr>
          <p:nvPr/>
        </p:nvSpPr>
        <p:spPr bwMode="auto">
          <a:xfrm>
            <a:off x="5052864" y="3039006"/>
            <a:ext cx="683096" cy="344488"/>
          </a:xfrm>
          <a:prstGeom prst="roundRect">
            <a:avLst/>
          </a:prstGeom>
          <a:ln w="1905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sz="12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Other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2235796" y="4117212"/>
            <a:ext cx="881609" cy="483212"/>
          </a:xfrm>
          <a:prstGeom prst="roundRect">
            <a:avLst/>
          </a:prstGeom>
          <a:ln w="1905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sz="9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Classes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lang="en-US" sz="9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Activities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3189413" y="4117212"/>
            <a:ext cx="881609" cy="483212"/>
          </a:xfrm>
          <a:prstGeom prst="roundRect">
            <a:avLst/>
          </a:prstGeom>
          <a:ln w="1905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sz="9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Composite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lang="en-US" sz="9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Structures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4135252" y="4117212"/>
            <a:ext cx="881609" cy="483212"/>
          </a:xfrm>
          <a:prstGeom prst="roundRect">
            <a:avLst/>
          </a:prstGeom>
          <a:ln w="1905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sz="9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State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lang="en-US" sz="9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Machines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Text Box 6"/>
          <p:cNvSpPr txBox="1">
            <a:spLocks noChangeArrowheads="1"/>
          </p:cNvSpPr>
          <p:nvPr/>
        </p:nvSpPr>
        <p:spPr bwMode="auto">
          <a:xfrm>
            <a:off x="5081090" y="4120801"/>
            <a:ext cx="1132658" cy="483212"/>
          </a:xfrm>
          <a:prstGeom prst="roundRect">
            <a:avLst/>
          </a:prstGeom>
          <a:ln w="19050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sz="900" dirty="0"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Sequences, Use cases, components,…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9" name="Connecteur droit 88"/>
          <p:cNvCxnSpPr>
            <a:endCxn id="84" idx="0"/>
          </p:cNvCxnSpPr>
          <p:nvPr/>
        </p:nvCxnSpPr>
        <p:spPr>
          <a:xfrm flipH="1">
            <a:off x="2676600" y="3375966"/>
            <a:ext cx="296788" cy="741246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>
            <a:stCxn id="77" idx="2"/>
            <a:endCxn id="85" idx="0"/>
          </p:cNvCxnSpPr>
          <p:nvPr/>
        </p:nvCxnSpPr>
        <p:spPr>
          <a:xfrm flipH="1">
            <a:off x="3630217" y="3383494"/>
            <a:ext cx="184304" cy="733718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78" idx="2"/>
            <a:endCxn id="86" idx="0"/>
          </p:cNvCxnSpPr>
          <p:nvPr/>
        </p:nvCxnSpPr>
        <p:spPr>
          <a:xfrm flipH="1">
            <a:off x="4576057" y="3383494"/>
            <a:ext cx="17499" cy="733718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2" idx="2"/>
            <a:endCxn id="88" idx="0"/>
          </p:cNvCxnSpPr>
          <p:nvPr/>
        </p:nvCxnSpPr>
        <p:spPr>
          <a:xfrm>
            <a:off x="5394413" y="3383495"/>
            <a:ext cx="253007" cy="737307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063552" y="2485281"/>
            <a:ext cx="4320480" cy="23762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Légende encadrée 1 111"/>
          <p:cNvSpPr/>
          <p:nvPr/>
        </p:nvSpPr>
        <p:spPr>
          <a:xfrm>
            <a:off x="2835784" y="2007558"/>
            <a:ext cx="903706" cy="364383"/>
          </a:xfrm>
          <a:prstGeom prst="borderCallout1">
            <a:avLst>
              <a:gd name="adj1" fmla="val 99013"/>
              <a:gd name="adj2" fmla="val 50903"/>
              <a:gd name="adj3" fmla="val 133320"/>
              <a:gd name="adj4" fmla="val 6072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  <a:cs typeface="Consolas" panose="020B0609020204030204" pitchFamily="49" charset="0"/>
              </a:rPr>
              <a:t>UML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228368" y="2485281"/>
            <a:ext cx="2170570" cy="23762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à coins arrondis 27"/>
          <p:cNvSpPr/>
          <p:nvPr/>
        </p:nvSpPr>
        <p:spPr>
          <a:xfrm>
            <a:off x="7379098" y="2629297"/>
            <a:ext cx="1885255" cy="8985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7379098" y="2890907"/>
            <a:ext cx="18852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6783973" y="2629297"/>
            <a:ext cx="3059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Semantics</a:t>
            </a:r>
          </a:p>
        </p:txBody>
      </p:sp>
      <p:sp>
        <p:nvSpPr>
          <p:cNvPr id="34" name="Rectangle à coins arrondis 33"/>
          <p:cNvSpPr/>
          <p:nvPr/>
        </p:nvSpPr>
        <p:spPr>
          <a:xfrm>
            <a:off x="7382994" y="3714111"/>
            <a:ext cx="1874561" cy="100811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7372300" y="3997449"/>
            <a:ext cx="18852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7452389" y="3714111"/>
            <a:ext cx="1735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Abstract Syntax</a:t>
            </a:r>
          </a:p>
        </p:txBody>
      </p:sp>
      <p:cxnSp>
        <p:nvCxnSpPr>
          <p:cNvPr id="40" name="Connecteur droit 39"/>
          <p:cNvCxnSpPr>
            <a:stCxn id="41" idx="3"/>
            <a:endCxn id="28" idx="1"/>
          </p:cNvCxnSpPr>
          <p:nvPr/>
        </p:nvCxnSpPr>
        <p:spPr>
          <a:xfrm>
            <a:off x="6025629" y="3078565"/>
            <a:ext cx="1353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iangle isocèle 40"/>
          <p:cNvSpPr/>
          <p:nvPr/>
        </p:nvSpPr>
        <p:spPr>
          <a:xfrm rot="16200000" flipH="1">
            <a:off x="5881612" y="3006557"/>
            <a:ext cx="144016" cy="14401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/>
          <p:cNvCxnSpPr>
            <a:stCxn id="43" idx="3"/>
          </p:cNvCxnSpPr>
          <p:nvPr/>
        </p:nvCxnSpPr>
        <p:spPr>
          <a:xfrm>
            <a:off x="6466649" y="4285481"/>
            <a:ext cx="905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iangle isocèle 42"/>
          <p:cNvSpPr/>
          <p:nvPr/>
        </p:nvSpPr>
        <p:spPr>
          <a:xfrm rot="16200000" flipH="1">
            <a:off x="6322633" y="4213473"/>
            <a:ext cx="144016" cy="14401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Légende encadrée 1 43"/>
          <p:cNvSpPr/>
          <p:nvPr/>
        </p:nvSpPr>
        <p:spPr>
          <a:xfrm>
            <a:off x="7462840" y="2021402"/>
            <a:ext cx="903706" cy="364383"/>
          </a:xfrm>
          <a:prstGeom prst="borderCallout1">
            <a:avLst>
              <a:gd name="adj1" fmla="val 99013"/>
              <a:gd name="adj2" fmla="val 50903"/>
              <a:gd name="adj3" fmla="val 126785"/>
              <a:gd name="adj4" fmla="val 5598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  <a:cs typeface="Consolas" panose="020B0609020204030204" pitchFamily="49" charset="0"/>
              </a:rPr>
              <a:t>Profile</a:t>
            </a:r>
          </a:p>
        </p:txBody>
      </p:sp>
      <p:sp>
        <p:nvSpPr>
          <p:cNvPr id="45" name="Légende encadrée 1 44"/>
          <p:cNvSpPr/>
          <p:nvPr/>
        </p:nvSpPr>
        <p:spPr>
          <a:xfrm>
            <a:off x="9613678" y="2374544"/>
            <a:ext cx="903706" cy="664462"/>
          </a:xfrm>
          <a:prstGeom prst="borderCallout1">
            <a:avLst>
              <a:gd name="adj1" fmla="val 70217"/>
              <a:gd name="adj2" fmla="val -216"/>
              <a:gd name="adj3" fmla="val 89598"/>
              <a:gd name="adj4" fmla="val -3782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  <a:cs typeface="Consolas" panose="020B0609020204030204" pitchFamily="49" charset="0"/>
              </a:rPr>
              <a:t>Extension of UML semantics</a:t>
            </a:r>
          </a:p>
        </p:txBody>
      </p:sp>
      <p:sp>
        <p:nvSpPr>
          <p:cNvPr id="46" name="Légende encadrée 1 45"/>
          <p:cNvSpPr/>
          <p:nvPr/>
        </p:nvSpPr>
        <p:spPr>
          <a:xfrm>
            <a:off x="9611615" y="3915682"/>
            <a:ext cx="903706" cy="664462"/>
          </a:xfrm>
          <a:prstGeom prst="borderCallout1">
            <a:avLst>
              <a:gd name="adj1" fmla="val 50865"/>
              <a:gd name="adj2" fmla="val -743"/>
              <a:gd name="adj3" fmla="val 63079"/>
              <a:gd name="adj4" fmla="val -3887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  <a:cs typeface="Consolas" panose="020B0609020204030204" pitchFamily="49" charset="0"/>
              </a:rPr>
              <a:t>Extension of UML syntax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7444666" y="4183728"/>
            <a:ext cx="1735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A set of stereotypes + OCL constraints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does a profile contribute to UML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Abstract Syntax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concepts defined by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en-US" dirty="0"/>
          </a:p>
        </p:txBody>
      </p:sp>
      <p:sp>
        <p:nvSpPr>
          <p:cNvPr id="15" name="Légende encadrée 1 14"/>
          <p:cNvSpPr/>
          <p:nvPr/>
        </p:nvSpPr>
        <p:spPr>
          <a:xfrm>
            <a:off x="8256240" y="1874071"/>
            <a:ext cx="2249732" cy="1019340"/>
          </a:xfrm>
          <a:prstGeom prst="borderCallout1">
            <a:avLst>
              <a:gd name="adj1" fmla="val 32141"/>
              <a:gd name="adj2" fmla="val 308"/>
              <a:gd name="adj3" fmla="val 34470"/>
              <a:gd name="adj4" fmla="val -1479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  <a:cs typeface="Consolas" panose="020B0609020204030204" pitchFamily="49" charset="0"/>
              </a:rPr>
              <a:t>Language concepts, i.e. set of syntactic elements, their relationships, and their constraints, provided by a language</a:t>
            </a:r>
          </a:p>
        </p:txBody>
      </p:sp>
      <p:cxnSp>
        <p:nvCxnSpPr>
          <p:cNvPr id="30" name="Connecteur droit 29"/>
          <p:cNvCxnSpPr/>
          <p:nvPr/>
        </p:nvCxnSpPr>
        <p:spPr>
          <a:xfrm>
            <a:off x="1524000" y="3747764"/>
            <a:ext cx="9144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à coins arrondis 30"/>
          <p:cNvSpPr/>
          <p:nvPr/>
        </p:nvSpPr>
        <p:spPr>
          <a:xfrm>
            <a:off x="3143672" y="4224898"/>
            <a:ext cx="5904656" cy="201241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586833" y="5594122"/>
            <a:ext cx="869977" cy="3293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Behavior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85716" y="4555517"/>
            <a:ext cx="1872208" cy="3251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BehavioredClassifier</a:t>
            </a:r>
          </a:p>
        </p:txBody>
      </p:sp>
      <p:cxnSp>
        <p:nvCxnSpPr>
          <p:cNvPr id="35" name="Connecteur droit avec flèche 34"/>
          <p:cNvCxnSpPr>
            <a:stCxn id="34" idx="2"/>
            <a:endCxn id="33" idx="0"/>
          </p:cNvCxnSpPr>
          <p:nvPr/>
        </p:nvCxnSpPr>
        <p:spPr>
          <a:xfrm>
            <a:off x="6021821" y="4880625"/>
            <a:ext cx="1" cy="71349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647729" y="4545125"/>
            <a:ext cx="826979" cy="3251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6021820" y="4857038"/>
            <a:ext cx="2133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  <a:cs typeface="Consolas" panose="020B0609020204030204" pitchFamily="49" charset="0"/>
              </a:rPr>
              <a:t>[0..1] </a:t>
            </a:r>
            <a:r>
              <a:rPr lang="fr-F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behavioredClassifer</a:t>
            </a:r>
            <a:endParaRPr lang="fr-F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447733" y="5139876"/>
            <a:ext cx="2278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  <a:cs typeface="Consolas" panose="020B0609020204030204" pitchFamily="49" charset="0"/>
              </a:rPr>
              <a:t>[0..1]</a:t>
            </a:r>
          </a:p>
          <a:p>
            <a:r>
              <a:rPr lang="fr-F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classifierBehavior</a:t>
            </a:r>
            <a:r>
              <a:rPr lang="fr-F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45" name="Connecteur droit 44"/>
          <p:cNvCxnSpPr>
            <a:stCxn id="46" idx="3"/>
            <a:endCxn id="36" idx="3"/>
          </p:cNvCxnSpPr>
          <p:nvPr/>
        </p:nvCxnSpPr>
        <p:spPr>
          <a:xfrm flipH="1">
            <a:off x="4474708" y="4707679"/>
            <a:ext cx="45205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iangle isocèle 45"/>
          <p:cNvSpPr/>
          <p:nvPr/>
        </p:nvSpPr>
        <p:spPr>
          <a:xfrm rot="5400000">
            <a:off x="4926760" y="4635670"/>
            <a:ext cx="144016" cy="14401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>
            <a:stCxn id="50" idx="3"/>
            <a:endCxn id="53" idx="1"/>
          </p:cNvCxnSpPr>
          <p:nvPr/>
        </p:nvCxnSpPr>
        <p:spPr>
          <a:xfrm>
            <a:off x="6606413" y="5746485"/>
            <a:ext cx="87557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riangle isocèle 49"/>
          <p:cNvSpPr/>
          <p:nvPr/>
        </p:nvSpPr>
        <p:spPr>
          <a:xfrm rot="16200000" flipH="1">
            <a:off x="6462397" y="5674476"/>
            <a:ext cx="144016" cy="14401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7481983" y="5581822"/>
            <a:ext cx="1186250" cy="3293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StateMachine</a:t>
            </a:r>
          </a:p>
        </p:txBody>
      </p:sp>
      <p:grpSp>
        <p:nvGrpSpPr>
          <p:cNvPr id="74" name="Groupe 73"/>
          <p:cNvGrpSpPr/>
          <p:nvPr/>
        </p:nvGrpSpPr>
        <p:grpSpPr>
          <a:xfrm>
            <a:off x="4224170" y="1926729"/>
            <a:ext cx="3699760" cy="1475620"/>
            <a:chOff x="2700170" y="1382198"/>
            <a:chExt cx="3699760" cy="1475620"/>
          </a:xfrm>
        </p:grpSpPr>
        <p:grpSp>
          <p:nvGrpSpPr>
            <p:cNvPr id="66" name="Groupe 65"/>
            <p:cNvGrpSpPr/>
            <p:nvPr/>
          </p:nvGrpSpPr>
          <p:grpSpPr>
            <a:xfrm>
              <a:off x="2744070" y="1382198"/>
              <a:ext cx="3655860" cy="1475620"/>
              <a:chOff x="2744070" y="1382198"/>
              <a:chExt cx="3655860" cy="1475620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2839795" y="2188487"/>
                <a:ext cx="3464410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hangingPunct="0"/>
                <a:r>
                  <a:rPr lang="fr-FR" altLang="zh-CN" sz="3200" dirty="0" err="1">
                    <a:latin typeface="Arial Unicode MS" panose="020B0604020202020204" pitchFamily="34" charset="-128"/>
                  </a:rPr>
                  <a:t>Wǒ</a:t>
                </a:r>
                <a:r>
                  <a:rPr lang="fr-FR" altLang="zh-CN" sz="3200" dirty="0">
                    <a:latin typeface="Arial Unicode MS" panose="020B0604020202020204" pitchFamily="34" charset="-128"/>
                  </a:rPr>
                  <a:t> </a:t>
                </a:r>
                <a:r>
                  <a:rPr lang="fr-FR" altLang="zh-CN" sz="3200" dirty="0" err="1">
                    <a:latin typeface="Arial Unicode MS" panose="020B0604020202020204" pitchFamily="34" charset="-128"/>
                  </a:rPr>
                  <a:t>shì</a:t>
                </a:r>
                <a:r>
                  <a:rPr lang="fr-FR" altLang="zh-CN" sz="3200" dirty="0">
                    <a:latin typeface="Arial Unicode MS" panose="020B0604020202020204" pitchFamily="34" charset="-128"/>
                  </a:rPr>
                  <a:t> </a:t>
                </a:r>
                <a:r>
                  <a:rPr lang="fr-FR" altLang="zh-CN" sz="3200" dirty="0" err="1">
                    <a:latin typeface="Arial Unicode MS" panose="020B0604020202020204" pitchFamily="34" charset="-128"/>
                  </a:rPr>
                  <a:t>xué</a:t>
                </a:r>
                <a:r>
                  <a:rPr lang="fr-FR" altLang="zh-CN" sz="3200" dirty="0">
                    <a:latin typeface="Arial Unicode MS" panose="020B0604020202020204" pitchFamily="34" charset="-128"/>
                  </a:rPr>
                  <a:t> </a:t>
                </a:r>
                <a:r>
                  <a:rPr lang="fr-FR" altLang="zh-CN" sz="3200" dirty="0" err="1">
                    <a:latin typeface="Arial Unicode MS" panose="020B0604020202020204" pitchFamily="34" charset="-128"/>
                  </a:rPr>
                  <a:t>shēng</a:t>
                </a:r>
                <a:endParaRPr lang="zh-CN" altLang="fr-FR" sz="32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9" name="Groupe 18"/>
              <p:cNvGrpSpPr/>
              <p:nvPr/>
            </p:nvGrpSpPr>
            <p:grpSpPr>
              <a:xfrm>
                <a:off x="2793577" y="1396121"/>
                <a:ext cx="3579902" cy="307777"/>
                <a:chOff x="1747452" y="1396121"/>
                <a:chExt cx="3579902" cy="307777"/>
              </a:xfrm>
            </p:grpSpPr>
            <p:sp>
              <p:nvSpPr>
                <p:cNvPr id="39" name="ZoneTexte 38"/>
                <p:cNvSpPr txBox="1"/>
                <p:nvPr/>
              </p:nvSpPr>
              <p:spPr>
                <a:xfrm>
                  <a:off x="1747452" y="1396121"/>
                  <a:ext cx="9179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 err="1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Subject</a:t>
                  </a:r>
                  <a:endParaRPr lang="fr-F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" name="ZoneTexte 39"/>
                <p:cNvSpPr txBox="1"/>
                <p:nvPr/>
              </p:nvSpPr>
              <p:spPr>
                <a:xfrm>
                  <a:off x="3060532" y="1396121"/>
                  <a:ext cx="7001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 err="1">
                      <a:latin typeface="Consolas" panose="020B0609020204030204" pitchFamily="49" charset="0"/>
                      <a:cs typeface="Consolas" panose="020B0609020204030204" pitchFamily="49" charset="0"/>
                    </a:rPr>
                    <a:t>Verb</a:t>
                  </a:r>
                  <a:endParaRPr lang="fr-F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1" name="ZoneTexte 40"/>
                <p:cNvSpPr txBox="1"/>
                <p:nvPr/>
              </p:nvSpPr>
              <p:spPr>
                <a:xfrm>
                  <a:off x="4155806" y="1396121"/>
                  <a:ext cx="11715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 err="1">
                      <a:latin typeface="Consolas" panose="020B0609020204030204" pitchFamily="49" charset="0"/>
                      <a:cs typeface="Consolas" panose="020B0609020204030204" pitchFamily="49" charset="0"/>
                    </a:rPr>
                    <a:t>Complement</a:t>
                  </a:r>
                  <a:endParaRPr lang="fr-F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6" name="Flèche droite 15"/>
                <p:cNvSpPr/>
                <p:nvPr/>
              </p:nvSpPr>
              <p:spPr>
                <a:xfrm>
                  <a:off x="2754943" y="1454279"/>
                  <a:ext cx="216024" cy="191461"/>
                </a:xfrm>
                <a:prstGeom prst="rightArrow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" name="Flèche droite 43"/>
                <p:cNvSpPr/>
                <p:nvPr/>
              </p:nvSpPr>
              <p:spPr>
                <a:xfrm>
                  <a:off x="3850219" y="1454279"/>
                  <a:ext cx="216024" cy="191461"/>
                </a:xfrm>
                <a:prstGeom prst="rightArrow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47" name="Rectangle à coins arrondis 46"/>
              <p:cNvSpPr/>
              <p:nvPr/>
            </p:nvSpPr>
            <p:spPr>
              <a:xfrm>
                <a:off x="2744070" y="1382198"/>
                <a:ext cx="3655860" cy="147562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/>
              <p:cNvCxnSpPr/>
              <p:nvPr/>
            </p:nvCxnSpPr>
            <p:spPr>
              <a:xfrm>
                <a:off x="3419872" y="1719391"/>
                <a:ext cx="1158" cy="464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/>
              <p:cNvCxnSpPr/>
              <p:nvPr/>
            </p:nvCxnSpPr>
            <p:spPr>
              <a:xfrm flipH="1">
                <a:off x="4111008" y="1703898"/>
                <a:ext cx="172960" cy="47989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>
                <a:off x="5652120" y="1719391"/>
                <a:ext cx="0" cy="4644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ZoneTexte 70"/>
            <p:cNvSpPr txBox="1"/>
            <p:nvPr/>
          </p:nvSpPr>
          <p:spPr>
            <a:xfrm>
              <a:off x="2700170" y="1713011"/>
              <a:ext cx="791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Plays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role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of</a:t>
              </a: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5575621" y="1728375"/>
              <a:ext cx="791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Plays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role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of</a:t>
              </a: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4161274" y="1826932"/>
              <a:ext cx="590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Is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707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62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rofiles - UML meta-model view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191420"/>
            <a:ext cx="8701238" cy="5140649"/>
          </a:xfrm>
          <a:prstGeom prst="rect">
            <a:avLst/>
          </a:prstGeom>
        </p:spPr>
      </p:pic>
      <p:sp>
        <p:nvSpPr>
          <p:cNvPr id="6" name="Légende encadrée 1 5"/>
          <p:cNvSpPr/>
          <p:nvPr/>
        </p:nvSpPr>
        <p:spPr>
          <a:xfrm>
            <a:off x="7381875" y="5610225"/>
            <a:ext cx="2686049" cy="971549"/>
          </a:xfrm>
          <a:prstGeom prst="borderCallout1">
            <a:avLst>
              <a:gd name="adj1" fmla="val -1037"/>
              <a:gd name="adj2" fmla="val 8578"/>
              <a:gd name="adj3" fmla="val -128684"/>
              <a:gd name="adj4" fmla="val -3319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Consolas" panose="020B0609020204030204" pitchFamily="49" charset="0"/>
              </a:rPr>
              <a:t>Stereotype = contained in a profile, inherits from Class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7" name="Légende encadrée 1 6"/>
          <p:cNvSpPr/>
          <p:nvPr/>
        </p:nvSpPr>
        <p:spPr>
          <a:xfrm>
            <a:off x="2486025" y="5848343"/>
            <a:ext cx="2601863" cy="864096"/>
          </a:xfrm>
          <a:prstGeom prst="borderCallout1">
            <a:avLst>
              <a:gd name="adj1" fmla="val 346"/>
              <a:gd name="adj2" fmla="val 84461"/>
              <a:gd name="adj3" fmla="val -50144"/>
              <a:gd name="adj4" fmla="val 11701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Consolas" panose="020B0609020204030204" pitchFamily="49" charset="0"/>
              </a:rPr>
              <a:t>May </a:t>
            </a:r>
            <a:r>
              <a:rPr lang="en-US" sz="1600" dirty="0">
                <a:latin typeface="+mj-lt"/>
                <a:cs typeface="Consolas" panose="020B0609020204030204" pitchFamily="49" charset="0"/>
              </a:rPr>
              <a:t>introduce 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new </a:t>
            </a:r>
            <a:r>
              <a:rPr lang="en-US" sz="1600" dirty="0">
                <a:latin typeface="+mj-lt"/>
                <a:cs typeface="Consolas" panose="020B0609020204030204" pitchFamily="49" charset="0"/>
              </a:rPr>
              <a:t>representation 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of extended </a:t>
            </a:r>
            <a:r>
              <a:rPr lang="en-US" sz="1600" dirty="0">
                <a:latin typeface="+mj-lt"/>
                <a:cs typeface="Consolas" panose="020B0609020204030204" pitchFamily="49" charset="0"/>
              </a:rPr>
              <a:t>model element</a:t>
            </a:r>
          </a:p>
        </p:txBody>
      </p:sp>
      <p:sp>
        <p:nvSpPr>
          <p:cNvPr id="8" name="Légende encadrée 1 7"/>
          <p:cNvSpPr/>
          <p:nvPr/>
        </p:nvSpPr>
        <p:spPr>
          <a:xfrm>
            <a:off x="6105525" y="1447799"/>
            <a:ext cx="3105149" cy="823739"/>
          </a:xfrm>
          <a:prstGeom prst="borderCallout1">
            <a:avLst>
              <a:gd name="adj1" fmla="val 100041"/>
              <a:gd name="adj2" fmla="val 65507"/>
              <a:gd name="adj3" fmla="val 160620"/>
              <a:gd name="adj4" fmla="val 10034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Consolas" panose="020B0609020204030204" pitchFamily="49" charset="0"/>
              </a:rPr>
              <a:t>Extension = particular </a:t>
            </a:r>
            <a:r>
              <a:rPr lang="en-US" sz="1600" dirty="0">
                <a:latin typeface="+mj-lt"/>
                <a:cs typeface="Consolas" panose="020B0609020204030204" pitchFamily="49" charset="0"/>
              </a:rPr>
              <a:t>kind of association 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between stereotype and meta-class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9" name="Légende encadrée 1 8"/>
          <p:cNvSpPr/>
          <p:nvPr/>
        </p:nvSpPr>
        <p:spPr>
          <a:xfrm>
            <a:off x="1748978" y="2847603"/>
            <a:ext cx="1106662" cy="936104"/>
          </a:xfrm>
          <a:prstGeom prst="borderCallout1">
            <a:avLst>
              <a:gd name="adj1" fmla="val 79885"/>
              <a:gd name="adj2" fmla="val 100468"/>
              <a:gd name="adj3" fmla="val 87945"/>
              <a:gd name="adj4" fmla="val 11886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  <a:cs typeface="Consolas" panose="020B0609020204030204" pitchFamily="49" charset="0"/>
              </a:rPr>
              <a:t>A profile is a particular kind of namespace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60" y="5469911"/>
            <a:ext cx="483890" cy="29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9475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profile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 requirement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engineering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– Capture system requirements</a:t>
            </a:r>
            <a:endParaRPr lang="en-US" dirty="0"/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In my system I can have</a:t>
            </a:r>
          </a:p>
          <a:p>
            <a:pPr lvl="2"/>
            <a:r>
              <a:rPr lang="en-US" dirty="0"/>
              <a:t>Functional requirements (actions that can be accomplished by the system)</a:t>
            </a:r>
          </a:p>
          <a:p>
            <a:pPr lvl="2"/>
            <a:r>
              <a:rPr lang="en-US" dirty="0"/>
              <a:t>Performance requirements (expected performance for the system)</a:t>
            </a:r>
          </a:p>
          <a:p>
            <a:pPr lvl="2"/>
            <a:r>
              <a:rPr lang="en-US" dirty="0"/>
              <a:t>Structural requirements (Identify the necessary structure of the system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A base requirements has</a:t>
            </a:r>
          </a:p>
          <a:p>
            <a:pPr lvl="2"/>
            <a:r>
              <a:rPr lang="en-US" dirty="0"/>
              <a:t>An identifier</a:t>
            </a:r>
          </a:p>
          <a:p>
            <a:pPr lvl="2"/>
            <a:r>
              <a:rPr lang="en-US" dirty="0"/>
              <a:t>A text that describes a requirement </a:t>
            </a:r>
          </a:p>
          <a:p>
            <a:pPr lvl="2"/>
            <a:r>
              <a:rPr lang="en-US" dirty="0"/>
              <a:t>A formalization (i.e. an expression given in a formal language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A general requirement can be refined (clarified) by a set of sub-requirements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Step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 –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define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«Requirement»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stereotype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1275"/>
          </a:xfrm>
        </p:spPr>
        <p:txBody>
          <a:bodyPr/>
          <a:lstStyle/>
          <a:p>
            <a:r>
              <a:rPr lang="en-US" dirty="0"/>
              <a:t>In Papyrus</a:t>
            </a:r>
          </a:p>
          <a:p>
            <a:pPr lvl="1"/>
            <a:r>
              <a:rPr lang="en-US" dirty="0"/>
              <a:t>File – New – Papyrus project</a:t>
            </a:r>
          </a:p>
          <a:p>
            <a:pPr lvl="2"/>
            <a:r>
              <a:rPr lang="en-US" dirty="0"/>
              <a:t>Set the project name</a:t>
            </a:r>
          </a:p>
          <a:p>
            <a:pPr lvl="2"/>
            <a:r>
              <a:rPr lang="en-US" dirty="0" smtClean="0"/>
              <a:t>Choose architecture context </a:t>
            </a:r>
            <a:r>
              <a:rPr lang="en-US" dirty="0"/>
              <a:t>“</a:t>
            </a:r>
            <a:r>
              <a:rPr lang="en-US" dirty="0">
                <a:solidFill>
                  <a:srgbClr val="E60019"/>
                </a:solidFill>
              </a:rPr>
              <a:t>Profile</a:t>
            </a:r>
            <a:r>
              <a:rPr lang="en-US" dirty="0"/>
              <a:t>”</a:t>
            </a:r>
          </a:p>
          <a:p>
            <a:pPr lvl="2"/>
            <a:endParaRPr lang="en-US" dirty="0"/>
          </a:p>
          <a:p>
            <a:r>
              <a:rPr lang="en-US" dirty="0"/>
              <a:t>Start to define your profile</a:t>
            </a:r>
          </a:p>
          <a:p>
            <a:pPr lvl="1"/>
            <a:r>
              <a:rPr lang="en-US" dirty="0"/>
              <a:t>Import the meta-class to be extended</a:t>
            </a:r>
          </a:p>
          <a:p>
            <a:pPr lvl="1"/>
            <a:r>
              <a:rPr lang="en-US" dirty="0"/>
              <a:t>Create a stereotype</a:t>
            </a:r>
          </a:p>
          <a:p>
            <a:pPr lvl="1"/>
            <a:r>
              <a:rPr lang="en-US" dirty="0"/>
              <a:t>Create the extension relationship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03096" y="4315028"/>
            <a:ext cx="1510276" cy="516033"/>
          </a:xfrm>
          <a:prstGeom prst="rect">
            <a:avLst/>
          </a:prstGeom>
          <a:solidFill>
            <a:srgbClr val="FFE7C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metaclass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»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7903096" y="5955213"/>
            <a:ext cx="1510276" cy="5160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stereotype»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Requirement</a:t>
            </a:r>
          </a:p>
        </p:txBody>
      </p:sp>
      <p:cxnSp>
        <p:nvCxnSpPr>
          <p:cNvPr id="8" name="Connecteur droit 7"/>
          <p:cNvCxnSpPr>
            <a:stCxn id="9" idx="3"/>
            <a:endCxn id="6" idx="0"/>
          </p:cNvCxnSpPr>
          <p:nvPr/>
        </p:nvCxnSpPr>
        <p:spPr>
          <a:xfrm>
            <a:off x="8658234" y="4983770"/>
            <a:ext cx="0" cy="971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le isocèle 8"/>
          <p:cNvSpPr/>
          <p:nvPr/>
        </p:nvSpPr>
        <p:spPr>
          <a:xfrm flipH="1">
            <a:off x="8601968" y="4831060"/>
            <a:ext cx="112532" cy="152710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Légende encadrée 1 20"/>
          <p:cNvSpPr/>
          <p:nvPr/>
        </p:nvSpPr>
        <p:spPr>
          <a:xfrm>
            <a:off x="6801768" y="3261727"/>
            <a:ext cx="1800200" cy="573631"/>
          </a:xfrm>
          <a:prstGeom prst="borderCallout1">
            <a:avLst>
              <a:gd name="adj1" fmla="val 108211"/>
              <a:gd name="adj2" fmla="val 66802"/>
              <a:gd name="adj3" fmla="val 170643"/>
              <a:gd name="adj4" fmla="val 8647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  <a:cs typeface="Consolas" panose="020B0609020204030204" pitchFamily="49" charset="0"/>
              </a:rPr>
              <a:t>The meta-class to be extended</a:t>
            </a:r>
          </a:p>
        </p:txBody>
      </p:sp>
      <p:sp>
        <p:nvSpPr>
          <p:cNvPr id="22" name="Légende encadrée 1 21"/>
          <p:cNvSpPr/>
          <p:nvPr/>
        </p:nvSpPr>
        <p:spPr>
          <a:xfrm>
            <a:off x="5038726" y="5781675"/>
            <a:ext cx="2314644" cy="740613"/>
          </a:xfrm>
          <a:prstGeom prst="borderCallout1">
            <a:avLst>
              <a:gd name="adj1" fmla="val 51755"/>
              <a:gd name="adj2" fmla="val 100136"/>
              <a:gd name="adj3" fmla="val 58773"/>
              <a:gd name="adj4" fmla="val 121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  <a:cs typeface="Consolas" panose="020B0609020204030204" pitchFamily="49" charset="0"/>
              </a:rPr>
              <a:t>The stereotype extending the meta-class</a:t>
            </a:r>
          </a:p>
        </p:txBody>
      </p:sp>
      <p:sp>
        <p:nvSpPr>
          <p:cNvPr id="23" name="Légende encadrée 1 22"/>
          <p:cNvSpPr/>
          <p:nvPr/>
        </p:nvSpPr>
        <p:spPr>
          <a:xfrm>
            <a:off x="9210675" y="4964495"/>
            <a:ext cx="2800350" cy="790693"/>
          </a:xfrm>
          <a:prstGeom prst="borderCallout1">
            <a:avLst>
              <a:gd name="adj1" fmla="val 54589"/>
              <a:gd name="adj2" fmla="val -383"/>
              <a:gd name="adj3" fmla="val 50139"/>
              <a:gd name="adj4" fmla="val -1657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  <a:cs typeface="Consolas" panose="020B0609020204030204" pitchFamily="49" charset="0"/>
              </a:rPr>
              <a:t>The extension relationship existing between the stereotype and the meta-class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9307878" y="2814837"/>
            <a:ext cx="2448272" cy="1114482"/>
          </a:xfrm>
          <a:prstGeom prst="roundRect">
            <a:avLst/>
          </a:prstGeom>
          <a:solidFill>
            <a:schemeClr val="bg1"/>
          </a:solidFill>
          <a:ln>
            <a:solidFill>
              <a:srgbClr val="E6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choice of the meta-class that is extended by the stereotype is leaded by its semantics </a:t>
            </a:r>
          </a:p>
        </p:txBody>
      </p:sp>
      <p:pic>
        <p:nvPicPr>
          <p:cNvPr id="3074" name="Picture 2" descr="error, high, priority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995" y="3568984"/>
            <a:ext cx="432310" cy="43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9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Step 2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– capture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basic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properties of a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requirement</a:t>
            </a:r>
            <a:endParaRPr lang="en-US" sz="4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838200" y="4759781"/>
            <a:ext cx="10515600" cy="18886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did we choose </a:t>
            </a:r>
            <a:r>
              <a:rPr lang="en-US" dirty="0" err="1"/>
              <a:t>OpaqueExpression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Possibility to choose a formal language to define something</a:t>
            </a:r>
          </a:p>
          <a:p>
            <a:pPr lvl="1"/>
            <a:r>
              <a:rPr lang="en-US" dirty="0"/>
              <a:t>The specification  takes the form of a piece of text that is easily accessible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6600" y="1492289"/>
            <a:ext cx="1510276" cy="516033"/>
          </a:xfrm>
          <a:prstGeom prst="rect">
            <a:avLst/>
          </a:prstGeom>
          <a:solidFill>
            <a:srgbClr val="FFE7C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-US" sz="11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metaclass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»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058568" y="2915108"/>
            <a:ext cx="2086340" cy="5160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-US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stereotype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»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Requirement</a:t>
            </a:r>
          </a:p>
        </p:txBody>
      </p:sp>
      <p:cxnSp>
        <p:nvCxnSpPr>
          <p:cNvPr id="7" name="Connecteur droit 6"/>
          <p:cNvCxnSpPr>
            <a:stCxn id="8" idx="3"/>
            <a:endCxn id="6" idx="0"/>
          </p:cNvCxnSpPr>
          <p:nvPr/>
        </p:nvCxnSpPr>
        <p:spPr>
          <a:xfrm>
            <a:off x="5101738" y="2161031"/>
            <a:ext cx="0" cy="75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angle isocèle 7"/>
          <p:cNvSpPr/>
          <p:nvPr/>
        </p:nvSpPr>
        <p:spPr>
          <a:xfrm flipH="1">
            <a:off x="5045472" y="2008321"/>
            <a:ext cx="112532" cy="152710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058568" y="3428508"/>
            <a:ext cx="2086340" cy="5667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ID: String[1]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Description: String[1]</a:t>
            </a:r>
          </a:p>
        </p:txBody>
      </p:sp>
      <p:sp>
        <p:nvSpPr>
          <p:cNvPr id="12" name="Légende encadrée 1 11"/>
          <p:cNvSpPr/>
          <p:nvPr/>
        </p:nvSpPr>
        <p:spPr>
          <a:xfrm>
            <a:off x="1991544" y="1540269"/>
            <a:ext cx="1944216" cy="936104"/>
          </a:xfrm>
          <a:prstGeom prst="borderCallout1">
            <a:avLst>
              <a:gd name="adj1" fmla="val 100277"/>
              <a:gd name="adj2" fmla="val 99829"/>
              <a:gd name="adj3" fmla="val 146149"/>
              <a:gd name="adj4" fmla="val 13211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  <a:cs typeface="Consolas" panose="020B0609020204030204" pitchFamily="49" charset="0"/>
              </a:rPr>
              <a:t>Realized by adding properties </a:t>
            </a:r>
            <a:r>
              <a:rPr lang="en-US" sz="1200" dirty="0">
                <a:solidFill>
                  <a:srgbClr val="E60019"/>
                </a:solidFill>
                <a:latin typeface="+mj-lt"/>
                <a:cs typeface="Consolas" panose="020B0609020204030204" pitchFamily="49" charset="0"/>
              </a:rPr>
              <a:t>ID</a:t>
            </a:r>
            <a:r>
              <a:rPr lang="en-US" sz="1200" dirty="0">
                <a:latin typeface="+mj-lt"/>
                <a:cs typeface="Consolas" panose="020B0609020204030204" pitchFamily="49" charset="0"/>
              </a:rPr>
              <a:t> and </a:t>
            </a:r>
            <a:r>
              <a:rPr lang="en-US" sz="1200" dirty="0">
                <a:solidFill>
                  <a:srgbClr val="E60019"/>
                </a:solidFill>
                <a:latin typeface="+mj-lt"/>
                <a:cs typeface="Consolas" panose="020B0609020204030204" pitchFamily="49" charset="0"/>
              </a:rPr>
              <a:t>Description</a:t>
            </a:r>
            <a:r>
              <a:rPr lang="en-US" sz="1200" dirty="0">
                <a:latin typeface="+mj-lt"/>
                <a:cs typeface="Consolas" panose="020B0609020204030204" pitchFamily="49" charset="0"/>
              </a:rPr>
              <a:t> to our stereotype</a:t>
            </a:r>
          </a:p>
        </p:txBody>
      </p:sp>
      <p:cxnSp>
        <p:nvCxnSpPr>
          <p:cNvPr id="15" name="Connecteur droit avec flèche 14"/>
          <p:cNvCxnSpPr>
            <a:stCxn id="9" idx="3"/>
            <a:endCxn id="16" idx="1"/>
          </p:cNvCxnSpPr>
          <p:nvPr/>
        </p:nvCxnSpPr>
        <p:spPr>
          <a:xfrm flipV="1">
            <a:off x="6144908" y="3711508"/>
            <a:ext cx="2551050" cy="3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695958" y="3453492"/>
            <a:ext cx="1510276" cy="516033"/>
          </a:xfrm>
          <a:prstGeom prst="rect">
            <a:avLst/>
          </a:prstGeom>
          <a:solidFill>
            <a:srgbClr val="FFE7C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-US" sz="11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metaclass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»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OpaqueExpression</a:t>
            </a:r>
          </a:p>
        </p:txBody>
      </p:sp>
      <p:sp>
        <p:nvSpPr>
          <p:cNvPr id="17" name="Légende encadrée 1 16"/>
          <p:cNvSpPr/>
          <p:nvPr/>
        </p:nvSpPr>
        <p:spPr>
          <a:xfrm>
            <a:off x="7320136" y="1897624"/>
            <a:ext cx="1944216" cy="760384"/>
          </a:xfrm>
          <a:prstGeom prst="borderCallout1">
            <a:avLst>
              <a:gd name="adj1" fmla="val 100277"/>
              <a:gd name="adj2" fmla="val 50031"/>
              <a:gd name="adj3" fmla="val 202970"/>
              <a:gd name="adj4" fmla="val 3897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  <a:cs typeface="Consolas" panose="020B0609020204030204" pitchFamily="49" charset="0"/>
              </a:rPr>
              <a:t>Formal description of the requirement given using an OpaqueExpression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816080" y="3398595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formalDescription[0..1]</a:t>
            </a:r>
          </a:p>
        </p:txBody>
      </p:sp>
      <p:sp>
        <p:nvSpPr>
          <p:cNvPr id="24" name="Ellipse 23"/>
          <p:cNvSpPr/>
          <p:nvPr/>
        </p:nvSpPr>
        <p:spPr>
          <a:xfrm>
            <a:off x="8655900" y="367541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Légende encadrée 1 24"/>
          <p:cNvSpPr/>
          <p:nvPr/>
        </p:nvSpPr>
        <p:spPr>
          <a:xfrm>
            <a:off x="6448325" y="4052223"/>
            <a:ext cx="1944216" cy="446716"/>
          </a:xfrm>
          <a:prstGeom prst="borderCallout1">
            <a:avLst>
              <a:gd name="adj1" fmla="val -1402"/>
              <a:gd name="adj2" fmla="val 50646"/>
              <a:gd name="adj3" fmla="val -77982"/>
              <a:gd name="adj4" fmla="val 5065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  <a:cs typeface="Consolas" panose="020B0609020204030204" pitchFamily="49" charset="0"/>
              </a:rPr>
              <a:t>Simple UML association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9666514" y="2008321"/>
            <a:ext cx="2173185" cy="110301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as typed attribute instead of 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222757" y="1535461"/>
            <a:ext cx="2955223" cy="516033"/>
          </a:xfrm>
          <a:prstGeom prst="rect">
            <a:avLst/>
          </a:prstGeom>
          <a:solidFill>
            <a:srgbClr val="FFE7C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-US" sz="11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metaclass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»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22757" y="2958280"/>
            <a:ext cx="2955223" cy="5160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«stereotype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»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Requirement</a:t>
            </a:r>
          </a:p>
        </p:txBody>
      </p:sp>
      <p:cxnSp>
        <p:nvCxnSpPr>
          <p:cNvPr id="14" name="Connecteur droit 13"/>
          <p:cNvCxnSpPr>
            <a:stCxn id="15" idx="3"/>
            <a:endCxn id="13" idx="0"/>
          </p:cNvCxnSpPr>
          <p:nvPr/>
        </p:nvCxnSpPr>
        <p:spPr>
          <a:xfrm flipH="1">
            <a:off x="6700369" y="2204203"/>
            <a:ext cx="8010" cy="754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angle isocèle 14"/>
          <p:cNvSpPr/>
          <p:nvPr/>
        </p:nvSpPr>
        <p:spPr>
          <a:xfrm flipH="1">
            <a:off x="6652113" y="2051493"/>
            <a:ext cx="112532" cy="152710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222758" y="3471679"/>
            <a:ext cx="2955223" cy="7198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ID: String[1]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Description: String[1</a:t>
            </a:r>
            <a:r>
              <a:rPr lang="en-US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1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formalDesc</a:t>
            </a:r>
            <a:r>
              <a:rPr lang="en-US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OpaqueExpression</a:t>
            </a:r>
            <a:r>
              <a:rPr lang="en-US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[0..1]</a:t>
            </a: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88618" y="1773013"/>
            <a:ext cx="1368152" cy="28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RequirementKind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988618" y="2051493"/>
            <a:ext cx="1368152" cy="7081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FUNCTIONAL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STRUCTURAL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PERFORMANCE</a:t>
            </a:r>
          </a:p>
        </p:txBody>
      </p:sp>
      <p:cxnSp>
        <p:nvCxnSpPr>
          <p:cNvPr id="28" name="Connecteur droit avec flèche 27"/>
          <p:cNvCxnSpPr>
            <a:stCxn id="16" idx="1"/>
            <a:endCxn id="27" idx="2"/>
          </p:cNvCxnSpPr>
          <p:nvPr/>
        </p:nvCxnSpPr>
        <p:spPr>
          <a:xfrm rot="10800000">
            <a:off x="3672694" y="2759597"/>
            <a:ext cx="1550064" cy="1072025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636689" y="271145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3636689" y="2792839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kind[1]</a:t>
            </a:r>
          </a:p>
        </p:txBody>
      </p:sp>
      <p:sp>
        <p:nvSpPr>
          <p:cNvPr id="31" name="Légende encadrée 1 30"/>
          <p:cNvSpPr/>
          <p:nvPr/>
        </p:nvSpPr>
        <p:spPr>
          <a:xfrm>
            <a:off x="895350" y="3022096"/>
            <a:ext cx="2337655" cy="760384"/>
          </a:xfrm>
          <a:prstGeom prst="borderCallout1">
            <a:avLst>
              <a:gd name="adj1" fmla="val 52602"/>
              <a:gd name="adj2" fmla="val 103550"/>
              <a:gd name="adj3" fmla="val 35212"/>
              <a:gd name="adj4" fmla="val 11538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  <a:cs typeface="Consolas" panose="020B0609020204030204" pitchFamily="49" charset="0"/>
              </a:rPr>
              <a:t>Let the designer to indicate the “kind” of its requirements</a:t>
            </a:r>
          </a:p>
        </p:txBody>
      </p:sp>
      <p:pic>
        <p:nvPicPr>
          <p:cNvPr id="35" name="Picture 4" descr="help, mark, questi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567223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Step 2 – capture basic properties of a requirement</a:t>
            </a:r>
            <a:endParaRPr lang="en-US" sz="4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838200" y="4729947"/>
            <a:ext cx="10515600" cy="1447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What is missing in the profile to make a requirement “</a:t>
            </a:r>
            <a:r>
              <a:rPr lang="en-US" dirty="0" err="1" smtClean="0"/>
              <a:t>refinable</a:t>
            </a:r>
            <a:r>
              <a:rPr lang="en-US" dirty="0"/>
              <a:t>” by another requirement?</a:t>
            </a:r>
          </a:p>
          <a:p>
            <a:endParaRPr lang="en-US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8796361" y="3296265"/>
            <a:ext cx="2714756" cy="949206"/>
          </a:xfrm>
          <a:prstGeom prst="wedgeRoundRectCallout">
            <a:avLst>
              <a:gd name="adj1" fmla="val -74617"/>
              <a:gd name="adj2" fmla="val 243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Alternatively, use </a:t>
            </a:r>
            <a:r>
              <a:rPr lang="en-US" dirty="0" smtClean="0"/>
              <a:t>property instead of association (Papyrus bug)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Step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 –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Refinement relationship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10585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Objective</a:t>
            </a:r>
          </a:p>
          <a:p>
            <a:pPr lvl="1"/>
            <a:r>
              <a:rPr lang="en-US" dirty="0"/>
              <a:t>Find </a:t>
            </a:r>
            <a:r>
              <a:rPr lang="en-US" dirty="0" smtClean="0"/>
              <a:t>meta-class </a:t>
            </a:r>
            <a:r>
              <a:rPr lang="en-US" dirty="0"/>
              <a:t>that allows the specification of a relationship between two classes</a:t>
            </a:r>
          </a:p>
          <a:p>
            <a:pPr lvl="1"/>
            <a:r>
              <a:rPr lang="en-US" dirty="0"/>
              <a:t>Create a stereotype that apply on this </a:t>
            </a:r>
            <a:r>
              <a:rPr lang="en-US" dirty="0" smtClean="0"/>
              <a:t>meta-class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Proposal</a:t>
            </a:r>
          </a:p>
          <a:p>
            <a:pPr lvl="1"/>
            <a:r>
              <a:rPr lang="en-US" dirty="0"/>
              <a:t>Dependency (UML 2.5 – p. 36)</a:t>
            </a:r>
          </a:p>
          <a:p>
            <a:pPr lvl="2"/>
            <a:r>
              <a:rPr lang="en-US" dirty="0"/>
              <a:t>Source and target are </a:t>
            </a:r>
            <a:r>
              <a:rPr lang="en-US" dirty="0" err="1" smtClean="0"/>
              <a:t>NamedElements</a:t>
            </a:r>
            <a:endParaRPr lang="en-US" dirty="0"/>
          </a:p>
          <a:p>
            <a:pPr lvl="2"/>
            <a:r>
              <a:rPr lang="en-US" dirty="0"/>
              <a:t>A model element requires another model element for its specification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9896" y="4746874"/>
            <a:ext cx="1510276" cy="516033"/>
          </a:xfrm>
          <a:prstGeom prst="rect">
            <a:avLst/>
          </a:prstGeom>
          <a:solidFill>
            <a:srgbClr val="FFE7C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metaclass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»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</a:p>
        </p:txBody>
      </p:sp>
      <p:sp>
        <p:nvSpPr>
          <p:cNvPr id="7" name="Rectangle 6"/>
          <p:cNvSpPr/>
          <p:nvPr/>
        </p:nvSpPr>
        <p:spPr>
          <a:xfrm>
            <a:off x="5159896" y="5863184"/>
            <a:ext cx="1510276" cy="5160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«stereotype»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Refine</a:t>
            </a:r>
          </a:p>
        </p:txBody>
      </p:sp>
      <p:cxnSp>
        <p:nvCxnSpPr>
          <p:cNvPr id="8" name="Connecteur droit 7"/>
          <p:cNvCxnSpPr>
            <a:stCxn id="9" idx="3"/>
            <a:endCxn id="7" idx="0"/>
          </p:cNvCxnSpPr>
          <p:nvPr/>
        </p:nvCxnSpPr>
        <p:spPr>
          <a:xfrm>
            <a:off x="5915034" y="5463242"/>
            <a:ext cx="0" cy="399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le isocèle 8"/>
          <p:cNvSpPr/>
          <p:nvPr/>
        </p:nvSpPr>
        <p:spPr>
          <a:xfrm flipH="1">
            <a:off x="5858768" y="5310532"/>
            <a:ext cx="112532" cy="152710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" name="Légende encadrée 1 9"/>
          <p:cNvSpPr/>
          <p:nvPr/>
        </p:nvSpPr>
        <p:spPr>
          <a:xfrm>
            <a:off x="1901826" y="5658079"/>
            <a:ext cx="2556184" cy="926241"/>
          </a:xfrm>
          <a:prstGeom prst="borderCallout1">
            <a:avLst>
              <a:gd name="adj1" fmla="val 49974"/>
              <a:gd name="adj2" fmla="val 99830"/>
              <a:gd name="adj3" fmla="val 50348"/>
              <a:gd name="adj4" fmla="val 12689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  <a:cs typeface="Consolas" panose="020B0609020204030204" pitchFamily="49" charset="0"/>
              </a:rPr>
              <a:t>No additional properties are required. The stereotype just act as an annotation</a:t>
            </a:r>
          </a:p>
        </p:txBody>
      </p:sp>
      <p:sp>
        <p:nvSpPr>
          <p:cNvPr id="11" name="Légende encadrée 1 10"/>
          <p:cNvSpPr/>
          <p:nvPr/>
        </p:nvSpPr>
        <p:spPr>
          <a:xfrm>
            <a:off x="7328520" y="5581651"/>
            <a:ext cx="2996580" cy="1002670"/>
          </a:xfrm>
          <a:prstGeom prst="borderCallout1">
            <a:avLst>
              <a:gd name="adj1" fmla="val 57072"/>
              <a:gd name="adj2" fmla="val -270"/>
              <a:gd name="adj3" fmla="val 58091"/>
              <a:gd name="adj4" fmla="val -2113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  <a:cs typeface="Consolas" panose="020B0609020204030204" pitchFamily="49" charset="0"/>
              </a:rPr>
              <a:t>Meaning: the source requirement has is clarified by the target requirement. </a:t>
            </a:r>
          </a:p>
        </p:txBody>
      </p:sp>
    </p:spTree>
    <p:extLst>
      <p:ext uri="{BB962C8B-B14F-4D97-AF65-F5344CB8AC3E}">
        <p14:creationId xmlns:p14="http://schemas.microsoft.com/office/powerpoint/2010/main" val="13849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Reduce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UML expressiveness – Why and How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Why? </a:t>
            </a:r>
            <a:r>
              <a:rPr lang="en-US" dirty="0"/>
              <a:t>We do not need </a:t>
            </a:r>
            <a:r>
              <a:rPr lang="en-US" dirty="0" smtClean="0"/>
              <a:t>some features when </a:t>
            </a:r>
            <a:r>
              <a:rPr lang="en-US" dirty="0"/>
              <a:t>specifying </a:t>
            </a:r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2"/>
            <a:r>
              <a:rPr lang="en-US" strike="sngStrike" dirty="0"/>
              <a:t>A class can have operations</a:t>
            </a:r>
          </a:p>
          <a:p>
            <a:pPr lvl="2"/>
            <a:r>
              <a:rPr lang="en-US" strike="sngStrike" dirty="0"/>
              <a:t>A class can have a classifier behavior</a:t>
            </a:r>
          </a:p>
          <a:p>
            <a:pPr lvl="2"/>
            <a:r>
              <a:rPr lang="en-US" strike="sngStrike" dirty="0"/>
              <a:t>A class can be active </a:t>
            </a:r>
          </a:p>
          <a:p>
            <a:pPr lvl="1"/>
            <a:r>
              <a:rPr lang="en-US" dirty="0"/>
              <a:t>Dependency</a:t>
            </a:r>
          </a:p>
          <a:p>
            <a:pPr lvl="2"/>
            <a:r>
              <a:rPr lang="en-US" strike="sngStrike" dirty="0"/>
              <a:t>The source and the target can be </a:t>
            </a:r>
            <a:r>
              <a:rPr lang="en-US" strike="sngStrike" dirty="0" err="1" smtClean="0"/>
              <a:t>NamedElement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How? </a:t>
            </a:r>
            <a:r>
              <a:rPr lang="en-US" dirty="0" smtClean="0"/>
              <a:t>Via OCL </a:t>
            </a:r>
            <a:r>
              <a:rPr lang="en-US" dirty="0"/>
              <a:t>constraints in our profile</a:t>
            </a:r>
          </a:p>
          <a:p>
            <a:pPr lvl="1"/>
            <a:r>
              <a:rPr lang="en-US" dirty="0"/>
              <a:t>Object Constraint Language</a:t>
            </a:r>
          </a:p>
          <a:p>
            <a:pPr lvl="1"/>
            <a:r>
              <a:rPr lang="en-US" dirty="0"/>
              <a:t>OCL is a formal language</a:t>
            </a:r>
          </a:p>
          <a:p>
            <a:pPr lvl="1"/>
            <a:r>
              <a:rPr lang="en-US" dirty="0"/>
              <a:t>Specification of constraints on models (not only UML)</a:t>
            </a:r>
          </a:p>
          <a:p>
            <a:pPr lvl="1"/>
            <a:r>
              <a:rPr lang="en-US" dirty="0"/>
              <a:t>The constraints that can be verified at any time of the model </a:t>
            </a:r>
            <a:r>
              <a:rPr lang="en-US" dirty="0" smtClean="0"/>
              <a:t>life</a:t>
            </a:r>
            <a:endParaRPr lang="en-US" dirty="0"/>
          </a:p>
        </p:txBody>
      </p:sp>
      <p:pic>
        <p:nvPicPr>
          <p:cNvPr id="5" name="Picture 2" descr="error, high, priority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692" y="1996827"/>
            <a:ext cx="432310" cy="43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9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7757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Reduce expressiveness </a:t>
            </a:r>
            <a:r>
              <a:rPr lang="en-US" sz="4000" dirty="0" smtClean="0"/>
              <a:t>– «Requirement» stereotype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4729740" y="1640236"/>
            <a:ext cx="1510276" cy="516033"/>
          </a:xfrm>
          <a:prstGeom prst="rect">
            <a:avLst/>
          </a:prstGeom>
          <a:solidFill>
            <a:srgbClr val="FFE7C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-US" sz="11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metaclass</a:t>
            </a:r>
            <a:r>
              <a:rPr lang="en-US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»</a:t>
            </a: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1708" y="3063055"/>
            <a:ext cx="2086340" cy="5160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«stereotype»</a:t>
            </a: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Requirement</a:t>
            </a:r>
          </a:p>
        </p:txBody>
      </p:sp>
      <p:cxnSp>
        <p:nvCxnSpPr>
          <p:cNvPr id="6" name="Connecteur droit 5"/>
          <p:cNvCxnSpPr>
            <a:stCxn id="7" idx="3"/>
            <a:endCxn id="5" idx="0"/>
          </p:cNvCxnSpPr>
          <p:nvPr/>
        </p:nvCxnSpPr>
        <p:spPr>
          <a:xfrm>
            <a:off x="5484878" y="2308978"/>
            <a:ext cx="0" cy="75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isocèle 6"/>
          <p:cNvSpPr/>
          <p:nvPr/>
        </p:nvSpPr>
        <p:spPr>
          <a:xfrm flipH="1">
            <a:off x="5428612" y="2156268"/>
            <a:ext cx="112532" cy="152710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441708" y="3576455"/>
            <a:ext cx="2086340" cy="5667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ID: String[1]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Description: String[1]</a:t>
            </a:r>
          </a:p>
        </p:txBody>
      </p:sp>
      <p:cxnSp>
        <p:nvCxnSpPr>
          <p:cNvPr id="9" name="Connecteur droit avec flèche 8"/>
          <p:cNvCxnSpPr>
            <a:stCxn id="8" idx="3"/>
            <a:endCxn id="10" idx="1"/>
          </p:cNvCxnSpPr>
          <p:nvPr/>
        </p:nvCxnSpPr>
        <p:spPr>
          <a:xfrm flipV="1">
            <a:off x="6528048" y="3859455"/>
            <a:ext cx="2167910" cy="3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695958" y="3601439"/>
            <a:ext cx="1510276" cy="516033"/>
          </a:xfrm>
          <a:prstGeom prst="rect">
            <a:avLst/>
          </a:prstGeom>
          <a:solidFill>
            <a:srgbClr val="FFE7C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-US" sz="11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metaclass</a:t>
            </a:r>
            <a:r>
              <a:rPr lang="en-US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»</a:t>
            </a: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OpaqueExpression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816080" y="3546542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formalDescription[0..1]</a:t>
            </a:r>
          </a:p>
        </p:txBody>
      </p:sp>
      <p:sp>
        <p:nvSpPr>
          <p:cNvPr id="12" name="Ellipse 11"/>
          <p:cNvSpPr/>
          <p:nvPr/>
        </p:nvSpPr>
        <p:spPr>
          <a:xfrm>
            <a:off x="8655900" y="3823359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207568" y="1877788"/>
            <a:ext cx="1368152" cy="28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RequirementKind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07568" y="2156268"/>
            <a:ext cx="1368152" cy="7081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FUNCTIONAL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STRUCTURAL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PERFORMANCE</a:t>
            </a:r>
          </a:p>
        </p:txBody>
      </p:sp>
      <p:cxnSp>
        <p:nvCxnSpPr>
          <p:cNvPr id="15" name="Connecteur droit avec flèche 27"/>
          <p:cNvCxnSpPr>
            <a:stCxn id="8" idx="1"/>
            <a:endCxn id="14" idx="2"/>
          </p:cNvCxnSpPr>
          <p:nvPr/>
        </p:nvCxnSpPr>
        <p:spPr>
          <a:xfrm rot="10800000">
            <a:off x="2891644" y="2864372"/>
            <a:ext cx="1550064" cy="995445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2855639" y="2816227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855639" y="2897614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kind[1]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1209675" y="4664570"/>
            <a:ext cx="5606405" cy="923077"/>
          </a:xfrm>
          <a:prstGeom prst="roundRect">
            <a:avLst/>
          </a:prstGeom>
          <a:solidFill>
            <a:schemeClr val="bg1"/>
          </a:solidFill>
          <a:ln>
            <a:solidFill>
              <a:srgbClr val="E6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.base_Class.ownedOperation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isEmpty()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r>
              <a:rPr lang="en-US" sz="14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.base_Class.classifierBehavior.oclIsUndefined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6443836" y="4761577"/>
            <a:ext cx="216024" cy="216024"/>
            <a:chOff x="2555776" y="4401108"/>
            <a:chExt cx="216024" cy="216024"/>
          </a:xfrm>
          <a:solidFill>
            <a:schemeClr val="bg1"/>
          </a:solidFill>
        </p:grpSpPr>
        <p:sp>
          <p:nvSpPr>
            <p:cNvPr id="2" name="Accolade ouvrante 1"/>
            <p:cNvSpPr/>
            <p:nvPr/>
          </p:nvSpPr>
          <p:spPr>
            <a:xfrm>
              <a:off x="2555776" y="4401108"/>
              <a:ext cx="72008" cy="216024"/>
            </a:xfrm>
            <a:prstGeom prst="leftBrac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9" name="Accolade ouvrante 18"/>
            <p:cNvSpPr/>
            <p:nvPr/>
          </p:nvSpPr>
          <p:spPr>
            <a:xfrm rot="10800000">
              <a:off x="2699792" y="4401108"/>
              <a:ext cx="72008" cy="216024"/>
            </a:xfrm>
            <a:prstGeom prst="leftBrac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21" name="Connecteur droit 20"/>
          <p:cNvCxnSpPr/>
          <p:nvPr/>
        </p:nvCxnSpPr>
        <p:spPr>
          <a:xfrm flipV="1">
            <a:off x="4441708" y="4143175"/>
            <a:ext cx="574172" cy="52139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à coins arrondis 23"/>
          <p:cNvSpPr/>
          <p:nvPr/>
        </p:nvSpPr>
        <p:spPr>
          <a:xfrm>
            <a:off x="4562475" y="5744691"/>
            <a:ext cx="4996195" cy="873952"/>
          </a:xfrm>
          <a:prstGeom prst="roundRect">
            <a:avLst/>
          </a:prstGeom>
          <a:solidFill>
            <a:schemeClr val="bg1"/>
          </a:solidFill>
          <a:ln>
            <a:solidFill>
              <a:srgbClr val="E6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.formalDescription.language-&gt;size()=1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.formalDescription.language-&gt;</a:t>
            </a:r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()=</a:t>
            </a:r>
            <a:r>
              <a:rPr lang="en-US" sz="14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“OCL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6456040" y="4143175"/>
            <a:ext cx="1875824" cy="160151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0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805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Interest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requirement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model </a:t>
            </a:r>
            <a:r>
              <a:rPr lang="en-US" sz="4000" dirty="0"/>
              <a:t>/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related work in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SysML</a:t>
            </a:r>
            <a:endParaRPr lang="en-US" sz="40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Interest of the requirements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Capture and organize efficiently the requirements of a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Link the requirements to the model of the system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What are the part of the system that satisfy the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Link the requirements to the test cases validating the system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What are the test cases that ensure the requirements are verified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SysML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Normative UML profile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Specialization of UML for system modeling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addition of UML compared to </a:t>
            </a:r>
            <a:r>
              <a:rPr lang="en-US" dirty="0" err="1"/>
              <a:t>SysML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6599709" y="4669229"/>
            <a:ext cx="2160240" cy="2088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039869" y="4669229"/>
            <a:ext cx="2160240" cy="2088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798510" y="3986674"/>
            <a:ext cx="1999872" cy="1080120"/>
          </a:xfrm>
          <a:prstGeom prst="wedgeRoundRectCallout">
            <a:avLst>
              <a:gd name="adj1" fmla="val 31025"/>
              <a:gd name="adj2" fmla="val 64969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80975" indent="-180975">
              <a:buFont typeface="Arial" pitchFamily="34" charset="0"/>
              <a:buChar char="•"/>
            </a:pP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Deployment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Collaboration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8229320" y="3996113"/>
            <a:ext cx="1461158" cy="728802"/>
          </a:xfrm>
          <a:prstGeom prst="wedgeRoundRectCallout">
            <a:avLst>
              <a:gd name="adj1" fmla="val -36279"/>
              <a:gd name="adj2" fmla="val 14175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80975" indent="-180975">
              <a:buFont typeface="Arial" pitchFamily="34" charset="0"/>
              <a:buChar char="•"/>
            </a:pP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Types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Behaviors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10005360" y="4055725"/>
            <a:ext cx="2068520" cy="1136036"/>
          </a:xfrm>
          <a:prstGeom prst="wedgeRoundRectCallout">
            <a:avLst>
              <a:gd name="adj1" fmla="val -62521"/>
              <a:gd name="adj2" fmla="val 55328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80975" indent="-180975">
              <a:buFont typeface="Arial" pitchFamily="34" charset="0"/>
              <a:buChar char="•"/>
            </a:pP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Requirements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Allocation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Blocks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Parametrics</a:t>
            </a:r>
          </a:p>
        </p:txBody>
      </p:sp>
      <p:pic>
        <p:nvPicPr>
          <p:cNvPr id="4098" name="Picture 2" descr="label, new, nuevo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296" y="4860155"/>
            <a:ext cx="748414" cy="74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686" y="5133657"/>
            <a:ext cx="853792" cy="8856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675" y="5234363"/>
            <a:ext cx="1090612" cy="77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4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149579"/>
            <a:ext cx="10714744" cy="385117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Simple Neural Network profile</a:t>
            </a:r>
            <a:endParaRPr lang="en-US" dirty="0"/>
          </a:p>
        </p:txBody>
      </p:sp>
      <p:sp>
        <p:nvSpPr>
          <p:cNvPr id="7" name="Rectangle à coins arrondis 9"/>
          <p:cNvSpPr/>
          <p:nvPr/>
        </p:nvSpPr>
        <p:spPr>
          <a:xfrm>
            <a:off x="9400276" y="1690688"/>
            <a:ext cx="2068520" cy="568018"/>
          </a:xfrm>
          <a:prstGeom prst="wedgeRoundRectCallout">
            <a:avLst>
              <a:gd name="adj1" fmla="val -60679"/>
              <a:gd name="adj2" fmla="val 48620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UML Meta class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à coins arrondis 9"/>
          <p:cNvSpPr/>
          <p:nvPr/>
        </p:nvSpPr>
        <p:spPr>
          <a:xfrm>
            <a:off x="8308518" y="3300260"/>
            <a:ext cx="2068520" cy="568018"/>
          </a:xfrm>
          <a:prstGeom prst="wedgeRoundRectCallout">
            <a:avLst>
              <a:gd name="adj1" fmla="val -61139"/>
              <a:gd name="adj2" fmla="val -3363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Extension relationship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à coins arrondis 9"/>
          <p:cNvSpPr/>
          <p:nvPr/>
        </p:nvSpPr>
        <p:spPr>
          <a:xfrm>
            <a:off x="2269668" y="3395510"/>
            <a:ext cx="2068520" cy="568018"/>
          </a:xfrm>
          <a:prstGeom prst="wedgeRoundRectCallout">
            <a:avLst>
              <a:gd name="adj1" fmla="val -37195"/>
              <a:gd name="adj2" fmla="val 9892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Stereotypes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1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Notation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representation of language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concepts</a:t>
            </a:r>
            <a:endParaRPr lang="en-US" dirty="0"/>
          </a:p>
        </p:txBody>
      </p:sp>
      <p:cxnSp>
        <p:nvCxnSpPr>
          <p:cNvPr id="34" name="Connecteur droit 33"/>
          <p:cNvCxnSpPr>
            <a:stCxn id="22" idx="3"/>
            <a:endCxn id="113" idx="1"/>
          </p:cNvCxnSpPr>
          <p:nvPr/>
        </p:nvCxnSpPr>
        <p:spPr>
          <a:xfrm>
            <a:off x="3604541" y="3224409"/>
            <a:ext cx="2997011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égende encadrée 1 38"/>
          <p:cNvSpPr/>
          <p:nvPr/>
        </p:nvSpPr>
        <p:spPr>
          <a:xfrm>
            <a:off x="1674645" y="1703654"/>
            <a:ext cx="3105022" cy="655126"/>
          </a:xfrm>
          <a:prstGeom prst="borderCallout1">
            <a:avLst>
              <a:gd name="adj1" fmla="val 100885"/>
              <a:gd name="adj2" fmla="val 53384"/>
              <a:gd name="adj3" fmla="val 143928"/>
              <a:gd name="adj4" fmla="val 4935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Consolas" panose="020B0609020204030204" pitchFamily="49" charset="0"/>
              </a:rPr>
              <a:t>Symbolic representations associated to language concepts (i.e. elements of the abstract syntax)</a:t>
            </a:r>
          </a:p>
        </p:txBody>
      </p:sp>
      <p:sp>
        <p:nvSpPr>
          <p:cNvPr id="47" name="Légende encadrée 1 46"/>
          <p:cNvSpPr/>
          <p:nvPr/>
        </p:nvSpPr>
        <p:spPr>
          <a:xfrm>
            <a:off x="10161686" y="5568630"/>
            <a:ext cx="1963826" cy="857899"/>
          </a:xfrm>
          <a:prstGeom prst="borderCallout1">
            <a:avLst>
              <a:gd name="adj1" fmla="val 69729"/>
              <a:gd name="adj2" fmla="val 10"/>
              <a:gd name="adj3" fmla="val 76000"/>
              <a:gd name="adj4" fmla="val -5045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  <a:cs typeface="Consolas" panose="020B0609020204030204" pitchFamily="49" charset="0"/>
              </a:rPr>
              <a:t>Note: some concepts in a language may not have a representation.</a:t>
            </a:r>
          </a:p>
        </p:txBody>
      </p:sp>
      <p:cxnSp>
        <p:nvCxnSpPr>
          <p:cNvPr id="48" name="Connecteur droit 47"/>
          <p:cNvCxnSpPr/>
          <p:nvPr/>
        </p:nvCxnSpPr>
        <p:spPr>
          <a:xfrm>
            <a:off x="1349342" y="4405303"/>
            <a:ext cx="9144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à coins arrondis 48"/>
          <p:cNvSpPr/>
          <p:nvPr/>
        </p:nvSpPr>
        <p:spPr>
          <a:xfrm>
            <a:off x="5733912" y="4731362"/>
            <a:ext cx="4248472" cy="194040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889041" y="6100586"/>
            <a:ext cx="869977" cy="3293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Behavior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87924" y="5061981"/>
            <a:ext cx="1872208" cy="3251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BehavioredClassifier</a:t>
            </a:r>
          </a:p>
        </p:txBody>
      </p:sp>
      <p:cxnSp>
        <p:nvCxnSpPr>
          <p:cNvPr id="52" name="Connecteur droit avec flèche 51"/>
          <p:cNvCxnSpPr>
            <a:stCxn id="51" idx="2"/>
            <a:endCxn id="50" idx="0"/>
          </p:cNvCxnSpPr>
          <p:nvPr/>
        </p:nvCxnSpPr>
        <p:spPr>
          <a:xfrm>
            <a:off x="8324029" y="5387089"/>
            <a:ext cx="1" cy="71349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949937" y="5051589"/>
            <a:ext cx="826979" cy="3251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8324028" y="5363502"/>
            <a:ext cx="2133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  <a:cs typeface="Consolas" panose="020B0609020204030204" pitchFamily="49" charset="0"/>
              </a:rPr>
              <a:t>[0..1] </a:t>
            </a:r>
            <a:r>
              <a:rPr lang="fr-F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behavioredClassifer</a:t>
            </a:r>
            <a:endParaRPr lang="fr-F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6749941" y="5646340"/>
            <a:ext cx="2278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  <a:cs typeface="Consolas" panose="020B0609020204030204" pitchFamily="49" charset="0"/>
              </a:rPr>
              <a:t>[0..1]</a:t>
            </a:r>
          </a:p>
          <a:p>
            <a:r>
              <a:rPr lang="fr-F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classifierBehavior</a:t>
            </a:r>
            <a:r>
              <a:rPr lang="fr-F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56" name="Connecteur droit 55"/>
          <p:cNvCxnSpPr>
            <a:stCxn id="57" idx="3"/>
            <a:endCxn id="53" idx="3"/>
          </p:cNvCxnSpPr>
          <p:nvPr/>
        </p:nvCxnSpPr>
        <p:spPr>
          <a:xfrm flipH="1">
            <a:off x="6776916" y="5214143"/>
            <a:ext cx="45205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iangle isocèle 56"/>
          <p:cNvSpPr/>
          <p:nvPr/>
        </p:nvSpPr>
        <p:spPr>
          <a:xfrm rot="5400000">
            <a:off x="7228968" y="5142134"/>
            <a:ext cx="144016" cy="14401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/>
          <p:cNvCxnSpPr>
            <a:stCxn id="59" idx="3"/>
            <a:endCxn id="60" idx="1"/>
          </p:cNvCxnSpPr>
          <p:nvPr/>
        </p:nvCxnSpPr>
        <p:spPr>
          <a:xfrm flipH="1">
            <a:off x="5954620" y="6263274"/>
            <a:ext cx="17904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riangle isocèle 58"/>
          <p:cNvSpPr/>
          <p:nvPr/>
        </p:nvSpPr>
        <p:spPr>
          <a:xfrm rot="5400000">
            <a:off x="7745024" y="6191266"/>
            <a:ext cx="144016" cy="14401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5954620" y="6098611"/>
            <a:ext cx="1186250" cy="3293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StateMachine</a:t>
            </a:r>
          </a:p>
        </p:txBody>
      </p:sp>
      <p:sp>
        <p:nvSpPr>
          <p:cNvPr id="61" name="Rectangle à coins arrondis 60"/>
          <p:cNvSpPr/>
          <p:nvPr/>
        </p:nvSpPr>
        <p:spPr>
          <a:xfrm>
            <a:off x="1748791" y="4693336"/>
            <a:ext cx="3030876" cy="197843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6" name="Imag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320" y="4772782"/>
            <a:ext cx="1100282" cy="873558"/>
          </a:xfrm>
          <a:prstGeom prst="rect">
            <a:avLst/>
          </a:prstGeom>
        </p:spPr>
      </p:pic>
      <p:cxnSp>
        <p:nvCxnSpPr>
          <p:cNvPr id="68" name="Connecteur droit 67"/>
          <p:cNvCxnSpPr>
            <a:endCxn id="53" idx="1"/>
          </p:cNvCxnSpPr>
          <p:nvPr/>
        </p:nvCxnSpPr>
        <p:spPr>
          <a:xfrm>
            <a:off x="4557865" y="5214144"/>
            <a:ext cx="1392072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3264230" y="6281537"/>
            <a:ext cx="2685707" cy="3122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>
            <a:off x="1628234" y="2650343"/>
            <a:ext cx="1976307" cy="1148132"/>
            <a:chOff x="3614530" y="2600836"/>
            <a:chExt cx="1976307" cy="114813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3614530" y="2600836"/>
              <a:ext cx="1976307" cy="1148132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3"/>
            <p:cNvSpPr>
              <a:spLocks noChangeArrowheads="1"/>
            </p:cNvSpPr>
            <p:nvPr/>
          </p:nvSpPr>
          <p:spPr bwMode="auto">
            <a:xfrm>
              <a:off x="3617058" y="2895566"/>
              <a:ext cx="59503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hangingPunct="0"/>
              <a:r>
                <a:rPr lang="zh-CN" altLang="fr-FR" sz="3200" dirty="0">
                  <a:latin typeface="Arial Unicode MS" panose="020B0604020202020204" pitchFamily="34" charset="-128"/>
                </a:rPr>
                <a:t>我</a:t>
              </a:r>
              <a:endParaRPr lang="zh-CN" altLang="fr-FR" sz="6000" dirty="0">
                <a:latin typeface="Arial" panose="020B0604020202020204" pitchFamily="34" charset="0"/>
              </a:endParaRPr>
            </a:p>
          </p:txBody>
        </p:sp>
        <p:sp>
          <p:nvSpPr>
            <p:cNvPr id="84" name="Rectangle 3"/>
            <p:cNvSpPr>
              <a:spLocks noChangeArrowheads="1"/>
            </p:cNvSpPr>
            <p:nvPr/>
          </p:nvSpPr>
          <p:spPr bwMode="auto">
            <a:xfrm>
              <a:off x="4411044" y="2642395"/>
              <a:ext cx="59503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hangingPunct="0"/>
              <a:r>
                <a:rPr lang="zh-CN" altLang="fr-FR" sz="3200" dirty="0">
                  <a:latin typeface="Arial Unicode MS" panose="020B0604020202020204" pitchFamily="34" charset="-128"/>
                </a:rPr>
                <a:t>是</a:t>
              </a:r>
              <a:endParaRPr lang="zh-CN" altLang="fr-FR" sz="3200" dirty="0">
                <a:latin typeface="Arial" panose="020B0604020202020204" pitchFamily="34" charset="0"/>
              </a:endParaRPr>
            </a:p>
          </p:txBody>
        </p:sp>
        <p:sp>
          <p:nvSpPr>
            <p:cNvPr id="85" name="Rectangle 3"/>
            <p:cNvSpPr>
              <a:spLocks noChangeArrowheads="1"/>
            </p:cNvSpPr>
            <p:nvPr/>
          </p:nvSpPr>
          <p:spPr bwMode="auto">
            <a:xfrm>
              <a:off x="4190843" y="3111957"/>
              <a:ext cx="59503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hangingPunct="0"/>
              <a:r>
                <a:rPr lang="zh-CN" altLang="fr-FR" sz="3200" dirty="0">
                  <a:latin typeface="Arial Unicode MS" panose="020B0604020202020204" pitchFamily="34" charset="-128"/>
                </a:rPr>
                <a:t>学</a:t>
              </a:r>
              <a:endParaRPr lang="zh-CN" altLang="fr-FR" sz="3200" dirty="0">
                <a:latin typeface="Arial" panose="020B0604020202020204" pitchFamily="34" charset="0"/>
              </a:endParaRPr>
            </a:p>
          </p:txBody>
        </p:sp>
        <p:sp>
          <p:nvSpPr>
            <p:cNvPr id="86" name="Rectangle 3"/>
            <p:cNvSpPr>
              <a:spLocks noChangeArrowheads="1"/>
            </p:cNvSpPr>
            <p:nvPr/>
          </p:nvSpPr>
          <p:spPr bwMode="auto">
            <a:xfrm>
              <a:off x="4872043" y="2913222"/>
              <a:ext cx="59503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hangingPunct="0"/>
              <a:r>
                <a:rPr lang="zh-CN" altLang="fr-FR" sz="3200" dirty="0">
                  <a:latin typeface="Arial Unicode MS" panose="020B0604020202020204" pitchFamily="34" charset="-128"/>
                </a:rPr>
                <a:t>生</a:t>
              </a:r>
              <a:endParaRPr lang="zh-CN" altLang="fr-FR" sz="3200" dirty="0">
                <a:latin typeface="Arial" panose="020B0604020202020204" pitchFamily="34" charset="0"/>
              </a:endParaRPr>
            </a:p>
          </p:txBody>
        </p:sp>
      </p:grpSp>
      <p:sp>
        <p:nvSpPr>
          <p:cNvPr id="105" name="ZoneTexte 104"/>
          <p:cNvSpPr txBox="1"/>
          <p:nvPr/>
        </p:nvSpPr>
        <p:spPr>
          <a:xfrm>
            <a:off x="3814977" y="2695533"/>
            <a:ext cx="253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Map notation symbols to syntactical elements</a:t>
            </a:r>
          </a:p>
        </p:txBody>
      </p:sp>
      <p:grpSp>
        <p:nvGrpSpPr>
          <p:cNvPr id="106" name="Groupe 105"/>
          <p:cNvGrpSpPr/>
          <p:nvPr/>
        </p:nvGrpSpPr>
        <p:grpSpPr>
          <a:xfrm>
            <a:off x="6601551" y="2229563"/>
            <a:ext cx="3655860" cy="1989692"/>
            <a:chOff x="2744070" y="1382198"/>
            <a:chExt cx="3655860" cy="1989692"/>
          </a:xfrm>
        </p:grpSpPr>
        <p:grpSp>
          <p:nvGrpSpPr>
            <p:cNvPr id="107" name="Groupe 106"/>
            <p:cNvGrpSpPr/>
            <p:nvPr/>
          </p:nvGrpSpPr>
          <p:grpSpPr>
            <a:xfrm>
              <a:off x="2744070" y="1382198"/>
              <a:ext cx="3655860" cy="1989692"/>
              <a:chOff x="2744070" y="1382198"/>
              <a:chExt cx="3655860" cy="1989692"/>
            </a:xfrm>
          </p:grpSpPr>
          <p:sp>
            <p:nvSpPr>
              <p:cNvPr id="111" name="Rectangle 3"/>
              <p:cNvSpPr>
                <a:spLocks noChangeArrowheads="1"/>
              </p:cNvSpPr>
              <p:nvPr/>
            </p:nvSpPr>
            <p:spPr bwMode="auto">
              <a:xfrm>
                <a:off x="3094673" y="2040065"/>
                <a:ext cx="2954655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hangingPunct="0"/>
                <a:r>
                  <a:rPr lang="zh-CN" altLang="fr-FR" sz="5400" dirty="0">
                    <a:latin typeface="Arial Unicode MS" panose="020B0604020202020204" pitchFamily="34" charset="-128"/>
                  </a:rPr>
                  <a:t>我是学生</a:t>
                </a:r>
                <a:endParaRPr lang="zh-CN" altLang="fr-FR" sz="96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12" name="Groupe 111"/>
              <p:cNvGrpSpPr/>
              <p:nvPr/>
            </p:nvGrpSpPr>
            <p:grpSpPr>
              <a:xfrm>
                <a:off x="3017511" y="1394939"/>
                <a:ext cx="3108979" cy="315197"/>
                <a:chOff x="1971386" y="1394939"/>
                <a:chExt cx="3108979" cy="315197"/>
              </a:xfrm>
            </p:grpSpPr>
            <p:sp>
              <p:nvSpPr>
                <p:cNvPr id="117" name="ZoneTexte 116"/>
                <p:cNvSpPr txBox="1"/>
                <p:nvPr/>
              </p:nvSpPr>
              <p:spPr>
                <a:xfrm>
                  <a:off x="1971386" y="1396906"/>
                  <a:ext cx="9179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 err="1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Subject</a:t>
                  </a:r>
                  <a:endParaRPr lang="fr-F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8" name="ZoneTexte 117"/>
                <p:cNvSpPr txBox="1"/>
                <p:nvPr/>
              </p:nvSpPr>
              <p:spPr>
                <a:xfrm>
                  <a:off x="3049004" y="1402359"/>
                  <a:ext cx="7001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 err="1">
                      <a:latin typeface="Consolas" panose="020B0609020204030204" pitchFamily="49" charset="0"/>
                      <a:cs typeface="Consolas" panose="020B0609020204030204" pitchFamily="49" charset="0"/>
                    </a:rPr>
                    <a:t>Verb</a:t>
                  </a:r>
                  <a:endParaRPr lang="fr-F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9" name="ZoneTexte 118"/>
                <p:cNvSpPr txBox="1"/>
                <p:nvPr/>
              </p:nvSpPr>
              <p:spPr>
                <a:xfrm>
                  <a:off x="3908817" y="1394939"/>
                  <a:ext cx="11715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 err="1">
                      <a:latin typeface="Consolas" panose="020B0609020204030204" pitchFamily="49" charset="0"/>
                      <a:cs typeface="Consolas" panose="020B0609020204030204" pitchFamily="49" charset="0"/>
                    </a:rPr>
                    <a:t>Complement</a:t>
                  </a:r>
                  <a:endParaRPr lang="fr-F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0" name="Flèche droite 119"/>
                <p:cNvSpPr/>
                <p:nvPr/>
              </p:nvSpPr>
              <p:spPr>
                <a:xfrm>
                  <a:off x="2861146" y="1461243"/>
                  <a:ext cx="216024" cy="191461"/>
                </a:xfrm>
                <a:prstGeom prst="rightArrow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" name="Flèche droite 120"/>
                <p:cNvSpPr/>
                <p:nvPr/>
              </p:nvSpPr>
              <p:spPr>
                <a:xfrm>
                  <a:off x="3720960" y="1464182"/>
                  <a:ext cx="216024" cy="191461"/>
                </a:xfrm>
                <a:prstGeom prst="rightArrow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13" name="Rectangle à coins arrondis 112"/>
              <p:cNvSpPr/>
              <p:nvPr/>
            </p:nvSpPr>
            <p:spPr>
              <a:xfrm>
                <a:off x="2744070" y="1382198"/>
                <a:ext cx="3655860" cy="198969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14" name="Connecteur droit 113"/>
              <p:cNvCxnSpPr/>
              <p:nvPr/>
            </p:nvCxnSpPr>
            <p:spPr>
              <a:xfrm>
                <a:off x="3563888" y="1730395"/>
                <a:ext cx="0" cy="30684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>
                <a:off x="4355976" y="1733495"/>
                <a:ext cx="0" cy="30684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>
              <a:xfrm>
                <a:off x="5326112" y="1736111"/>
                <a:ext cx="0" cy="30684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ZoneTexte 107"/>
            <p:cNvSpPr txBox="1"/>
            <p:nvPr/>
          </p:nvSpPr>
          <p:spPr>
            <a:xfrm>
              <a:off x="2758124" y="1662802"/>
              <a:ext cx="791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Plays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role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of</a:t>
              </a: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5292211" y="1659963"/>
              <a:ext cx="791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Plays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role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of</a:t>
              </a:r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4401250" y="1745316"/>
              <a:ext cx="542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Is a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6697276" y="3606709"/>
            <a:ext cx="3464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altLang="zh-CN" sz="3200" dirty="0" err="1">
                <a:latin typeface="Arial Unicode MS" panose="020B0604020202020204" pitchFamily="34" charset="-128"/>
              </a:rPr>
              <a:t>Wǒ</a:t>
            </a:r>
            <a:r>
              <a:rPr lang="fr-FR" altLang="zh-CN" sz="3200" dirty="0">
                <a:latin typeface="Arial Unicode MS" panose="020B0604020202020204" pitchFamily="34" charset="-128"/>
              </a:rPr>
              <a:t> </a:t>
            </a:r>
            <a:r>
              <a:rPr lang="fr-FR" altLang="zh-CN" sz="3200" dirty="0" err="1">
                <a:latin typeface="Arial Unicode MS" panose="020B0604020202020204" pitchFamily="34" charset="-128"/>
              </a:rPr>
              <a:t>shì</a:t>
            </a:r>
            <a:r>
              <a:rPr lang="fr-FR" altLang="zh-CN" sz="3200" dirty="0">
                <a:latin typeface="Arial Unicode MS" panose="020B0604020202020204" pitchFamily="34" charset="-128"/>
              </a:rPr>
              <a:t> </a:t>
            </a:r>
            <a:r>
              <a:rPr lang="fr-FR" altLang="zh-CN" sz="3200" dirty="0" err="1">
                <a:latin typeface="Arial Unicode MS" panose="020B0604020202020204" pitchFamily="34" charset="-128"/>
              </a:rPr>
              <a:t>xué</a:t>
            </a:r>
            <a:r>
              <a:rPr lang="fr-FR" altLang="zh-CN" sz="3200" dirty="0">
                <a:latin typeface="Arial Unicode MS" panose="020B0604020202020204" pitchFamily="34" charset="-128"/>
              </a:rPr>
              <a:t> </a:t>
            </a:r>
            <a:r>
              <a:rPr lang="fr-FR" altLang="zh-CN" sz="3200" dirty="0" err="1">
                <a:latin typeface="Arial Unicode MS" panose="020B0604020202020204" pitchFamily="34" charset="-128"/>
              </a:rPr>
              <a:t>shēng</a:t>
            </a:r>
            <a:endParaRPr lang="zh-CN" altLang="fr-FR" sz="3200" dirty="0">
              <a:latin typeface="Arial" panose="020B0604020202020204" pitchFamily="34" charset="0"/>
            </a:endParaRPr>
          </a:p>
        </p:txBody>
      </p:sp>
      <p:sp>
        <p:nvSpPr>
          <p:cNvPr id="62" name="Rectangle à coins arrondis 60"/>
          <p:cNvSpPr/>
          <p:nvPr/>
        </p:nvSpPr>
        <p:spPr>
          <a:xfrm>
            <a:off x="1978879" y="4845737"/>
            <a:ext cx="1395827" cy="1710452"/>
          </a:xfrm>
          <a:prstGeom prst="roundRect">
            <a:avLst>
              <a:gd name="adj" fmla="val 10244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StateMachine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72750" y="5097311"/>
            <a:ext cx="139582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0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46" y="1634255"/>
            <a:ext cx="8587532" cy="515361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Sample model applying the profile</a:t>
            </a:r>
            <a:endParaRPr lang="en-US" dirty="0"/>
          </a:p>
        </p:txBody>
      </p:sp>
      <p:sp>
        <p:nvSpPr>
          <p:cNvPr id="9" name="Rectangle à coins arrondis 9"/>
          <p:cNvSpPr/>
          <p:nvPr/>
        </p:nvSpPr>
        <p:spPr>
          <a:xfrm>
            <a:off x="1522952" y="1844817"/>
            <a:ext cx="2673807" cy="699779"/>
          </a:xfrm>
          <a:prstGeom prst="wedgeRoundRectCallout">
            <a:avLst>
              <a:gd name="adj1" fmla="val 66407"/>
              <a:gd name="adj2" fmla="val -4223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with stereotype applied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667500" y="3398506"/>
            <a:ext cx="2638426" cy="944894"/>
          </a:xfrm>
          <a:prstGeom prst="wedgeRoundRectCallout">
            <a:avLst>
              <a:gd name="adj1" fmla="val -94678"/>
              <a:gd name="adj2" fmla="val 5032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standard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UML relationship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“information flow”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à coins arrondis 9"/>
          <p:cNvSpPr/>
          <p:nvPr/>
        </p:nvSpPr>
        <p:spPr>
          <a:xfrm>
            <a:off x="9367286" y="210996"/>
            <a:ext cx="2729023" cy="1293107"/>
          </a:xfrm>
          <a:prstGeom prst="wedgeRoundRectCallout">
            <a:avLst>
              <a:gd name="adj1" fmla="val -63509"/>
              <a:gd name="adj2" fmla="val 4604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Composite structure diagram</a:t>
            </a:r>
          </a:p>
          <a:p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CSS (style sheet) modifies appearance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à coins arrondis 9"/>
          <p:cNvSpPr/>
          <p:nvPr/>
        </p:nvSpPr>
        <p:spPr>
          <a:xfrm>
            <a:off x="750320" y="4343400"/>
            <a:ext cx="2673807" cy="699779"/>
          </a:xfrm>
          <a:prstGeom prst="wedgeRoundRectCallout">
            <a:avLst>
              <a:gd name="adj1" fmla="val 33799"/>
              <a:gd name="adj2" fmla="val -8629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Property with stereotype applied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4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Specify</a:t>
            </a:r>
            <a:r>
              <a:rPr lang="de-DE" dirty="0" smtClean="0"/>
              <a:t> valid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Restrict UML meta-models having a lot of features</a:t>
            </a:r>
          </a:p>
          <a:p>
            <a:r>
              <a:rPr lang="en-US" dirty="0" smtClean="0"/>
              <a:t>Use OMG OCL (object constraint language)</a:t>
            </a:r>
          </a:p>
          <a:p>
            <a:pPr lvl="1"/>
            <a:r>
              <a:rPr lang="en-US" dirty="0">
                <a:hlinkClick r:id="rId2"/>
              </a:rPr>
              <a:t>https://www.omg.org/spec/OCL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Associate it with stereotypes</a:t>
            </a:r>
          </a:p>
          <a:p>
            <a:endParaRPr lang="en-US" dirty="0" smtClean="0"/>
          </a:p>
          <a:p>
            <a:r>
              <a:rPr lang="en-US" dirty="0" smtClean="0"/>
              <a:t>OCL access to meta-model or stereotype attributes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</a:rPr>
              <a:t>“.”</a:t>
            </a:r>
            <a:r>
              <a:rPr lang="en-US" dirty="0" smtClean="0"/>
              <a:t> in expressions for normal attributes, </a:t>
            </a:r>
            <a:r>
              <a:rPr lang="en-US" dirty="0" smtClean="0">
                <a:latin typeface="Consolas" panose="020B0609020204030204" pitchFamily="49" charset="0"/>
              </a:rPr>
              <a:t>“-&gt;”</a:t>
            </a:r>
            <a:r>
              <a:rPr lang="en-US" dirty="0" smtClean="0"/>
              <a:t> for lists</a:t>
            </a:r>
          </a:p>
          <a:p>
            <a:pPr lvl="1"/>
            <a:r>
              <a:rPr lang="en-US" dirty="0" smtClean="0"/>
              <a:t>List operators, e.g. </a:t>
            </a:r>
            <a:r>
              <a:rPr lang="en-US" dirty="0" smtClean="0">
                <a:latin typeface="Consolas" panose="020B0609020204030204" pitchFamily="49" charset="0"/>
              </a:rPr>
              <a:t>“</a:t>
            </a:r>
            <a:r>
              <a:rPr lang="en-US" dirty="0" err="1" smtClean="0">
                <a:latin typeface="Consolas" panose="020B0609020204030204" pitchFamily="49" charset="0"/>
              </a:rPr>
              <a:t>forAll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attr</a:t>
            </a:r>
            <a:r>
              <a:rPr lang="en-US" dirty="0" smtClean="0">
                <a:latin typeface="Consolas" panose="020B0609020204030204" pitchFamily="49" charset="0"/>
              </a:rPr>
              <a:t> | …)”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“size()”</a:t>
            </a:r>
            <a:r>
              <a:rPr lang="en-US" dirty="0" smtClean="0"/>
              <a:t> or </a:t>
            </a:r>
            <a:r>
              <a:rPr lang="en-US" dirty="0" smtClean="0">
                <a:latin typeface="Consolas" panose="020B0609020204030204" pitchFamily="49" charset="0"/>
              </a:rPr>
              <a:t>“sum(…)”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8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 – Cascading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325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</a:tabLst>
            </a:pPr>
            <a:r>
              <a:rPr lang="en-US" sz="1800" dirty="0">
                <a:latin typeface="Consolas" panose="020B0609020204030204" pitchFamily="49" charset="0"/>
              </a:rPr>
              <a:t>Class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</a:tabLst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fillColor</a:t>
            </a:r>
            <a:r>
              <a:rPr lang="en-US" sz="1800" dirty="0">
                <a:latin typeface="Consolas" panose="020B0609020204030204" pitchFamily="49" charset="0"/>
              </a:rPr>
              <a:t>: white;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</a:tabLst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</a:tabLst>
            </a:pPr>
            <a:r>
              <a:rPr lang="en-US" sz="1800" dirty="0" smtClean="0">
                <a:latin typeface="Consolas" panose="020B0609020204030204" pitchFamily="49" charset="0"/>
              </a:rPr>
              <a:t>Property {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</a:tabLst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maskLabel</a:t>
            </a:r>
            <a:r>
              <a:rPr lang="en-US" sz="1800" dirty="0">
                <a:latin typeface="Consolas" panose="020B0609020204030204" pitchFamily="49" charset="0"/>
              </a:rPr>
              <a:t> :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</a:tabLst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fillColor</a:t>
            </a:r>
            <a:r>
              <a:rPr lang="en-US" sz="1800" dirty="0">
                <a:latin typeface="Consolas" panose="020B0609020204030204" pitchFamily="49" charset="0"/>
              </a:rPr>
              <a:t>: #e0e0a0;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</a:tabLst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</a:tabLst>
            </a:pPr>
            <a:r>
              <a:rPr lang="en-US" sz="1800" dirty="0" smtClean="0">
                <a:latin typeface="Consolas" panose="020B0609020204030204" pitchFamily="49" charset="0"/>
              </a:rPr>
              <a:t>Property </a:t>
            </a:r>
            <a:r>
              <a:rPr lang="en-US" sz="1800" dirty="0">
                <a:latin typeface="Consolas" panose="020B0609020204030204" pitchFamily="49" charset="0"/>
              </a:rPr>
              <a:t>&gt; Compartment[kind="</a:t>
            </a:r>
            <a:r>
              <a:rPr lang="en-US" sz="1800" dirty="0" err="1">
                <a:latin typeface="Consolas" panose="020B0609020204030204" pitchFamily="49" charset="0"/>
              </a:rPr>
              <a:t>internalstructure</a:t>
            </a:r>
            <a:r>
              <a:rPr lang="en-US" sz="1800" dirty="0">
                <a:latin typeface="Consolas" panose="020B0609020204030204" pitchFamily="49" charset="0"/>
              </a:rPr>
              <a:t>"]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</a:tabLst>
            </a:pPr>
            <a:r>
              <a:rPr lang="en-US" sz="1800" dirty="0">
                <a:latin typeface="Consolas" panose="020B0609020204030204" pitchFamily="49" charset="0"/>
              </a:rPr>
              <a:t>	visible : false;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</a:tabLst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</a:tabLst>
            </a:pPr>
            <a:r>
              <a:rPr lang="en-US" sz="1800" dirty="0" smtClean="0">
                <a:latin typeface="Consolas" panose="020B0609020204030204" pitchFamily="49" charset="0"/>
              </a:rPr>
              <a:t>Compartment[type=</a:t>
            </a:r>
            <a:r>
              <a:rPr lang="en-US" sz="1800" dirty="0" err="1" smtClean="0">
                <a:latin typeface="Consolas" panose="020B0609020204030204" pitchFamily="49" charset="0"/>
              </a:rPr>
              <a:t>StereotypeBrace</a:t>
            </a:r>
            <a:r>
              <a:rPr lang="en-US" sz="1800" dirty="0">
                <a:latin typeface="Consolas" panose="020B0609020204030204" pitchFamily="49" charset="0"/>
              </a:rPr>
              <a:t>]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</a:tabLst>
            </a:pPr>
            <a:r>
              <a:rPr lang="en-US" sz="1800" dirty="0">
                <a:latin typeface="Consolas" panose="020B0609020204030204" pitchFamily="49" charset="0"/>
              </a:rPr>
              <a:t>	visible :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</a:tabLst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à coins arrondis 9"/>
          <p:cNvSpPr/>
          <p:nvPr/>
        </p:nvSpPr>
        <p:spPr>
          <a:xfrm>
            <a:off x="3856279" y="2793498"/>
            <a:ext cx="3273986" cy="699779"/>
          </a:xfrm>
          <a:prstGeom prst="wedgeRoundRectCallout">
            <a:avLst>
              <a:gd name="adj1" fmla="val -55917"/>
              <a:gd name="adj2" fmla="val 2299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Show only name as label (not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visibility,type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…)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à coins arrondis 9"/>
          <p:cNvSpPr/>
          <p:nvPr/>
        </p:nvSpPr>
        <p:spPr>
          <a:xfrm>
            <a:off x="6024081" y="5071426"/>
            <a:ext cx="4163473" cy="699779"/>
          </a:xfrm>
          <a:prstGeom prst="wedgeRoundRectCallout">
            <a:avLst>
              <a:gd name="adj1" fmla="val -63674"/>
              <a:gd name="adj2" fmla="val -196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Stereotype attributes in Braces { … } after stereotype name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à coins arrondis 9"/>
          <p:cNvSpPr/>
          <p:nvPr/>
        </p:nvSpPr>
        <p:spPr>
          <a:xfrm>
            <a:off x="7586846" y="3493277"/>
            <a:ext cx="3658648" cy="699779"/>
          </a:xfrm>
          <a:prstGeom prst="wedgeRoundRectCallout">
            <a:avLst>
              <a:gd name="adj1" fmla="val -58823"/>
              <a:gd name="adj2" fmla="val 40612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Hide “internal structure” compartment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à coins arrondis 9"/>
          <p:cNvSpPr/>
          <p:nvPr/>
        </p:nvSpPr>
        <p:spPr>
          <a:xfrm>
            <a:off x="3782646" y="1772687"/>
            <a:ext cx="3686665" cy="699779"/>
          </a:xfrm>
          <a:prstGeom prst="wedgeRoundRectCallout">
            <a:avLst>
              <a:gd name="adj1" fmla="val -55603"/>
              <a:gd name="adj2" fmla="val 30335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Background color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compsite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class is white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46" y="1634255"/>
            <a:ext cx="8587532" cy="515361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Sample </a:t>
            </a:r>
            <a:r>
              <a:rPr lang="de-DE" dirty="0" err="1" smtClean="0"/>
              <a:t>model</a:t>
            </a:r>
            <a:r>
              <a:rPr lang="de-DE" dirty="0" smtClean="0"/>
              <a:t>, </a:t>
            </a:r>
            <a:r>
              <a:rPr lang="de-DE" dirty="0" err="1" smtClean="0"/>
              <a:t>constraints</a:t>
            </a:r>
            <a:r>
              <a:rPr lang="de-DE" dirty="0" smtClean="0"/>
              <a:t/>
            </a:r>
            <a:br>
              <a:rPr lang="de-DE" dirty="0" smtClean="0"/>
            </a:br>
            <a:endParaRPr lang="en-US" dirty="0"/>
          </a:p>
        </p:txBody>
      </p:sp>
      <p:sp>
        <p:nvSpPr>
          <p:cNvPr id="9" name="Rectangle à coins arrondis 9"/>
          <p:cNvSpPr/>
          <p:nvPr/>
        </p:nvSpPr>
        <p:spPr>
          <a:xfrm>
            <a:off x="200026" y="1265978"/>
            <a:ext cx="2987084" cy="1123642"/>
          </a:xfrm>
          <a:prstGeom prst="wedgeRoundRectCallout">
            <a:avLst>
              <a:gd name="adj1" fmla="val 59711"/>
              <a:gd name="adj2" fmla="val 2473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Neural network can have attributes, but no operations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à coins arrondis 9"/>
          <p:cNvSpPr/>
          <p:nvPr/>
        </p:nvSpPr>
        <p:spPr>
          <a:xfrm>
            <a:off x="102620" y="4314825"/>
            <a:ext cx="2673807" cy="699779"/>
          </a:xfrm>
          <a:prstGeom prst="wedgeRoundRectCallout">
            <a:avLst>
              <a:gd name="adj1" fmla="val 33799"/>
              <a:gd name="adj2" fmla="val -8629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Properties must have no types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à coins arrondis 9"/>
          <p:cNvSpPr/>
          <p:nvPr/>
        </p:nvSpPr>
        <p:spPr>
          <a:xfrm>
            <a:off x="514350" y="5905500"/>
            <a:ext cx="3419475" cy="699779"/>
          </a:xfrm>
          <a:prstGeom prst="wedgeRoundRectCallout">
            <a:avLst>
              <a:gd name="adj1" fmla="val 33799"/>
              <a:gd name="adj2" fmla="val -8629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Properties have to apply “Layer” stereotype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2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 </a:t>
            </a:r>
            <a:r>
              <a:rPr lang="de-DE" dirty="0" err="1" smtClean="0"/>
              <a:t>constraints</a:t>
            </a:r>
            <a:r>
              <a:rPr lang="de-DE" dirty="0" smtClean="0"/>
              <a:t/>
            </a:r>
            <a:br>
              <a:rPr lang="de-DE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744200" cy="4981575"/>
          </a:xfrm>
        </p:spPr>
        <p:txBody>
          <a:bodyPr>
            <a:noAutofit/>
          </a:bodyPr>
          <a:lstStyle/>
          <a:p>
            <a:r>
              <a:rPr lang="de-DE" sz="3200" dirty="0" smtClean="0"/>
              <a:t>Neural networks must not have operations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self.base_Class.ownedOperation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-&gt;size() = 0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3200" dirty="0" smtClean="0"/>
              <a:t>Parts should not </a:t>
            </a:r>
            <a:r>
              <a:rPr lang="de-DE" sz="3200" dirty="0" err="1" smtClean="0"/>
              <a:t>be</a:t>
            </a:r>
            <a:r>
              <a:rPr lang="de-DE" sz="3200" dirty="0" smtClean="0"/>
              <a:t> </a:t>
            </a:r>
            <a:r>
              <a:rPr lang="de-DE" sz="3200" dirty="0" err="1" smtClean="0"/>
              <a:t>typed</a:t>
            </a:r>
            <a:endParaRPr lang="de-DE" sz="3200" dirty="0" smtClean="0"/>
          </a:p>
          <a:p>
            <a:pPr marL="457200" lvl="1" indent="0">
              <a:buNone/>
            </a:pPr>
            <a:r>
              <a:rPr lang="de-DE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self.base_Property.type = null</a:t>
            </a:r>
            <a:endParaRPr lang="de-DE" sz="28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3200" dirty="0" smtClean="0"/>
              <a:t>Parts should apply either the Conv1D or LSTM stereotype</a:t>
            </a:r>
          </a:p>
          <a:p>
            <a:pPr marL="809625" lvl="1" indent="-352425">
              <a:buFont typeface="Wingdings" panose="05000000000000000000" pitchFamily="2" charset="2"/>
              <a:buChar char="ð"/>
            </a:pPr>
            <a:r>
              <a:rPr lang="de-DE" sz="2800" dirty="0" smtClean="0"/>
              <a:t>Introduce (abstract) «Layer</a:t>
            </a:r>
            <a:r>
              <a:rPr lang="de-DE" sz="2800" dirty="0"/>
              <a:t>»</a:t>
            </a:r>
            <a:r>
              <a:rPr lang="de-DE" sz="2800" dirty="0" smtClean="0"/>
              <a:t> stereotype to facilitate extensibility</a:t>
            </a:r>
          </a:p>
          <a:p>
            <a:pPr marL="457200" lvl="1" indent="0">
              <a:buNone/>
            </a:pPr>
            <a:r>
              <a:rPr lang="de-DE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.base_Class.ownedAttribute-&gt;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forAll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(attr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|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attr.getAppliedSubstereotypes(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attr.getApplicableStereotype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'SimpleNN::Layer</a:t>
            </a:r>
            <a:r>
              <a:rPr lang="de-DE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'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)-&gt;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notEmpty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())</a:t>
            </a:r>
            <a:endParaRPr lang="de-DE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à coins arrondis 9"/>
          <p:cNvSpPr/>
          <p:nvPr/>
        </p:nvSpPr>
        <p:spPr>
          <a:xfrm>
            <a:off x="6551045" y="742951"/>
            <a:ext cx="4697980" cy="781050"/>
          </a:xfrm>
          <a:prstGeom prst="wedgeRoundRectCallout">
            <a:avLst>
              <a:gd name="adj1" fmla="val 4465"/>
              <a:gd name="adj2" fmla="val 11040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Navigate to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base_Class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(extension), use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 operator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à coins arrondis 9"/>
          <p:cNvSpPr/>
          <p:nvPr/>
        </p:nvSpPr>
        <p:spPr>
          <a:xfrm>
            <a:off x="7103495" y="6048376"/>
            <a:ext cx="4831330" cy="704849"/>
          </a:xfrm>
          <a:prstGeom prst="wedgeRoundRectCallout">
            <a:avLst>
              <a:gd name="adj1" fmla="val -41602"/>
              <a:gd name="adj2" fmla="val -67392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Each owned  attribute must apply abstract </a:t>
            </a:r>
            <a:r>
              <a:rPr lang="de-DE" dirty="0">
                <a:latin typeface="Consolas" panose="020B0609020204030204" pitchFamily="49" charset="0"/>
              </a:rPr>
              <a:t>«Layer»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stereotype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à coins arrondis 9"/>
          <p:cNvSpPr/>
          <p:nvPr/>
        </p:nvSpPr>
        <p:spPr>
          <a:xfrm>
            <a:off x="6705600" y="2717006"/>
            <a:ext cx="5000625" cy="426244"/>
          </a:xfrm>
          <a:prstGeom prst="wedgeRoundRectCallout">
            <a:avLst>
              <a:gd name="adj1" fmla="val -41582"/>
              <a:gd name="adj2" fmla="val -89995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Attribute of Class Meta-Model element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1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3" y="1156070"/>
            <a:ext cx="9588559" cy="5552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profile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ectangle à coins arrondis 9"/>
          <p:cNvSpPr/>
          <p:nvPr/>
        </p:nvSpPr>
        <p:spPr>
          <a:xfrm>
            <a:off x="8865620" y="1476375"/>
            <a:ext cx="2673807" cy="699779"/>
          </a:xfrm>
          <a:prstGeom prst="wedgeRoundRectCallout">
            <a:avLst>
              <a:gd name="adj1" fmla="val -52410"/>
              <a:gd name="adj2" fmla="val 77040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Should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have been abstract stereotype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à coins arrondis 9"/>
          <p:cNvSpPr/>
          <p:nvPr/>
        </p:nvSpPr>
        <p:spPr>
          <a:xfrm>
            <a:off x="7813218" y="4295776"/>
            <a:ext cx="3007182" cy="457199"/>
          </a:xfrm>
          <a:prstGeom prst="wedgeRoundRectCallout">
            <a:avLst>
              <a:gd name="adj1" fmla="val -60956"/>
              <a:gd name="adj2" fmla="val -6768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Context = owner (self)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19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OCL (list) operations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exists</a:t>
            </a:r>
            <a:r>
              <a:rPr lang="en-US" dirty="0" smtClean="0"/>
              <a:t>(</a:t>
            </a:r>
            <a:r>
              <a:rPr lang="en-US" dirty="0" err="1" smtClean="0"/>
              <a:t>boolean</a:t>
            </a:r>
            <a:r>
              <a:rPr lang="en-US" dirty="0" smtClean="0"/>
              <a:t> condition on list element) – true, if at least one element of the list fulfills the condition</a:t>
            </a:r>
          </a:p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forAll</a:t>
            </a:r>
            <a:r>
              <a:rPr lang="en-US" dirty="0" smtClean="0"/>
              <a:t>(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/>
              <a:t>condition on list </a:t>
            </a:r>
            <a:r>
              <a:rPr lang="en-US" dirty="0" smtClean="0"/>
              <a:t>element) – true, if all elements of the list fulfill the condition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dirty="0" smtClean="0"/>
              <a:t>(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/>
              <a:t>condition on list </a:t>
            </a:r>
            <a:r>
              <a:rPr lang="en-US" dirty="0" smtClean="0"/>
              <a:t>element) – filtered list containing only elements with condition evaluating to </a:t>
            </a:r>
            <a:r>
              <a:rPr lang="en-US" b="1" dirty="0" smtClean="0"/>
              <a:t>true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reject</a:t>
            </a:r>
            <a:r>
              <a:rPr lang="en-US" dirty="0" smtClean="0"/>
              <a:t>(…) … to </a:t>
            </a:r>
            <a:r>
              <a:rPr lang="en-US" b="1" dirty="0" smtClean="0"/>
              <a:t>false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collect</a:t>
            </a:r>
            <a:r>
              <a:rPr lang="en-US" dirty="0" smtClean="0"/>
              <a:t>(attribute of list element) – new list containing a collection of the attribute values</a:t>
            </a:r>
          </a:p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isEmpty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notEmpty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size</a:t>
            </a:r>
            <a:r>
              <a:rPr lang="en-US" dirty="0" smtClean="0">
                <a:latin typeface="Consolas" panose="020B0609020204030204" pitchFamily="49" charset="0"/>
              </a:rPr>
              <a:t>() </a:t>
            </a:r>
            <a:r>
              <a:rPr lang="en-US" dirty="0" smtClean="0"/>
              <a:t>– checks on list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Exercise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 profile with Papyrus</a:t>
            </a:r>
          </a:p>
          <a:p>
            <a:r>
              <a:rPr lang="de-DE" dirty="0" smtClean="0"/>
              <a:t>Create a new model, apply the profile and style-sheet</a:t>
            </a:r>
          </a:p>
          <a:p>
            <a:r>
              <a:rPr lang="de-DE" smtClean="0"/>
              <a:t>Create the layers and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meaning of the concept defined by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language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semantics (1/2)</a:t>
            </a:r>
            <a:endParaRPr lang="en-US" dirty="0"/>
          </a:p>
        </p:txBody>
      </p:sp>
      <p:sp>
        <p:nvSpPr>
          <p:cNvPr id="151" name="Espace réservé du contenu 6"/>
          <p:cNvSpPr>
            <a:spLocks noGrp="1"/>
          </p:cNvSpPr>
          <p:nvPr>
            <p:ph sz="quarter" idx="4294967295"/>
          </p:nvPr>
        </p:nvSpPr>
        <p:spPr>
          <a:xfrm>
            <a:off x="349321" y="1919790"/>
            <a:ext cx="7391015" cy="46778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The semantics of a languages in computer science</a:t>
            </a:r>
          </a:p>
          <a:p>
            <a:pPr marL="534988" lvl="1" indent="-268288">
              <a:lnSpc>
                <a:spcPct val="100000"/>
              </a:lnSpc>
              <a:spcBef>
                <a:spcPts val="1200"/>
              </a:spcBef>
            </a:pPr>
            <a:r>
              <a:rPr lang="en-US" sz="2000" dirty="0" smtClean="0"/>
              <a:t>Defined by a semantic model</a:t>
            </a:r>
          </a:p>
          <a:p>
            <a:pPr marL="893763" lvl="2" indent="-266700">
              <a:lnSpc>
                <a:spcPct val="100000"/>
              </a:lnSpc>
            </a:pPr>
            <a:r>
              <a:rPr lang="en-US" sz="1800" dirty="0" smtClean="0"/>
              <a:t>Captures the signification of concepts provided by the syntactical model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534988" lvl="1" indent="-268288">
              <a:lnSpc>
                <a:spcPct val="100000"/>
              </a:lnSpc>
              <a:spcBef>
                <a:spcPts val="1200"/>
              </a:spcBef>
            </a:pPr>
            <a:r>
              <a:rPr lang="en-US" sz="2000" dirty="0" smtClean="0"/>
              <a:t>Semantic model can be formalized using different approaches</a:t>
            </a:r>
          </a:p>
          <a:p>
            <a:pPr marL="893763" lvl="2" indent="-266700">
              <a:lnSpc>
                <a:spcPct val="100000"/>
              </a:lnSpc>
            </a:pPr>
            <a:r>
              <a:rPr lang="en-US" dirty="0" smtClean="0"/>
              <a:t>Operational – semantics is defined by a program / algorithm</a:t>
            </a:r>
          </a:p>
          <a:p>
            <a:pPr marL="893763" lvl="2" indent="-266700">
              <a:lnSpc>
                <a:spcPct val="100000"/>
              </a:lnSpc>
            </a:pPr>
            <a:r>
              <a:rPr lang="en-US" dirty="0" smtClean="0"/>
              <a:t>Axiomatic – semantics is defined as a set of axioms)</a:t>
            </a:r>
          </a:p>
          <a:p>
            <a:pPr marL="893763" lvl="2" indent="-266700">
              <a:lnSpc>
                <a:spcPct val="100000"/>
              </a:lnSpc>
            </a:pPr>
            <a:r>
              <a:rPr lang="en-US" dirty="0" smtClean="0"/>
              <a:t>Denotational – semantics is defined as a set of denotations</a:t>
            </a:r>
          </a:p>
          <a:p>
            <a:pPr marL="893763" lvl="2" indent="-266700">
              <a:lnSpc>
                <a:spcPct val="100000"/>
              </a:lnSpc>
            </a:pPr>
            <a:r>
              <a:rPr lang="en-US" dirty="0" smtClean="0"/>
              <a:t>Transformational – semantics is the one defined by the target language</a:t>
            </a:r>
          </a:p>
          <a:p>
            <a:pPr marL="534988" lvl="1" indent="-268288">
              <a:lnSpc>
                <a:spcPct val="100000"/>
              </a:lnSpc>
              <a:spcBef>
                <a:spcPts val="1200"/>
              </a:spcBef>
            </a:pPr>
            <a:r>
              <a:rPr lang="en-US" sz="2000" dirty="0" smtClean="0"/>
              <a:t>The form of the semantics defines what you can do with it</a:t>
            </a:r>
          </a:p>
          <a:p>
            <a:pPr marL="893763" lvl="2" indent="-266700">
              <a:lnSpc>
                <a:spcPct val="100000"/>
              </a:lnSpc>
            </a:pPr>
            <a:r>
              <a:rPr lang="en-US" sz="1800" dirty="0" smtClean="0"/>
              <a:t>Execution/reasoning about valid execution traces for a model…</a:t>
            </a:r>
          </a:p>
        </p:txBody>
      </p:sp>
      <p:sp>
        <p:nvSpPr>
          <p:cNvPr id="105" name="Rectangle à coins arrondis 104"/>
          <p:cNvSpPr/>
          <p:nvPr/>
        </p:nvSpPr>
        <p:spPr>
          <a:xfrm>
            <a:off x="8003572" y="3663869"/>
            <a:ext cx="3799970" cy="134990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eaLnBrk="0" hangingPunct="0"/>
            <a:r>
              <a:rPr lang="zh-CN" altLang="fr-FR" sz="2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我 </a:t>
            </a:r>
            <a:r>
              <a:rPr lang="fr-FR" altLang="zh-CN" sz="2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= me; </a:t>
            </a:r>
            <a:r>
              <a:rPr lang="zh-CN" altLang="fr-FR" sz="2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是 </a:t>
            </a:r>
            <a:r>
              <a:rPr lang="fr-FR" altLang="zh-CN" sz="2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= to </a:t>
            </a:r>
            <a:r>
              <a:rPr lang="fr-FR" altLang="zh-CN" sz="2400" dirty="0" err="1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be</a:t>
            </a:r>
            <a:r>
              <a:rPr lang="fr-FR" altLang="zh-CN" sz="2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;</a:t>
            </a:r>
          </a:p>
          <a:p>
            <a:pPr lvl="0" algn="ctr" eaLnBrk="0" hangingPunct="0"/>
            <a:r>
              <a:rPr lang="zh-CN" altLang="fr-FR" sz="2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学生 </a:t>
            </a:r>
            <a:r>
              <a:rPr lang="fr-FR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altLang="zh-CN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fr-FR" altLang="zh-CN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/>
            <a:r>
              <a:rPr lang="zh-CN" altLang="fr-FR" sz="2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我是学生</a:t>
            </a:r>
            <a:r>
              <a:rPr lang="zh-CN" altLang="fr-F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I </a:t>
            </a:r>
            <a:r>
              <a:rPr lang="fr-FR" altLang="zh-CN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fr-FR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altLang="zh-CN" sz="24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zh-CN" altLang="fr-FR" sz="4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Légende encadrée 1 106"/>
          <p:cNvSpPr/>
          <p:nvPr/>
        </p:nvSpPr>
        <p:spPr>
          <a:xfrm>
            <a:off x="9056072" y="5298847"/>
            <a:ext cx="2382851" cy="824543"/>
          </a:xfrm>
          <a:prstGeom prst="borderCallout1">
            <a:avLst>
              <a:gd name="adj1" fmla="val 3437"/>
              <a:gd name="adj2" fmla="val 43857"/>
              <a:gd name="adj3" fmla="val -36726"/>
              <a:gd name="adj4" fmla="val 3661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  <a:cs typeface="Consolas" panose="020B0609020204030204" pitchFamily="49" charset="0"/>
              </a:rPr>
              <a:t>Semantic of language, i.e. signification of syntactical elements</a:t>
            </a:r>
          </a:p>
        </p:txBody>
      </p:sp>
      <p:cxnSp>
        <p:nvCxnSpPr>
          <p:cNvPr id="109" name="Connecteur droit 108"/>
          <p:cNvCxnSpPr>
            <a:stCxn id="105" idx="0"/>
            <a:endCxn id="118" idx="2"/>
          </p:cNvCxnSpPr>
          <p:nvPr/>
        </p:nvCxnSpPr>
        <p:spPr>
          <a:xfrm flipH="1" flipV="1">
            <a:off x="9897441" y="2891561"/>
            <a:ext cx="6116" cy="772308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10028611" y="2980102"/>
            <a:ext cx="212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Define signification of syntactical elements</a:t>
            </a:r>
          </a:p>
        </p:txBody>
      </p:sp>
      <p:grpSp>
        <p:nvGrpSpPr>
          <p:cNvPr id="111" name="Groupe 110"/>
          <p:cNvGrpSpPr/>
          <p:nvPr/>
        </p:nvGrpSpPr>
        <p:grpSpPr>
          <a:xfrm>
            <a:off x="8069511" y="1310363"/>
            <a:ext cx="3655860" cy="1581198"/>
            <a:chOff x="2744070" y="1382198"/>
            <a:chExt cx="3655860" cy="1581198"/>
          </a:xfrm>
        </p:grpSpPr>
        <p:grpSp>
          <p:nvGrpSpPr>
            <p:cNvPr id="112" name="Groupe 111"/>
            <p:cNvGrpSpPr/>
            <p:nvPr/>
          </p:nvGrpSpPr>
          <p:grpSpPr>
            <a:xfrm>
              <a:off x="2744070" y="1382198"/>
              <a:ext cx="3655860" cy="1581198"/>
              <a:chOff x="2744070" y="1382198"/>
              <a:chExt cx="3655860" cy="1581198"/>
            </a:xfrm>
          </p:grpSpPr>
          <p:sp>
            <p:nvSpPr>
              <p:cNvPr id="116" name="Rectangle 3"/>
              <p:cNvSpPr>
                <a:spLocks noChangeArrowheads="1"/>
              </p:cNvSpPr>
              <p:nvPr/>
            </p:nvSpPr>
            <p:spPr bwMode="auto">
              <a:xfrm>
                <a:off x="3094673" y="2040065"/>
                <a:ext cx="2954655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hangingPunct="0"/>
                <a:r>
                  <a:rPr lang="zh-CN" altLang="fr-FR" sz="5400" dirty="0">
                    <a:latin typeface="Arial Unicode MS" panose="020B0604020202020204" pitchFamily="34" charset="-128"/>
                  </a:rPr>
                  <a:t>我是学生</a:t>
                </a:r>
                <a:endParaRPr lang="zh-CN" altLang="fr-FR" sz="96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17" name="Groupe 116"/>
              <p:cNvGrpSpPr/>
              <p:nvPr/>
            </p:nvGrpSpPr>
            <p:grpSpPr>
              <a:xfrm>
                <a:off x="2774297" y="1422907"/>
                <a:ext cx="3524117" cy="259349"/>
                <a:chOff x="1728172" y="1422907"/>
                <a:chExt cx="3524117" cy="259349"/>
              </a:xfrm>
            </p:grpSpPr>
            <p:sp>
              <p:nvSpPr>
                <p:cNvPr id="122" name="ZoneTexte 121"/>
                <p:cNvSpPr txBox="1"/>
                <p:nvPr/>
              </p:nvSpPr>
              <p:spPr>
                <a:xfrm>
                  <a:off x="1728172" y="1427728"/>
                  <a:ext cx="1161140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600" dirty="0" err="1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Subject</a:t>
                  </a:r>
                  <a:endParaRPr lang="fr-F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3" name="ZoneTexte 122"/>
                <p:cNvSpPr txBox="1"/>
                <p:nvPr/>
              </p:nvSpPr>
              <p:spPr>
                <a:xfrm>
                  <a:off x="3049004" y="1422907"/>
                  <a:ext cx="70012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600" dirty="0" err="1">
                      <a:latin typeface="Consolas" panose="020B0609020204030204" pitchFamily="49" charset="0"/>
                      <a:cs typeface="Consolas" panose="020B0609020204030204" pitchFamily="49" charset="0"/>
                    </a:rPr>
                    <a:t>Verb</a:t>
                  </a:r>
                  <a:endParaRPr lang="fr-FR" sz="16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4" name="ZoneTexte 123"/>
                <p:cNvSpPr txBox="1"/>
                <p:nvPr/>
              </p:nvSpPr>
              <p:spPr>
                <a:xfrm>
                  <a:off x="4052652" y="1436035"/>
                  <a:ext cx="119963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fr-FR" sz="1600" dirty="0" err="1">
                      <a:latin typeface="Consolas" panose="020B0609020204030204" pitchFamily="49" charset="0"/>
                      <a:cs typeface="Consolas" panose="020B0609020204030204" pitchFamily="49" charset="0"/>
                    </a:rPr>
                    <a:t>Complement</a:t>
                  </a:r>
                  <a:endParaRPr lang="fr-F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5" name="Flèche droite 124"/>
                <p:cNvSpPr/>
                <p:nvPr/>
              </p:nvSpPr>
              <p:spPr>
                <a:xfrm>
                  <a:off x="2850872" y="1461243"/>
                  <a:ext cx="216024" cy="191461"/>
                </a:xfrm>
                <a:prstGeom prst="rightArrow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Flèche droite 125"/>
                <p:cNvSpPr/>
                <p:nvPr/>
              </p:nvSpPr>
              <p:spPr>
                <a:xfrm>
                  <a:off x="3720960" y="1464182"/>
                  <a:ext cx="216024" cy="191461"/>
                </a:xfrm>
                <a:prstGeom prst="rightArrow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18" name="Rectangle à coins arrondis 117"/>
              <p:cNvSpPr/>
              <p:nvPr/>
            </p:nvSpPr>
            <p:spPr>
              <a:xfrm>
                <a:off x="2744070" y="1382198"/>
                <a:ext cx="3655860" cy="158119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>
                <a:off x="3563888" y="1730395"/>
                <a:ext cx="0" cy="30684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/>
              <p:nvPr/>
            </p:nvCxnSpPr>
            <p:spPr>
              <a:xfrm>
                <a:off x="4355976" y="1733495"/>
                <a:ext cx="0" cy="30684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/>
              <p:cNvCxnSpPr/>
              <p:nvPr/>
            </p:nvCxnSpPr>
            <p:spPr>
              <a:xfrm>
                <a:off x="5326112" y="1736111"/>
                <a:ext cx="0" cy="30684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ZoneTexte 112"/>
            <p:cNvSpPr txBox="1"/>
            <p:nvPr/>
          </p:nvSpPr>
          <p:spPr>
            <a:xfrm>
              <a:off x="2758124" y="1714172"/>
              <a:ext cx="79171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fr-FR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lays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role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of</a:t>
              </a:r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5323033" y="1721607"/>
              <a:ext cx="79171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fr-FR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lays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role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of</a:t>
              </a: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4284935" y="1806959"/>
              <a:ext cx="62598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fr-FR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30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847528" y="3163834"/>
            <a:ext cx="4248472" cy="194040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058636" y="4486662"/>
            <a:ext cx="869977" cy="3293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Behavior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7519" y="3448057"/>
            <a:ext cx="1872208" cy="3251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BehavioredClassifier</a:t>
            </a:r>
          </a:p>
        </p:txBody>
      </p:sp>
      <p:cxnSp>
        <p:nvCxnSpPr>
          <p:cNvPr id="9" name="Connecteur droit avec flèche 8"/>
          <p:cNvCxnSpPr>
            <a:stCxn id="8" idx="2"/>
            <a:endCxn id="7" idx="0"/>
          </p:cNvCxnSpPr>
          <p:nvPr/>
        </p:nvCxnSpPr>
        <p:spPr>
          <a:xfrm>
            <a:off x="3493624" y="3773165"/>
            <a:ext cx="1" cy="71349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83983" y="3466740"/>
            <a:ext cx="826979" cy="3251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493623" y="3736089"/>
            <a:ext cx="2133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  <a:cs typeface="Consolas" panose="020B0609020204030204" pitchFamily="49" charset="0"/>
              </a:rPr>
              <a:t>[0..1] </a:t>
            </a:r>
            <a:r>
              <a:rPr lang="fr-F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behavioredClassifer</a:t>
            </a:r>
            <a:endParaRPr lang="fr-F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19536" y="4032416"/>
            <a:ext cx="2278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Consolas" panose="020B0609020204030204" pitchFamily="49" charset="0"/>
                <a:cs typeface="Consolas" panose="020B0609020204030204" pitchFamily="49" charset="0"/>
              </a:rPr>
              <a:t>[0..1]</a:t>
            </a:r>
          </a:p>
          <a:p>
            <a:r>
              <a:rPr lang="fr-F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classifierBehavior</a:t>
            </a:r>
            <a:r>
              <a:rPr lang="fr-F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13" name="Connecteur droit 12"/>
          <p:cNvCxnSpPr>
            <a:stCxn id="14" idx="3"/>
            <a:endCxn id="10" idx="1"/>
          </p:cNvCxnSpPr>
          <p:nvPr/>
        </p:nvCxnSpPr>
        <p:spPr>
          <a:xfrm flipV="1">
            <a:off x="4575824" y="3629295"/>
            <a:ext cx="508158" cy="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isocèle 13"/>
          <p:cNvSpPr/>
          <p:nvPr/>
        </p:nvSpPr>
        <p:spPr>
          <a:xfrm rot="16200000" flipH="1">
            <a:off x="4431808" y="3557681"/>
            <a:ext cx="144016" cy="14401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16" idx="3"/>
            <a:endCxn id="17" idx="1"/>
          </p:cNvCxnSpPr>
          <p:nvPr/>
        </p:nvCxnSpPr>
        <p:spPr>
          <a:xfrm>
            <a:off x="4072628" y="4650544"/>
            <a:ext cx="6582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angle isocèle 15"/>
          <p:cNvSpPr/>
          <p:nvPr/>
        </p:nvSpPr>
        <p:spPr>
          <a:xfrm rot="16200000" flipH="1">
            <a:off x="3928612" y="4578536"/>
            <a:ext cx="144016" cy="14401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730844" y="4485881"/>
            <a:ext cx="1186250" cy="3293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StateMachine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6672064" y="3016158"/>
            <a:ext cx="3530518" cy="216009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7032106" y="3160025"/>
            <a:ext cx="826979" cy="3251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32104" y="4707124"/>
            <a:ext cx="1786988" cy="3251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StateMachineExecution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32105" y="3908402"/>
            <a:ext cx="987357" cy="3251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Execution</a:t>
            </a:r>
          </a:p>
        </p:txBody>
      </p:sp>
      <p:cxnSp>
        <p:nvCxnSpPr>
          <p:cNvPr id="22" name="Connecteur droit 21"/>
          <p:cNvCxnSpPr>
            <a:stCxn id="23" idx="3"/>
          </p:cNvCxnSpPr>
          <p:nvPr/>
        </p:nvCxnSpPr>
        <p:spPr>
          <a:xfrm>
            <a:off x="7525782" y="4377527"/>
            <a:ext cx="0" cy="325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iangle isocèle 22"/>
          <p:cNvSpPr/>
          <p:nvPr/>
        </p:nvSpPr>
        <p:spPr>
          <a:xfrm flipH="1">
            <a:off x="7453774" y="4233510"/>
            <a:ext cx="144016" cy="14401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>
            <a:stCxn id="25" idx="3"/>
            <a:endCxn id="21" idx="0"/>
          </p:cNvCxnSpPr>
          <p:nvPr/>
        </p:nvCxnSpPr>
        <p:spPr>
          <a:xfrm>
            <a:off x="7525783" y="3629689"/>
            <a:ext cx="1" cy="278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riangle isocèle 24"/>
          <p:cNvSpPr/>
          <p:nvPr/>
        </p:nvSpPr>
        <p:spPr>
          <a:xfrm flipH="1">
            <a:off x="7453774" y="3485673"/>
            <a:ext cx="144016" cy="14401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8472265" y="3160025"/>
            <a:ext cx="1579617" cy="3251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ObjectActivation</a:t>
            </a:r>
          </a:p>
        </p:txBody>
      </p:sp>
      <p:cxnSp>
        <p:nvCxnSpPr>
          <p:cNvPr id="27" name="Connecteur droit avec flèche 26"/>
          <p:cNvCxnSpPr>
            <a:stCxn id="19" idx="3"/>
            <a:endCxn id="26" idx="1"/>
          </p:cNvCxnSpPr>
          <p:nvPr/>
        </p:nvCxnSpPr>
        <p:spPr>
          <a:xfrm>
            <a:off x="7859084" y="3322579"/>
            <a:ext cx="61318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0" idx="3"/>
            <a:endCxn id="19" idx="1"/>
          </p:cNvCxnSpPr>
          <p:nvPr/>
        </p:nvCxnSpPr>
        <p:spPr>
          <a:xfrm flipV="1">
            <a:off x="5910961" y="3322580"/>
            <a:ext cx="1121144" cy="306715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7" idx="3"/>
            <a:endCxn id="20" idx="1"/>
          </p:cNvCxnSpPr>
          <p:nvPr/>
        </p:nvCxnSpPr>
        <p:spPr>
          <a:xfrm>
            <a:off x="5917094" y="4650544"/>
            <a:ext cx="1115010" cy="219134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égende encadrée 1 29"/>
          <p:cNvSpPr/>
          <p:nvPr/>
        </p:nvSpPr>
        <p:spPr>
          <a:xfrm>
            <a:off x="2762250" y="1906504"/>
            <a:ext cx="2865191" cy="591873"/>
          </a:xfrm>
          <a:prstGeom prst="borderCallout1">
            <a:avLst>
              <a:gd name="adj1" fmla="val 82520"/>
              <a:gd name="adj2" fmla="val 99926"/>
              <a:gd name="adj3" fmla="val 195097"/>
              <a:gd name="adj4" fmla="val 14091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  <a:cs typeface="Consolas" panose="020B0609020204030204" pitchFamily="49" charset="0"/>
              </a:rPr>
              <a:t>UML semantic model is defined using an operational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meaning of the concept defined by a language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semantics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(2/2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816876" y="3908402"/>
            <a:ext cx="987357" cy="3251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CS_Object</a:t>
            </a:r>
          </a:p>
        </p:txBody>
      </p:sp>
      <p:sp>
        <p:nvSpPr>
          <p:cNvPr id="37" name="Triangle isocèle 36"/>
          <p:cNvSpPr/>
          <p:nvPr/>
        </p:nvSpPr>
        <p:spPr>
          <a:xfrm flipH="1">
            <a:off x="7747205" y="3490866"/>
            <a:ext cx="144016" cy="14401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>
            <a:stCxn id="37" idx="3"/>
            <a:endCxn id="36" idx="0"/>
          </p:cNvCxnSpPr>
          <p:nvPr/>
        </p:nvCxnSpPr>
        <p:spPr>
          <a:xfrm rot="16200000" flipH="1">
            <a:off x="8428125" y="3025971"/>
            <a:ext cx="273519" cy="14913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e libre 43"/>
          <p:cNvSpPr/>
          <p:nvPr/>
        </p:nvSpPr>
        <p:spPr>
          <a:xfrm>
            <a:off x="6810104" y="2871992"/>
            <a:ext cx="3476061" cy="1633277"/>
          </a:xfrm>
          <a:custGeom>
            <a:avLst/>
            <a:gdLst>
              <a:gd name="connsiteX0" fmla="*/ 287383 w 3476061"/>
              <a:gd name="connsiteY0" fmla="*/ 69669 h 1785258"/>
              <a:gd name="connsiteX1" fmla="*/ 243840 w 3476061"/>
              <a:gd name="connsiteY1" fmla="*/ 95795 h 1785258"/>
              <a:gd name="connsiteX2" fmla="*/ 200297 w 3476061"/>
              <a:gd name="connsiteY2" fmla="*/ 148046 h 1785258"/>
              <a:gd name="connsiteX3" fmla="*/ 174171 w 3476061"/>
              <a:gd name="connsiteY3" fmla="*/ 174172 h 1785258"/>
              <a:gd name="connsiteX4" fmla="*/ 139337 w 3476061"/>
              <a:gd name="connsiteY4" fmla="*/ 252549 h 1785258"/>
              <a:gd name="connsiteX5" fmla="*/ 121920 w 3476061"/>
              <a:gd name="connsiteY5" fmla="*/ 400595 h 1785258"/>
              <a:gd name="connsiteX6" fmla="*/ 113211 w 3476061"/>
              <a:gd name="connsiteY6" fmla="*/ 426720 h 1785258"/>
              <a:gd name="connsiteX7" fmla="*/ 104503 w 3476061"/>
              <a:gd name="connsiteY7" fmla="*/ 478972 h 1785258"/>
              <a:gd name="connsiteX8" fmla="*/ 95794 w 3476061"/>
              <a:gd name="connsiteY8" fmla="*/ 505098 h 1785258"/>
              <a:gd name="connsiteX9" fmla="*/ 87086 w 3476061"/>
              <a:gd name="connsiteY9" fmla="*/ 539932 h 1785258"/>
              <a:gd name="connsiteX10" fmla="*/ 69668 w 3476061"/>
              <a:gd name="connsiteY10" fmla="*/ 592183 h 1785258"/>
              <a:gd name="connsiteX11" fmla="*/ 60960 w 3476061"/>
              <a:gd name="connsiteY11" fmla="*/ 618309 h 1785258"/>
              <a:gd name="connsiteX12" fmla="*/ 43543 w 3476061"/>
              <a:gd name="connsiteY12" fmla="*/ 766355 h 1785258"/>
              <a:gd name="connsiteX13" fmla="*/ 26126 w 3476061"/>
              <a:gd name="connsiteY13" fmla="*/ 827315 h 1785258"/>
              <a:gd name="connsiteX14" fmla="*/ 17417 w 3476061"/>
              <a:gd name="connsiteY14" fmla="*/ 914400 h 1785258"/>
              <a:gd name="connsiteX15" fmla="*/ 0 w 3476061"/>
              <a:gd name="connsiteY15" fmla="*/ 1001486 h 1785258"/>
              <a:gd name="connsiteX16" fmla="*/ 8708 w 3476061"/>
              <a:gd name="connsiteY16" fmla="*/ 1375955 h 1785258"/>
              <a:gd name="connsiteX17" fmla="*/ 26126 w 3476061"/>
              <a:gd name="connsiteY17" fmla="*/ 1393372 h 1785258"/>
              <a:gd name="connsiteX18" fmla="*/ 78377 w 3476061"/>
              <a:gd name="connsiteY18" fmla="*/ 1463040 h 1785258"/>
              <a:gd name="connsiteX19" fmla="*/ 95794 w 3476061"/>
              <a:gd name="connsiteY19" fmla="*/ 1489166 h 1785258"/>
              <a:gd name="connsiteX20" fmla="*/ 130628 w 3476061"/>
              <a:gd name="connsiteY20" fmla="*/ 1506583 h 1785258"/>
              <a:gd name="connsiteX21" fmla="*/ 148046 w 3476061"/>
              <a:gd name="connsiteY21" fmla="*/ 1524000 h 1785258"/>
              <a:gd name="connsiteX22" fmla="*/ 182880 w 3476061"/>
              <a:gd name="connsiteY22" fmla="*/ 1541418 h 1785258"/>
              <a:gd name="connsiteX23" fmla="*/ 209006 w 3476061"/>
              <a:gd name="connsiteY23" fmla="*/ 1567543 h 1785258"/>
              <a:gd name="connsiteX24" fmla="*/ 235131 w 3476061"/>
              <a:gd name="connsiteY24" fmla="*/ 1584960 h 1785258"/>
              <a:gd name="connsiteX25" fmla="*/ 322217 w 3476061"/>
              <a:gd name="connsiteY25" fmla="*/ 1654629 h 1785258"/>
              <a:gd name="connsiteX26" fmla="*/ 348343 w 3476061"/>
              <a:gd name="connsiteY26" fmla="*/ 1672046 h 1785258"/>
              <a:gd name="connsiteX27" fmla="*/ 435428 w 3476061"/>
              <a:gd name="connsiteY27" fmla="*/ 1698172 h 1785258"/>
              <a:gd name="connsiteX28" fmla="*/ 478971 w 3476061"/>
              <a:gd name="connsiteY28" fmla="*/ 1706880 h 1785258"/>
              <a:gd name="connsiteX29" fmla="*/ 539931 w 3476061"/>
              <a:gd name="connsiteY29" fmla="*/ 1724298 h 1785258"/>
              <a:gd name="connsiteX30" fmla="*/ 722811 w 3476061"/>
              <a:gd name="connsiteY30" fmla="*/ 1750423 h 1785258"/>
              <a:gd name="connsiteX31" fmla="*/ 844731 w 3476061"/>
              <a:gd name="connsiteY31" fmla="*/ 1767840 h 1785258"/>
              <a:gd name="connsiteX32" fmla="*/ 905691 w 3476061"/>
              <a:gd name="connsiteY32" fmla="*/ 1785258 h 1785258"/>
              <a:gd name="connsiteX33" fmla="*/ 1053737 w 3476061"/>
              <a:gd name="connsiteY33" fmla="*/ 1776549 h 1785258"/>
              <a:gd name="connsiteX34" fmla="*/ 1158240 w 3476061"/>
              <a:gd name="connsiteY34" fmla="*/ 1759132 h 1785258"/>
              <a:gd name="connsiteX35" fmla="*/ 1262743 w 3476061"/>
              <a:gd name="connsiteY35" fmla="*/ 1733006 h 1785258"/>
              <a:gd name="connsiteX36" fmla="*/ 1288868 w 3476061"/>
              <a:gd name="connsiteY36" fmla="*/ 1715589 h 1785258"/>
              <a:gd name="connsiteX37" fmla="*/ 1323703 w 3476061"/>
              <a:gd name="connsiteY37" fmla="*/ 1698172 h 1785258"/>
              <a:gd name="connsiteX38" fmla="*/ 1341120 w 3476061"/>
              <a:gd name="connsiteY38" fmla="*/ 1672046 h 1785258"/>
              <a:gd name="connsiteX39" fmla="*/ 1367246 w 3476061"/>
              <a:gd name="connsiteY39" fmla="*/ 1645920 h 1785258"/>
              <a:gd name="connsiteX40" fmla="*/ 1402080 w 3476061"/>
              <a:gd name="connsiteY40" fmla="*/ 1541418 h 1785258"/>
              <a:gd name="connsiteX41" fmla="*/ 1428206 w 3476061"/>
              <a:gd name="connsiteY41" fmla="*/ 1445623 h 1785258"/>
              <a:gd name="connsiteX42" fmla="*/ 1428206 w 3476061"/>
              <a:gd name="connsiteY42" fmla="*/ 1097280 h 1785258"/>
              <a:gd name="connsiteX43" fmla="*/ 1463040 w 3476061"/>
              <a:gd name="connsiteY43" fmla="*/ 1045029 h 1785258"/>
              <a:gd name="connsiteX44" fmla="*/ 1515291 w 3476061"/>
              <a:gd name="connsiteY44" fmla="*/ 1018903 h 1785258"/>
              <a:gd name="connsiteX45" fmla="*/ 1567543 w 3476061"/>
              <a:gd name="connsiteY45" fmla="*/ 992778 h 1785258"/>
              <a:gd name="connsiteX46" fmla="*/ 1584960 w 3476061"/>
              <a:gd name="connsiteY46" fmla="*/ 975360 h 1785258"/>
              <a:gd name="connsiteX47" fmla="*/ 1645920 w 3476061"/>
              <a:gd name="connsiteY47" fmla="*/ 957943 h 1785258"/>
              <a:gd name="connsiteX48" fmla="*/ 1654628 w 3476061"/>
              <a:gd name="connsiteY48" fmla="*/ 923109 h 1785258"/>
              <a:gd name="connsiteX49" fmla="*/ 1680754 w 3476061"/>
              <a:gd name="connsiteY49" fmla="*/ 914400 h 1785258"/>
              <a:gd name="connsiteX50" fmla="*/ 1950720 w 3476061"/>
              <a:gd name="connsiteY50" fmla="*/ 905692 h 1785258"/>
              <a:gd name="connsiteX51" fmla="*/ 2168434 w 3476061"/>
              <a:gd name="connsiteY51" fmla="*/ 888275 h 1785258"/>
              <a:gd name="connsiteX52" fmla="*/ 3178628 w 3476061"/>
              <a:gd name="connsiteY52" fmla="*/ 879566 h 1785258"/>
              <a:gd name="connsiteX53" fmla="*/ 3204754 w 3476061"/>
              <a:gd name="connsiteY53" fmla="*/ 870858 h 1785258"/>
              <a:gd name="connsiteX54" fmla="*/ 3239588 w 3476061"/>
              <a:gd name="connsiteY54" fmla="*/ 862149 h 1785258"/>
              <a:gd name="connsiteX55" fmla="*/ 3265714 w 3476061"/>
              <a:gd name="connsiteY55" fmla="*/ 844732 h 1785258"/>
              <a:gd name="connsiteX56" fmla="*/ 3361508 w 3476061"/>
              <a:gd name="connsiteY56" fmla="*/ 809898 h 1785258"/>
              <a:gd name="connsiteX57" fmla="*/ 3378926 w 3476061"/>
              <a:gd name="connsiteY57" fmla="*/ 792480 h 1785258"/>
              <a:gd name="connsiteX58" fmla="*/ 3405051 w 3476061"/>
              <a:gd name="connsiteY58" fmla="*/ 731520 h 1785258"/>
              <a:gd name="connsiteX59" fmla="*/ 3413760 w 3476061"/>
              <a:gd name="connsiteY59" fmla="*/ 705395 h 1785258"/>
              <a:gd name="connsiteX60" fmla="*/ 3439886 w 3476061"/>
              <a:gd name="connsiteY60" fmla="*/ 661852 h 1785258"/>
              <a:gd name="connsiteX61" fmla="*/ 3448594 w 3476061"/>
              <a:gd name="connsiteY61" fmla="*/ 627018 h 1785258"/>
              <a:gd name="connsiteX62" fmla="*/ 3474720 w 3476061"/>
              <a:gd name="connsiteY62" fmla="*/ 583475 h 1785258"/>
              <a:gd name="connsiteX63" fmla="*/ 3466011 w 3476061"/>
              <a:gd name="connsiteY63" fmla="*/ 400595 h 1785258"/>
              <a:gd name="connsiteX64" fmla="*/ 3457303 w 3476061"/>
              <a:gd name="connsiteY64" fmla="*/ 357052 h 1785258"/>
              <a:gd name="connsiteX65" fmla="*/ 3439886 w 3476061"/>
              <a:gd name="connsiteY65" fmla="*/ 330926 h 1785258"/>
              <a:gd name="connsiteX66" fmla="*/ 3413760 w 3476061"/>
              <a:gd name="connsiteY66" fmla="*/ 278675 h 1785258"/>
              <a:gd name="connsiteX67" fmla="*/ 3344091 w 3476061"/>
              <a:gd name="connsiteY67" fmla="*/ 235132 h 1785258"/>
              <a:gd name="connsiteX68" fmla="*/ 3317966 w 3476061"/>
              <a:gd name="connsiteY68" fmla="*/ 217715 h 1785258"/>
              <a:gd name="connsiteX69" fmla="*/ 3257006 w 3476061"/>
              <a:gd name="connsiteY69" fmla="*/ 191589 h 1785258"/>
              <a:gd name="connsiteX70" fmla="*/ 3222171 w 3476061"/>
              <a:gd name="connsiteY70" fmla="*/ 174172 h 1785258"/>
              <a:gd name="connsiteX71" fmla="*/ 3126377 w 3476061"/>
              <a:gd name="connsiteY71" fmla="*/ 148046 h 1785258"/>
              <a:gd name="connsiteX72" fmla="*/ 3048000 w 3476061"/>
              <a:gd name="connsiteY72" fmla="*/ 121920 h 1785258"/>
              <a:gd name="connsiteX73" fmla="*/ 3013166 w 3476061"/>
              <a:gd name="connsiteY73" fmla="*/ 104503 h 1785258"/>
              <a:gd name="connsiteX74" fmla="*/ 2960914 w 3476061"/>
              <a:gd name="connsiteY74" fmla="*/ 95795 h 1785258"/>
              <a:gd name="connsiteX75" fmla="*/ 2908663 w 3476061"/>
              <a:gd name="connsiteY75" fmla="*/ 78378 h 1785258"/>
              <a:gd name="connsiteX76" fmla="*/ 2778034 w 3476061"/>
              <a:gd name="connsiteY76" fmla="*/ 60960 h 1785258"/>
              <a:gd name="connsiteX77" fmla="*/ 2569028 w 3476061"/>
              <a:gd name="connsiteY77" fmla="*/ 34835 h 1785258"/>
              <a:gd name="connsiteX78" fmla="*/ 2020388 w 3476061"/>
              <a:gd name="connsiteY78" fmla="*/ 34835 h 1785258"/>
              <a:gd name="connsiteX79" fmla="*/ 1854926 w 3476061"/>
              <a:gd name="connsiteY79" fmla="*/ 43543 h 1785258"/>
              <a:gd name="connsiteX80" fmla="*/ 1724297 w 3476061"/>
              <a:gd name="connsiteY80" fmla="*/ 34835 h 1785258"/>
              <a:gd name="connsiteX81" fmla="*/ 1698171 w 3476061"/>
              <a:gd name="connsiteY81" fmla="*/ 26126 h 1785258"/>
              <a:gd name="connsiteX82" fmla="*/ 1219200 w 3476061"/>
              <a:gd name="connsiteY82" fmla="*/ 17418 h 1785258"/>
              <a:gd name="connsiteX83" fmla="*/ 1149531 w 3476061"/>
              <a:gd name="connsiteY83" fmla="*/ 8709 h 1785258"/>
              <a:gd name="connsiteX84" fmla="*/ 1123406 w 3476061"/>
              <a:gd name="connsiteY84" fmla="*/ 0 h 1785258"/>
              <a:gd name="connsiteX85" fmla="*/ 444137 w 3476061"/>
              <a:gd name="connsiteY85" fmla="*/ 8709 h 1785258"/>
              <a:gd name="connsiteX86" fmla="*/ 418011 w 3476061"/>
              <a:gd name="connsiteY86" fmla="*/ 17418 h 1785258"/>
              <a:gd name="connsiteX87" fmla="*/ 383177 w 3476061"/>
              <a:gd name="connsiteY87" fmla="*/ 26126 h 1785258"/>
              <a:gd name="connsiteX88" fmla="*/ 330926 w 3476061"/>
              <a:gd name="connsiteY88" fmla="*/ 43543 h 1785258"/>
              <a:gd name="connsiteX89" fmla="*/ 304800 w 3476061"/>
              <a:gd name="connsiteY89" fmla="*/ 69669 h 1785258"/>
              <a:gd name="connsiteX90" fmla="*/ 287383 w 3476061"/>
              <a:gd name="connsiteY90" fmla="*/ 69669 h 1785258"/>
              <a:gd name="connsiteX0" fmla="*/ 287383 w 3476061"/>
              <a:gd name="connsiteY0" fmla="*/ 69669 h 1785258"/>
              <a:gd name="connsiteX1" fmla="*/ 243840 w 3476061"/>
              <a:gd name="connsiteY1" fmla="*/ 95795 h 1785258"/>
              <a:gd name="connsiteX2" fmla="*/ 200297 w 3476061"/>
              <a:gd name="connsiteY2" fmla="*/ 148046 h 1785258"/>
              <a:gd name="connsiteX3" fmla="*/ 174171 w 3476061"/>
              <a:gd name="connsiteY3" fmla="*/ 174172 h 1785258"/>
              <a:gd name="connsiteX4" fmla="*/ 139337 w 3476061"/>
              <a:gd name="connsiteY4" fmla="*/ 252549 h 1785258"/>
              <a:gd name="connsiteX5" fmla="*/ 121920 w 3476061"/>
              <a:gd name="connsiteY5" fmla="*/ 400595 h 1785258"/>
              <a:gd name="connsiteX6" fmla="*/ 113211 w 3476061"/>
              <a:gd name="connsiteY6" fmla="*/ 426720 h 1785258"/>
              <a:gd name="connsiteX7" fmla="*/ 104503 w 3476061"/>
              <a:gd name="connsiteY7" fmla="*/ 478972 h 1785258"/>
              <a:gd name="connsiteX8" fmla="*/ 95794 w 3476061"/>
              <a:gd name="connsiteY8" fmla="*/ 505098 h 1785258"/>
              <a:gd name="connsiteX9" fmla="*/ 87086 w 3476061"/>
              <a:gd name="connsiteY9" fmla="*/ 539932 h 1785258"/>
              <a:gd name="connsiteX10" fmla="*/ 69668 w 3476061"/>
              <a:gd name="connsiteY10" fmla="*/ 592183 h 1785258"/>
              <a:gd name="connsiteX11" fmla="*/ 60960 w 3476061"/>
              <a:gd name="connsiteY11" fmla="*/ 618309 h 1785258"/>
              <a:gd name="connsiteX12" fmla="*/ 43543 w 3476061"/>
              <a:gd name="connsiteY12" fmla="*/ 766355 h 1785258"/>
              <a:gd name="connsiteX13" fmla="*/ 26126 w 3476061"/>
              <a:gd name="connsiteY13" fmla="*/ 827315 h 1785258"/>
              <a:gd name="connsiteX14" fmla="*/ 17417 w 3476061"/>
              <a:gd name="connsiteY14" fmla="*/ 914400 h 1785258"/>
              <a:gd name="connsiteX15" fmla="*/ 0 w 3476061"/>
              <a:gd name="connsiteY15" fmla="*/ 1001486 h 1785258"/>
              <a:gd name="connsiteX16" fmla="*/ 8708 w 3476061"/>
              <a:gd name="connsiteY16" fmla="*/ 1375955 h 1785258"/>
              <a:gd name="connsiteX17" fmla="*/ 26126 w 3476061"/>
              <a:gd name="connsiteY17" fmla="*/ 1393372 h 1785258"/>
              <a:gd name="connsiteX18" fmla="*/ 78377 w 3476061"/>
              <a:gd name="connsiteY18" fmla="*/ 1463040 h 1785258"/>
              <a:gd name="connsiteX19" fmla="*/ 95794 w 3476061"/>
              <a:gd name="connsiteY19" fmla="*/ 1489166 h 1785258"/>
              <a:gd name="connsiteX20" fmla="*/ 130628 w 3476061"/>
              <a:gd name="connsiteY20" fmla="*/ 1506583 h 1785258"/>
              <a:gd name="connsiteX21" fmla="*/ 148046 w 3476061"/>
              <a:gd name="connsiteY21" fmla="*/ 1524000 h 1785258"/>
              <a:gd name="connsiteX22" fmla="*/ 182880 w 3476061"/>
              <a:gd name="connsiteY22" fmla="*/ 1541418 h 1785258"/>
              <a:gd name="connsiteX23" fmla="*/ 209006 w 3476061"/>
              <a:gd name="connsiteY23" fmla="*/ 1567543 h 1785258"/>
              <a:gd name="connsiteX24" fmla="*/ 235131 w 3476061"/>
              <a:gd name="connsiteY24" fmla="*/ 1584960 h 1785258"/>
              <a:gd name="connsiteX25" fmla="*/ 322217 w 3476061"/>
              <a:gd name="connsiteY25" fmla="*/ 1654629 h 1785258"/>
              <a:gd name="connsiteX26" fmla="*/ 348343 w 3476061"/>
              <a:gd name="connsiteY26" fmla="*/ 1672046 h 1785258"/>
              <a:gd name="connsiteX27" fmla="*/ 435428 w 3476061"/>
              <a:gd name="connsiteY27" fmla="*/ 1698172 h 1785258"/>
              <a:gd name="connsiteX28" fmla="*/ 478971 w 3476061"/>
              <a:gd name="connsiteY28" fmla="*/ 1706880 h 1785258"/>
              <a:gd name="connsiteX29" fmla="*/ 539931 w 3476061"/>
              <a:gd name="connsiteY29" fmla="*/ 1724298 h 1785258"/>
              <a:gd name="connsiteX30" fmla="*/ 722811 w 3476061"/>
              <a:gd name="connsiteY30" fmla="*/ 1750423 h 1785258"/>
              <a:gd name="connsiteX31" fmla="*/ 844731 w 3476061"/>
              <a:gd name="connsiteY31" fmla="*/ 1767840 h 1785258"/>
              <a:gd name="connsiteX32" fmla="*/ 905691 w 3476061"/>
              <a:gd name="connsiteY32" fmla="*/ 1785258 h 1785258"/>
              <a:gd name="connsiteX33" fmla="*/ 1053737 w 3476061"/>
              <a:gd name="connsiteY33" fmla="*/ 1776549 h 1785258"/>
              <a:gd name="connsiteX34" fmla="*/ 1158240 w 3476061"/>
              <a:gd name="connsiteY34" fmla="*/ 1759132 h 1785258"/>
              <a:gd name="connsiteX35" fmla="*/ 1262743 w 3476061"/>
              <a:gd name="connsiteY35" fmla="*/ 1733006 h 1785258"/>
              <a:gd name="connsiteX36" fmla="*/ 1288868 w 3476061"/>
              <a:gd name="connsiteY36" fmla="*/ 1715589 h 1785258"/>
              <a:gd name="connsiteX37" fmla="*/ 1323703 w 3476061"/>
              <a:gd name="connsiteY37" fmla="*/ 1698172 h 1785258"/>
              <a:gd name="connsiteX38" fmla="*/ 1341120 w 3476061"/>
              <a:gd name="connsiteY38" fmla="*/ 1672046 h 1785258"/>
              <a:gd name="connsiteX39" fmla="*/ 1367246 w 3476061"/>
              <a:gd name="connsiteY39" fmla="*/ 1645920 h 1785258"/>
              <a:gd name="connsiteX40" fmla="*/ 1402080 w 3476061"/>
              <a:gd name="connsiteY40" fmla="*/ 1541418 h 1785258"/>
              <a:gd name="connsiteX41" fmla="*/ 1428206 w 3476061"/>
              <a:gd name="connsiteY41" fmla="*/ 1445623 h 1785258"/>
              <a:gd name="connsiteX42" fmla="*/ 1428206 w 3476061"/>
              <a:gd name="connsiteY42" fmla="*/ 1097280 h 1785258"/>
              <a:gd name="connsiteX43" fmla="*/ 1463040 w 3476061"/>
              <a:gd name="connsiteY43" fmla="*/ 1045029 h 1785258"/>
              <a:gd name="connsiteX44" fmla="*/ 1515291 w 3476061"/>
              <a:gd name="connsiteY44" fmla="*/ 1018903 h 1785258"/>
              <a:gd name="connsiteX45" fmla="*/ 1567543 w 3476061"/>
              <a:gd name="connsiteY45" fmla="*/ 992778 h 1785258"/>
              <a:gd name="connsiteX46" fmla="*/ 1584960 w 3476061"/>
              <a:gd name="connsiteY46" fmla="*/ 975360 h 1785258"/>
              <a:gd name="connsiteX47" fmla="*/ 1645920 w 3476061"/>
              <a:gd name="connsiteY47" fmla="*/ 957943 h 1785258"/>
              <a:gd name="connsiteX48" fmla="*/ 1654628 w 3476061"/>
              <a:gd name="connsiteY48" fmla="*/ 923109 h 1785258"/>
              <a:gd name="connsiteX49" fmla="*/ 1680754 w 3476061"/>
              <a:gd name="connsiteY49" fmla="*/ 914400 h 1785258"/>
              <a:gd name="connsiteX50" fmla="*/ 1950720 w 3476061"/>
              <a:gd name="connsiteY50" fmla="*/ 905692 h 1785258"/>
              <a:gd name="connsiteX51" fmla="*/ 2168434 w 3476061"/>
              <a:gd name="connsiteY51" fmla="*/ 888275 h 1785258"/>
              <a:gd name="connsiteX52" fmla="*/ 3178628 w 3476061"/>
              <a:gd name="connsiteY52" fmla="*/ 879566 h 1785258"/>
              <a:gd name="connsiteX53" fmla="*/ 3204754 w 3476061"/>
              <a:gd name="connsiteY53" fmla="*/ 870858 h 1785258"/>
              <a:gd name="connsiteX54" fmla="*/ 3239588 w 3476061"/>
              <a:gd name="connsiteY54" fmla="*/ 862149 h 1785258"/>
              <a:gd name="connsiteX55" fmla="*/ 3265714 w 3476061"/>
              <a:gd name="connsiteY55" fmla="*/ 844732 h 1785258"/>
              <a:gd name="connsiteX56" fmla="*/ 3361508 w 3476061"/>
              <a:gd name="connsiteY56" fmla="*/ 809898 h 1785258"/>
              <a:gd name="connsiteX57" fmla="*/ 3378926 w 3476061"/>
              <a:gd name="connsiteY57" fmla="*/ 792480 h 1785258"/>
              <a:gd name="connsiteX58" fmla="*/ 3405051 w 3476061"/>
              <a:gd name="connsiteY58" fmla="*/ 731520 h 1785258"/>
              <a:gd name="connsiteX59" fmla="*/ 3413760 w 3476061"/>
              <a:gd name="connsiteY59" fmla="*/ 705395 h 1785258"/>
              <a:gd name="connsiteX60" fmla="*/ 3439886 w 3476061"/>
              <a:gd name="connsiteY60" fmla="*/ 661852 h 1785258"/>
              <a:gd name="connsiteX61" fmla="*/ 3448594 w 3476061"/>
              <a:gd name="connsiteY61" fmla="*/ 627018 h 1785258"/>
              <a:gd name="connsiteX62" fmla="*/ 3474720 w 3476061"/>
              <a:gd name="connsiteY62" fmla="*/ 583475 h 1785258"/>
              <a:gd name="connsiteX63" fmla="*/ 3466011 w 3476061"/>
              <a:gd name="connsiteY63" fmla="*/ 400595 h 1785258"/>
              <a:gd name="connsiteX64" fmla="*/ 3457303 w 3476061"/>
              <a:gd name="connsiteY64" fmla="*/ 357052 h 1785258"/>
              <a:gd name="connsiteX65" fmla="*/ 3439886 w 3476061"/>
              <a:gd name="connsiteY65" fmla="*/ 330926 h 1785258"/>
              <a:gd name="connsiteX66" fmla="*/ 3413760 w 3476061"/>
              <a:gd name="connsiteY66" fmla="*/ 278675 h 1785258"/>
              <a:gd name="connsiteX67" fmla="*/ 3344091 w 3476061"/>
              <a:gd name="connsiteY67" fmla="*/ 235132 h 1785258"/>
              <a:gd name="connsiteX68" fmla="*/ 3317966 w 3476061"/>
              <a:gd name="connsiteY68" fmla="*/ 217715 h 1785258"/>
              <a:gd name="connsiteX69" fmla="*/ 3257006 w 3476061"/>
              <a:gd name="connsiteY69" fmla="*/ 191589 h 1785258"/>
              <a:gd name="connsiteX70" fmla="*/ 3222171 w 3476061"/>
              <a:gd name="connsiteY70" fmla="*/ 174172 h 1785258"/>
              <a:gd name="connsiteX71" fmla="*/ 3126377 w 3476061"/>
              <a:gd name="connsiteY71" fmla="*/ 148046 h 1785258"/>
              <a:gd name="connsiteX72" fmla="*/ 3048000 w 3476061"/>
              <a:gd name="connsiteY72" fmla="*/ 121920 h 1785258"/>
              <a:gd name="connsiteX73" fmla="*/ 3013166 w 3476061"/>
              <a:gd name="connsiteY73" fmla="*/ 104503 h 1785258"/>
              <a:gd name="connsiteX74" fmla="*/ 2960914 w 3476061"/>
              <a:gd name="connsiteY74" fmla="*/ 95795 h 1785258"/>
              <a:gd name="connsiteX75" fmla="*/ 2908663 w 3476061"/>
              <a:gd name="connsiteY75" fmla="*/ 78378 h 1785258"/>
              <a:gd name="connsiteX76" fmla="*/ 2778034 w 3476061"/>
              <a:gd name="connsiteY76" fmla="*/ 60960 h 1785258"/>
              <a:gd name="connsiteX77" fmla="*/ 2569028 w 3476061"/>
              <a:gd name="connsiteY77" fmla="*/ 34835 h 1785258"/>
              <a:gd name="connsiteX78" fmla="*/ 2020388 w 3476061"/>
              <a:gd name="connsiteY78" fmla="*/ 34835 h 1785258"/>
              <a:gd name="connsiteX79" fmla="*/ 1854926 w 3476061"/>
              <a:gd name="connsiteY79" fmla="*/ 43543 h 1785258"/>
              <a:gd name="connsiteX80" fmla="*/ 1724297 w 3476061"/>
              <a:gd name="connsiteY80" fmla="*/ 34835 h 1785258"/>
              <a:gd name="connsiteX81" fmla="*/ 1698171 w 3476061"/>
              <a:gd name="connsiteY81" fmla="*/ 26126 h 1785258"/>
              <a:gd name="connsiteX82" fmla="*/ 1219200 w 3476061"/>
              <a:gd name="connsiteY82" fmla="*/ 17418 h 1785258"/>
              <a:gd name="connsiteX83" fmla="*/ 1149531 w 3476061"/>
              <a:gd name="connsiteY83" fmla="*/ 8709 h 1785258"/>
              <a:gd name="connsiteX84" fmla="*/ 1123406 w 3476061"/>
              <a:gd name="connsiteY84" fmla="*/ 0 h 1785258"/>
              <a:gd name="connsiteX85" fmla="*/ 444137 w 3476061"/>
              <a:gd name="connsiteY85" fmla="*/ 8709 h 1785258"/>
              <a:gd name="connsiteX86" fmla="*/ 418011 w 3476061"/>
              <a:gd name="connsiteY86" fmla="*/ 17418 h 1785258"/>
              <a:gd name="connsiteX87" fmla="*/ 383177 w 3476061"/>
              <a:gd name="connsiteY87" fmla="*/ 26126 h 1785258"/>
              <a:gd name="connsiteX88" fmla="*/ 330926 w 3476061"/>
              <a:gd name="connsiteY88" fmla="*/ 43543 h 1785258"/>
              <a:gd name="connsiteX89" fmla="*/ 304800 w 3476061"/>
              <a:gd name="connsiteY89" fmla="*/ 69669 h 1785258"/>
              <a:gd name="connsiteX90" fmla="*/ 287383 w 3476061"/>
              <a:gd name="connsiteY90" fmla="*/ 69669 h 178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476061" h="1785258">
                <a:moveTo>
                  <a:pt x="287383" y="69669"/>
                </a:moveTo>
                <a:cubicBezTo>
                  <a:pt x="277223" y="74023"/>
                  <a:pt x="257381" y="85639"/>
                  <a:pt x="243840" y="95795"/>
                </a:cubicBezTo>
                <a:cubicBezTo>
                  <a:pt x="209914" y="121239"/>
                  <a:pt x="224884" y="118541"/>
                  <a:pt x="200297" y="148046"/>
                </a:cubicBezTo>
                <a:cubicBezTo>
                  <a:pt x="192413" y="157507"/>
                  <a:pt x="182880" y="165463"/>
                  <a:pt x="174171" y="174172"/>
                </a:cubicBezTo>
                <a:cubicBezTo>
                  <a:pt x="153444" y="236352"/>
                  <a:pt x="166938" y="211147"/>
                  <a:pt x="139337" y="252549"/>
                </a:cubicBezTo>
                <a:cubicBezTo>
                  <a:pt x="133995" y="316654"/>
                  <a:pt x="135537" y="346128"/>
                  <a:pt x="121920" y="400595"/>
                </a:cubicBezTo>
                <a:cubicBezTo>
                  <a:pt x="119694" y="409500"/>
                  <a:pt x="116114" y="418012"/>
                  <a:pt x="113211" y="426720"/>
                </a:cubicBezTo>
                <a:cubicBezTo>
                  <a:pt x="110308" y="444137"/>
                  <a:pt x="108333" y="461735"/>
                  <a:pt x="104503" y="478972"/>
                </a:cubicBezTo>
                <a:cubicBezTo>
                  <a:pt x="102512" y="487933"/>
                  <a:pt x="98316" y="496271"/>
                  <a:pt x="95794" y="505098"/>
                </a:cubicBezTo>
                <a:cubicBezTo>
                  <a:pt x="92506" y="516606"/>
                  <a:pt x="90525" y="528468"/>
                  <a:pt x="87086" y="539932"/>
                </a:cubicBezTo>
                <a:cubicBezTo>
                  <a:pt x="81810" y="557517"/>
                  <a:pt x="75474" y="574766"/>
                  <a:pt x="69668" y="592183"/>
                </a:cubicBezTo>
                <a:lnTo>
                  <a:pt x="60960" y="618309"/>
                </a:lnTo>
                <a:cubicBezTo>
                  <a:pt x="59751" y="629188"/>
                  <a:pt x="46532" y="751407"/>
                  <a:pt x="43543" y="766355"/>
                </a:cubicBezTo>
                <a:cubicBezTo>
                  <a:pt x="39399" y="787078"/>
                  <a:pt x="31932" y="806995"/>
                  <a:pt x="26126" y="827315"/>
                </a:cubicBezTo>
                <a:cubicBezTo>
                  <a:pt x="23223" y="856343"/>
                  <a:pt x="21745" y="885550"/>
                  <a:pt x="17417" y="914400"/>
                </a:cubicBezTo>
                <a:cubicBezTo>
                  <a:pt x="13026" y="943676"/>
                  <a:pt x="0" y="1001486"/>
                  <a:pt x="0" y="1001486"/>
                </a:cubicBezTo>
                <a:cubicBezTo>
                  <a:pt x="2903" y="1126309"/>
                  <a:pt x="403" y="1251375"/>
                  <a:pt x="8708" y="1375955"/>
                </a:cubicBezTo>
                <a:cubicBezTo>
                  <a:pt x="9254" y="1384148"/>
                  <a:pt x="21571" y="1386540"/>
                  <a:pt x="26126" y="1393372"/>
                </a:cubicBezTo>
                <a:cubicBezTo>
                  <a:pt x="105438" y="1512337"/>
                  <a:pt x="-34640" y="1331186"/>
                  <a:pt x="78377" y="1463040"/>
                </a:cubicBezTo>
                <a:cubicBezTo>
                  <a:pt x="85188" y="1470987"/>
                  <a:pt x="87753" y="1482465"/>
                  <a:pt x="95794" y="1489166"/>
                </a:cubicBezTo>
                <a:cubicBezTo>
                  <a:pt x="105767" y="1497477"/>
                  <a:pt x="119826" y="1499382"/>
                  <a:pt x="130628" y="1506583"/>
                </a:cubicBezTo>
                <a:cubicBezTo>
                  <a:pt x="137460" y="1511137"/>
                  <a:pt x="141214" y="1519445"/>
                  <a:pt x="148046" y="1524000"/>
                </a:cubicBezTo>
                <a:cubicBezTo>
                  <a:pt x="158848" y="1531201"/>
                  <a:pt x="172316" y="1533872"/>
                  <a:pt x="182880" y="1541418"/>
                </a:cubicBezTo>
                <a:cubicBezTo>
                  <a:pt x="192902" y="1548576"/>
                  <a:pt x="199545" y="1559659"/>
                  <a:pt x="209006" y="1567543"/>
                </a:cubicBezTo>
                <a:cubicBezTo>
                  <a:pt x="217046" y="1574243"/>
                  <a:pt x="227309" y="1578007"/>
                  <a:pt x="235131" y="1584960"/>
                </a:cubicBezTo>
                <a:cubicBezTo>
                  <a:pt x="342336" y="1680254"/>
                  <a:pt x="241228" y="1608350"/>
                  <a:pt x="322217" y="1654629"/>
                </a:cubicBezTo>
                <a:cubicBezTo>
                  <a:pt x="331304" y="1659822"/>
                  <a:pt x="338779" y="1667795"/>
                  <a:pt x="348343" y="1672046"/>
                </a:cubicBezTo>
                <a:cubicBezTo>
                  <a:pt x="370046" y="1681692"/>
                  <a:pt x="410100" y="1692544"/>
                  <a:pt x="435428" y="1698172"/>
                </a:cubicBezTo>
                <a:cubicBezTo>
                  <a:pt x="449877" y="1701383"/>
                  <a:pt x="464611" y="1703290"/>
                  <a:pt x="478971" y="1706880"/>
                </a:cubicBezTo>
                <a:cubicBezTo>
                  <a:pt x="517609" y="1716539"/>
                  <a:pt x="494682" y="1717058"/>
                  <a:pt x="539931" y="1724298"/>
                </a:cubicBezTo>
                <a:cubicBezTo>
                  <a:pt x="600736" y="1734027"/>
                  <a:pt x="661851" y="1741715"/>
                  <a:pt x="722811" y="1750423"/>
                </a:cubicBezTo>
                <a:lnTo>
                  <a:pt x="844731" y="1767840"/>
                </a:lnTo>
                <a:cubicBezTo>
                  <a:pt x="857050" y="1771947"/>
                  <a:pt x="894757" y="1785258"/>
                  <a:pt x="905691" y="1785258"/>
                </a:cubicBezTo>
                <a:cubicBezTo>
                  <a:pt x="955125" y="1785258"/>
                  <a:pt x="1004388" y="1779452"/>
                  <a:pt x="1053737" y="1776549"/>
                </a:cubicBezTo>
                <a:cubicBezTo>
                  <a:pt x="1121776" y="1753868"/>
                  <a:pt x="1022129" y="1785058"/>
                  <a:pt x="1158240" y="1759132"/>
                </a:cubicBezTo>
                <a:cubicBezTo>
                  <a:pt x="1193512" y="1752414"/>
                  <a:pt x="1262743" y="1733006"/>
                  <a:pt x="1262743" y="1733006"/>
                </a:cubicBezTo>
                <a:cubicBezTo>
                  <a:pt x="1271451" y="1727200"/>
                  <a:pt x="1279781" y="1720782"/>
                  <a:pt x="1288868" y="1715589"/>
                </a:cubicBezTo>
                <a:cubicBezTo>
                  <a:pt x="1300140" y="1709148"/>
                  <a:pt x="1313730" y="1706483"/>
                  <a:pt x="1323703" y="1698172"/>
                </a:cubicBezTo>
                <a:cubicBezTo>
                  <a:pt x="1331744" y="1691472"/>
                  <a:pt x="1334420" y="1680087"/>
                  <a:pt x="1341120" y="1672046"/>
                </a:cubicBezTo>
                <a:cubicBezTo>
                  <a:pt x="1349004" y="1662585"/>
                  <a:pt x="1358537" y="1654629"/>
                  <a:pt x="1367246" y="1645920"/>
                </a:cubicBezTo>
                <a:cubicBezTo>
                  <a:pt x="1387812" y="1563658"/>
                  <a:pt x="1373958" y="1597662"/>
                  <a:pt x="1402080" y="1541418"/>
                </a:cubicBezTo>
                <a:cubicBezTo>
                  <a:pt x="1421723" y="1462843"/>
                  <a:pt x="1411927" y="1494458"/>
                  <a:pt x="1428206" y="1445623"/>
                </a:cubicBezTo>
                <a:cubicBezTo>
                  <a:pt x="1418559" y="1320219"/>
                  <a:pt x="1407574" y="1233452"/>
                  <a:pt x="1428206" y="1097280"/>
                </a:cubicBezTo>
                <a:cubicBezTo>
                  <a:pt x="1431342" y="1076584"/>
                  <a:pt x="1445623" y="1056640"/>
                  <a:pt x="1463040" y="1045029"/>
                </a:cubicBezTo>
                <a:cubicBezTo>
                  <a:pt x="1537915" y="995114"/>
                  <a:pt x="1443181" y="1054959"/>
                  <a:pt x="1515291" y="1018903"/>
                </a:cubicBezTo>
                <a:cubicBezTo>
                  <a:pt x="1582807" y="985144"/>
                  <a:pt x="1501885" y="1014662"/>
                  <a:pt x="1567543" y="992778"/>
                </a:cubicBezTo>
                <a:cubicBezTo>
                  <a:pt x="1573349" y="986972"/>
                  <a:pt x="1577919" y="979584"/>
                  <a:pt x="1584960" y="975360"/>
                </a:cubicBezTo>
                <a:cubicBezTo>
                  <a:pt x="1593880" y="970008"/>
                  <a:pt x="1643017" y="969554"/>
                  <a:pt x="1645920" y="957943"/>
                </a:cubicBezTo>
                <a:cubicBezTo>
                  <a:pt x="1648823" y="946332"/>
                  <a:pt x="1647151" y="932455"/>
                  <a:pt x="1654628" y="923109"/>
                </a:cubicBezTo>
                <a:cubicBezTo>
                  <a:pt x="1660363" y="915941"/>
                  <a:pt x="1671590" y="914939"/>
                  <a:pt x="1680754" y="914400"/>
                </a:cubicBezTo>
                <a:cubicBezTo>
                  <a:pt x="1770634" y="909113"/>
                  <a:pt x="1860731" y="908595"/>
                  <a:pt x="1950720" y="905692"/>
                </a:cubicBezTo>
                <a:cubicBezTo>
                  <a:pt x="2023291" y="899886"/>
                  <a:pt x="2095647" y="889824"/>
                  <a:pt x="2168434" y="888275"/>
                </a:cubicBezTo>
                <a:cubicBezTo>
                  <a:pt x="2505102" y="881112"/>
                  <a:pt x="2841932" y="885225"/>
                  <a:pt x="3178628" y="879566"/>
                </a:cubicBezTo>
                <a:cubicBezTo>
                  <a:pt x="3187806" y="879412"/>
                  <a:pt x="3195928" y="873380"/>
                  <a:pt x="3204754" y="870858"/>
                </a:cubicBezTo>
                <a:cubicBezTo>
                  <a:pt x="3216262" y="867570"/>
                  <a:pt x="3227977" y="865052"/>
                  <a:pt x="3239588" y="862149"/>
                </a:cubicBezTo>
                <a:cubicBezTo>
                  <a:pt x="3248297" y="856343"/>
                  <a:pt x="3255996" y="848619"/>
                  <a:pt x="3265714" y="844732"/>
                </a:cubicBezTo>
                <a:cubicBezTo>
                  <a:pt x="3315957" y="824635"/>
                  <a:pt x="3322023" y="836222"/>
                  <a:pt x="3361508" y="809898"/>
                </a:cubicBezTo>
                <a:cubicBezTo>
                  <a:pt x="3368340" y="805343"/>
                  <a:pt x="3373120" y="798286"/>
                  <a:pt x="3378926" y="792480"/>
                </a:cubicBezTo>
                <a:cubicBezTo>
                  <a:pt x="3397048" y="719989"/>
                  <a:pt x="3374983" y="791655"/>
                  <a:pt x="3405051" y="731520"/>
                </a:cubicBezTo>
                <a:cubicBezTo>
                  <a:pt x="3409156" y="723310"/>
                  <a:pt x="3409655" y="713605"/>
                  <a:pt x="3413760" y="705395"/>
                </a:cubicBezTo>
                <a:cubicBezTo>
                  <a:pt x="3421330" y="690256"/>
                  <a:pt x="3431177" y="676366"/>
                  <a:pt x="3439886" y="661852"/>
                </a:cubicBezTo>
                <a:cubicBezTo>
                  <a:pt x="3442789" y="650241"/>
                  <a:pt x="3443733" y="637955"/>
                  <a:pt x="3448594" y="627018"/>
                </a:cubicBezTo>
                <a:cubicBezTo>
                  <a:pt x="3455468" y="611550"/>
                  <a:pt x="3473422" y="600352"/>
                  <a:pt x="3474720" y="583475"/>
                </a:cubicBezTo>
                <a:cubicBezTo>
                  <a:pt x="3479401" y="522626"/>
                  <a:pt x="3470692" y="461444"/>
                  <a:pt x="3466011" y="400595"/>
                </a:cubicBezTo>
                <a:cubicBezTo>
                  <a:pt x="3464876" y="385837"/>
                  <a:pt x="3462500" y="370911"/>
                  <a:pt x="3457303" y="357052"/>
                </a:cubicBezTo>
                <a:cubicBezTo>
                  <a:pt x="3453628" y="347252"/>
                  <a:pt x="3444969" y="340075"/>
                  <a:pt x="3439886" y="330926"/>
                </a:cubicBezTo>
                <a:cubicBezTo>
                  <a:pt x="3430429" y="313904"/>
                  <a:pt x="3425715" y="294046"/>
                  <a:pt x="3413760" y="278675"/>
                </a:cubicBezTo>
                <a:cubicBezTo>
                  <a:pt x="3397107" y="257264"/>
                  <a:pt x="3366357" y="247855"/>
                  <a:pt x="3344091" y="235132"/>
                </a:cubicBezTo>
                <a:cubicBezTo>
                  <a:pt x="3335004" y="229939"/>
                  <a:pt x="3327053" y="222908"/>
                  <a:pt x="3317966" y="217715"/>
                </a:cubicBezTo>
                <a:cubicBezTo>
                  <a:pt x="3260210" y="184712"/>
                  <a:pt x="3305849" y="212522"/>
                  <a:pt x="3257006" y="191589"/>
                </a:cubicBezTo>
                <a:cubicBezTo>
                  <a:pt x="3245074" y="186475"/>
                  <a:pt x="3234225" y="178993"/>
                  <a:pt x="3222171" y="174172"/>
                </a:cubicBezTo>
                <a:cubicBezTo>
                  <a:pt x="3177976" y="156494"/>
                  <a:pt x="3170107" y="156792"/>
                  <a:pt x="3126377" y="148046"/>
                </a:cubicBezTo>
                <a:cubicBezTo>
                  <a:pt x="3072071" y="111843"/>
                  <a:pt x="3133330" y="147520"/>
                  <a:pt x="3048000" y="121920"/>
                </a:cubicBezTo>
                <a:cubicBezTo>
                  <a:pt x="3035566" y="118190"/>
                  <a:pt x="3025600" y="108233"/>
                  <a:pt x="3013166" y="104503"/>
                </a:cubicBezTo>
                <a:cubicBezTo>
                  <a:pt x="2996253" y="99429"/>
                  <a:pt x="2978331" y="98698"/>
                  <a:pt x="2960914" y="95795"/>
                </a:cubicBezTo>
                <a:cubicBezTo>
                  <a:pt x="2943497" y="89989"/>
                  <a:pt x="2926880" y="80655"/>
                  <a:pt x="2908663" y="78378"/>
                </a:cubicBezTo>
                <a:cubicBezTo>
                  <a:pt x="2887138" y="75687"/>
                  <a:pt x="2802074" y="65468"/>
                  <a:pt x="2778034" y="60960"/>
                </a:cubicBezTo>
                <a:cubicBezTo>
                  <a:pt x="2622299" y="31759"/>
                  <a:pt x="2783037" y="49101"/>
                  <a:pt x="2569028" y="34835"/>
                </a:cubicBezTo>
                <a:cubicBezTo>
                  <a:pt x="2369174" y="-15131"/>
                  <a:pt x="2529584" y="21779"/>
                  <a:pt x="2020388" y="34835"/>
                </a:cubicBezTo>
                <a:cubicBezTo>
                  <a:pt x="1965176" y="36251"/>
                  <a:pt x="1910080" y="40640"/>
                  <a:pt x="1854926" y="43543"/>
                </a:cubicBezTo>
                <a:cubicBezTo>
                  <a:pt x="1811383" y="40640"/>
                  <a:pt x="1767670" y="39654"/>
                  <a:pt x="1724297" y="34835"/>
                </a:cubicBezTo>
                <a:cubicBezTo>
                  <a:pt x="1715173" y="33821"/>
                  <a:pt x="1707345" y="26442"/>
                  <a:pt x="1698171" y="26126"/>
                </a:cubicBezTo>
                <a:cubicBezTo>
                  <a:pt x="1538582" y="20623"/>
                  <a:pt x="1378857" y="20321"/>
                  <a:pt x="1219200" y="17418"/>
                </a:cubicBezTo>
                <a:cubicBezTo>
                  <a:pt x="1195977" y="14515"/>
                  <a:pt x="1172557" y="12896"/>
                  <a:pt x="1149531" y="8709"/>
                </a:cubicBezTo>
                <a:cubicBezTo>
                  <a:pt x="1140500" y="7067"/>
                  <a:pt x="1132585" y="0"/>
                  <a:pt x="1123406" y="0"/>
                </a:cubicBezTo>
                <a:cubicBezTo>
                  <a:pt x="896964" y="0"/>
                  <a:pt x="670560" y="5806"/>
                  <a:pt x="444137" y="8709"/>
                </a:cubicBezTo>
                <a:cubicBezTo>
                  <a:pt x="435428" y="11612"/>
                  <a:pt x="426838" y="14896"/>
                  <a:pt x="418011" y="17418"/>
                </a:cubicBezTo>
                <a:cubicBezTo>
                  <a:pt x="406503" y="20706"/>
                  <a:pt x="394641" y="22687"/>
                  <a:pt x="383177" y="26126"/>
                </a:cubicBezTo>
                <a:cubicBezTo>
                  <a:pt x="365592" y="31401"/>
                  <a:pt x="330926" y="43543"/>
                  <a:pt x="330926" y="43543"/>
                </a:cubicBezTo>
                <a:cubicBezTo>
                  <a:pt x="322217" y="52252"/>
                  <a:pt x="315493" y="63559"/>
                  <a:pt x="304800" y="69669"/>
                </a:cubicBezTo>
                <a:cubicBezTo>
                  <a:pt x="294408" y="75607"/>
                  <a:pt x="297543" y="65315"/>
                  <a:pt x="287383" y="69669"/>
                </a:cubicBezTo>
                <a:close/>
              </a:path>
            </a:pathLst>
          </a:custGeom>
          <a:noFill/>
          <a:ln>
            <a:solidFill>
              <a:srgbClr val="FE7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/>
          <p:cNvSpPr/>
          <p:nvPr/>
        </p:nvSpPr>
        <p:spPr>
          <a:xfrm>
            <a:off x="6836230" y="4536097"/>
            <a:ext cx="2211977" cy="753943"/>
          </a:xfrm>
          <a:custGeom>
            <a:avLst/>
            <a:gdLst>
              <a:gd name="connsiteX0" fmla="*/ 1976845 w 2211977"/>
              <a:gd name="connsiteY0" fmla="*/ 4007 h 753943"/>
              <a:gd name="connsiteX1" fmla="*/ 2029097 w 2211977"/>
              <a:gd name="connsiteY1" fmla="*/ 21424 h 753943"/>
              <a:gd name="connsiteX2" fmla="*/ 2090057 w 2211977"/>
              <a:gd name="connsiteY2" fmla="*/ 82384 h 753943"/>
              <a:gd name="connsiteX3" fmla="*/ 2142308 w 2211977"/>
              <a:gd name="connsiteY3" fmla="*/ 169470 h 753943"/>
              <a:gd name="connsiteX4" fmla="*/ 2177142 w 2211977"/>
              <a:gd name="connsiteY4" fmla="*/ 195595 h 753943"/>
              <a:gd name="connsiteX5" fmla="*/ 2185851 w 2211977"/>
              <a:gd name="connsiteY5" fmla="*/ 239138 h 753943"/>
              <a:gd name="connsiteX6" fmla="*/ 2203268 w 2211977"/>
              <a:gd name="connsiteY6" fmla="*/ 265264 h 753943"/>
              <a:gd name="connsiteX7" fmla="*/ 2211977 w 2211977"/>
              <a:gd name="connsiteY7" fmla="*/ 291390 h 753943"/>
              <a:gd name="connsiteX8" fmla="*/ 2203268 w 2211977"/>
              <a:gd name="connsiteY8" fmla="*/ 439435 h 753943"/>
              <a:gd name="connsiteX9" fmla="*/ 2177142 w 2211977"/>
              <a:gd name="connsiteY9" fmla="*/ 517813 h 753943"/>
              <a:gd name="connsiteX10" fmla="*/ 2142308 w 2211977"/>
              <a:gd name="connsiteY10" fmla="*/ 570064 h 753943"/>
              <a:gd name="connsiteX11" fmla="*/ 2098765 w 2211977"/>
              <a:gd name="connsiteY11" fmla="*/ 631024 h 753943"/>
              <a:gd name="connsiteX12" fmla="*/ 2055222 w 2211977"/>
              <a:gd name="connsiteY12" fmla="*/ 674567 h 753943"/>
              <a:gd name="connsiteX13" fmla="*/ 2011680 w 2211977"/>
              <a:gd name="connsiteY13" fmla="*/ 709401 h 753943"/>
              <a:gd name="connsiteX14" fmla="*/ 1976845 w 2211977"/>
              <a:gd name="connsiteY14" fmla="*/ 726818 h 753943"/>
              <a:gd name="connsiteX15" fmla="*/ 1863634 w 2211977"/>
              <a:gd name="connsiteY15" fmla="*/ 735527 h 753943"/>
              <a:gd name="connsiteX16" fmla="*/ 1793965 w 2211977"/>
              <a:gd name="connsiteY16" fmla="*/ 744235 h 753943"/>
              <a:gd name="connsiteX17" fmla="*/ 1689462 w 2211977"/>
              <a:gd name="connsiteY17" fmla="*/ 744235 h 753943"/>
              <a:gd name="connsiteX18" fmla="*/ 1663337 w 2211977"/>
              <a:gd name="connsiteY18" fmla="*/ 735527 h 753943"/>
              <a:gd name="connsiteX19" fmla="*/ 1532708 w 2211977"/>
              <a:gd name="connsiteY19" fmla="*/ 726818 h 753943"/>
              <a:gd name="connsiteX20" fmla="*/ 1471748 w 2211977"/>
              <a:gd name="connsiteY20" fmla="*/ 709401 h 753943"/>
              <a:gd name="connsiteX21" fmla="*/ 1288868 w 2211977"/>
              <a:gd name="connsiteY21" fmla="*/ 718110 h 753943"/>
              <a:gd name="connsiteX22" fmla="*/ 1132114 w 2211977"/>
              <a:gd name="connsiteY22" fmla="*/ 726818 h 753943"/>
              <a:gd name="connsiteX23" fmla="*/ 600891 w 2211977"/>
              <a:gd name="connsiteY23" fmla="*/ 718110 h 753943"/>
              <a:gd name="connsiteX24" fmla="*/ 505097 w 2211977"/>
              <a:gd name="connsiteY24" fmla="*/ 691984 h 753943"/>
              <a:gd name="connsiteX25" fmla="*/ 418011 w 2211977"/>
              <a:gd name="connsiteY25" fmla="*/ 683275 h 753943"/>
              <a:gd name="connsiteX26" fmla="*/ 357051 w 2211977"/>
              <a:gd name="connsiteY26" fmla="*/ 674567 h 753943"/>
              <a:gd name="connsiteX27" fmla="*/ 278674 w 2211977"/>
              <a:gd name="connsiteY27" fmla="*/ 657150 h 753943"/>
              <a:gd name="connsiteX28" fmla="*/ 217714 w 2211977"/>
              <a:gd name="connsiteY28" fmla="*/ 648441 h 753943"/>
              <a:gd name="connsiteX29" fmla="*/ 139337 w 2211977"/>
              <a:gd name="connsiteY29" fmla="*/ 613607 h 753943"/>
              <a:gd name="connsiteX30" fmla="*/ 104502 w 2211977"/>
              <a:gd name="connsiteY30" fmla="*/ 543938 h 753943"/>
              <a:gd name="connsiteX31" fmla="*/ 69668 w 2211977"/>
              <a:gd name="connsiteY31" fmla="*/ 491687 h 753943"/>
              <a:gd name="connsiteX32" fmla="*/ 34834 w 2211977"/>
              <a:gd name="connsiteY32" fmla="*/ 439435 h 753943"/>
              <a:gd name="connsiteX33" fmla="*/ 17417 w 2211977"/>
              <a:gd name="connsiteY33" fmla="*/ 387184 h 753943"/>
              <a:gd name="connsiteX34" fmla="*/ 0 w 2211977"/>
              <a:gd name="connsiteY34" fmla="*/ 361058 h 753943"/>
              <a:gd name="connsiteX35" fmla="*/ 26125 w 2211977"/>
              <a:gd name="connsiteY35" fmla="*/ 230430 h 753943"/>
              <a:gd name="connsiteX36" fmla="*/ 34834 w 2211977"/>
              <a:gd name="connsiteY36" fmla="*/ 204304 h 753943"/>
              <a:gd name="connsiteX37" fmla="*/ 87085 w 2211977"/>
              <a:gd name="connsiteY37" fmla="*/ 143344 h 753943"/>
              <a:gd name="connsiteX38" fmla="*/ 113211 w 2211977"/>
              <a:gd name="connsiteY38" fmla="*/ 134635 h 753943"/>
              <a:gd name="connsiteX39" fmla="*/ 148045 w 2211977"/>
              <a:gd name="connsiteY39" fmla="*/ 117218 h 753943"/>
              <a:gd name="connsiteX40" fmla="*/ 182880 w 2211977"/>
              <a:gd name="connsiteY40" fmla="*/ 108510 h 753943"/>
              <a:gd name="connsiteX41" fmla="*/ 261257 w 2211977"/>
              <a:gd name="connsiteY41" fmla="*/ 91093 h 753943"/>
              <a:gd name="connsiteX42" fmla="*/ 313508 w 2211977"/>
              <a:gd name="connsiteY42" fmla="*/ 73675 h 753943"/>
              <a:gd name="connsiteX43" fmla="*/ 357051 w 2211977"/>
              <a:gd name="connsiteY43" fmla="*/ 64967 h 753943"/>
              <a:gd name="connsiteX44" fmla="*/ 409302 w 2211977"/>
              <a:gd name="connsiteY44" fmla="*/ 47550 h 753943"/>
              <a:gd name="connsiteX45" fmla="*/ 470262 w 2211977"/>
              <a:gd name="connsiteY45" fmla="*/ 38841 h 753943"/>
              <a:gd name="connsiteX46" fmla="*/ 670560 w 2211977"/>
              <a:gd name="connsiteY46" fmla="*/ 21424 h 753943"/>
              <a:gd name="connsiteX47" fmla="*/ 722811 w 2211977"/>
              <a:gd name="connsiteY47" fmla="*/ 30133 h 753943"/>
              <a:gd name="connsiteX48" fmla="*/ 870857 w 2211977"/>
              <a:gd name="connsiteY48" fmla="*/ 38841 h 753943"/>
              <a:gd name="connsiteX49" fmla="*/ 992777 w 2211977"/>
              <a:gd name="connsiteY49" fmla="*/ 56258 h 753943"/>
              <a:gd name="connsiteX50" fmla="*/ 1036320 w 2211977"/>
              <a:gd name="connsiteY50" fmla="*/ 64967 h 753943"/>
              <a:gd name="connsiteX51" fmla="*/ 1245325 w 2211977"/>
              <a:gd name="connsiteY51" fmla="*/ 56258 h 753943"/>
              <a:gd name="connsiteX52" fmla="*/ 1306285 w 2211977"/>
              <a:gd name="connsiteY52" fmla="*/ 47550 h 753943"/>
              <a:gd name="connsiteX53" fmla="*/ 1384662 w 2211977"/>
              <a:gd name="connsiteY53" fmla="*/ 38841 h 753943"/>
              <a:gd name="connsiteX54" fmla="*/ 1524000 w 2211977"/>
              <a:gd name="connsiteY54" fmla="*/ 4007 h 753943"/>
              <a:gd name="connsiteX55" fmla="*/ 1976845 w 2211977"/>
              <a:gd name="connsiteY55" fmla="*/ 4007 h 75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211977" h="753943">
                <a:moveTo>
                  <a:pt x="1976845" y="4007"/>
                </a:moveTo>
                <a:cubicBezTo>
                  <a:pt x="2061028" y="6910"/>
                  <a:pt x="2014002" y="10974"/>
                  <a:pt x="2029097" y="21424"/>
                </a:cubicBezTo>
                <a:cubicBezTo>
                  <a:pt x="2052724" y="37781"/>
                  <a:pt x="2077206" y="56681"/>
                  <a:pt x="2090057" y="82384"/>
                </a:cubicBezTo>
                <a:cubicBezTo>
                  <a:pt x="2105662" y="113595"/>
                  <a:pt x="2118289" y="142449"/>
                  <a:pt x="2142308" y="169470"/>
                </a:cubicBezTo>
                <a:cubicBezTo>
                  <a:pt x="2151951" y="180318"/>
                  <a:pt x="2165531" y="186887"/>
                  <a:pt x="2177142" y="195595"/>
                </a:cubicBezTo>
                <a:cubicBezTo>
                  <a:pt x="2180045" y="210109"/>
                  <a:pt x="2180654" y="225279"/>
                  <a:pt x="2185851" y="239138"/>
                </a:cubicBezTo>
                <a:cubicBezTo>
                  <a:pt x="2189526" y="248938"/>
                  <a:pt x="2198587" y="255903"/>
                  <a:pt x="2203268" y="265264"/>
                </a:cubicBezTo>
                <a:cubicBezTo>
                  <a:pt x="2207373" y="273475"/>
                  <a:pt x="2209074" y="282681"/>
                  <a:pt x="2211977" y="291390"/>
                </a:cubicBezTo>
                <a:cubicBezTo>
                  <a:pt x="2209074" y="340738"/>
                  <a:pt x="2207955" y="390224"/>
                  <a:pt x="2203268" y="439435"/>
                </a:cubicBezTo>
                <a:cubicBezTo>
                  <a:pt x="2201430" y="458732"/>
                  <a:pt x="2185081" y="503259"/>
                  <a:pt x="2177142" y="517813"/>
                </a:cubicBezTo>
                <a:cubicBezTo>
                  <a:pt x="2167118" y="536190"/>
                  <a:pt x="2153919" y="552647"/>
                  <a:pt x="2142308" y="570064"/>
                </a:cubicBezTo>
                <a:cubicBezTo>
                  <a:pt x="2129820" y="588797"/>
                  <a:pt x="2113172" y="614817"/>
                  <a:pt x="2098765" y="631024"/>
                </a:cubicBezTo>
                <a:cubicBezTo>
                  <a:pt x="2085128" y="646366"/>
                  <a:pt x="2066608" y="657488"/>
                  <a:pt x="2055222" y="674567"/>
                </a:cubicBezTo>
                <a:cubicBezTo>
                  <a:pt x="2029059" y="713812"/>
                  <a:pt x="2050939" y="692576"/>
                  <a:pt x="2011680" y="709401"/>
                </a:cubicBezTo>
                <a:cubicBezTo>
                  <a:pt x="1999747" y="714515"/>
                  <a:pt x="1989630" y="724562"/>
                  <a:pt x="1976845" y="726818"/>
                </a:cubicBezTo>
                <a:cubicBezTo>
                  <a:pt x="1939572" y="733396"/>
                  <a:pt x="1901312" y="731939"/>
                  <a:pt x="1863634" y="735527"/>
                </a:cubicBezTo>
                <a:cubicBezTo>
                  <a:pt x="1840336" y="737746"/>
                  <a:pt x="1817188" y="741332"/>
                  <a:pt x="1793965" y="744235"/>
                </a:cubicBezTo>
                <a:cubicBezTo>
                  <a:pt x="1741912" y="757249"/>
                  <a:pt x="1760279" y="757111"/>
                  <a:pt x="1689462" y="744235"/>
                </a:cubicBezTo>
                <a:cubicBezTo>
                  <a:pt x="1680431" y="742593"/>
                  <a:pt x="1672460" y="736541"/>
                  <a:pt x="1663337" y="735527"/>
                </a:cubicBezTo>
                <a:cubicBezTo>
                  <a:pt x="1619964" y="730708"/>
                  <a:pt x="1576251" y="729721"/>
                  <a:pt x="1532708" y="726818"/>
                </a:cubicBezTo>
                <a:cubicBezTo>
                  <a:pt x="1520391" y="722713"/>
                  <a:pt x="1482678" y="709401"/>
                  <a:pt x="1471748" y="709401"/>
                </a:cubicBezTo>
                <a:cubicBezTo>
                  <a:pt x="1410719" y="709401"/>
                  <a:pt x="1349817" y="714984"/>
                  <a:pt x="1288868" y="718110"/>
                </a:cubicBezTo>
                <a:lnTo>
                  <a:pt x="1132114" y="726818"/>
                </a:lnTo>
                <a:lnTo>
                  <a:pt x="600891" y="718110"/>
                </a:lnTo>
                <a:cubicBezTo>
                  <a:pt x="556205" y="716756"/>
                  <a:pt x="550479" y="700493"/>
                  <a:pt x="505097" y="691984"/>
                </a:cubicBezTo>
                <a:cubicBezTo>
                  <a:pt x="476423" y="686608"/>
                  <a:pt x="446985" y="686684"/>
                  <a:pt x="418011" y="683275"/>
                </a:cubicBezTo>
                <a:cubicBezTo>
                  <a:pt x="397625" y="680877"/>
                  <a:pt x="377339" y="677688"/>
                  <a:pt x="357051" y="674567"/>
                </a:cubicBezTo>
                <a:cubicBezTo>
                  <a:pt x="74560" y="631107"/>
                  <a:pt x="436541" y="688723"/>
                  <a:pt x="278674" y="657150"/>
                </a:cubicBezTo>
                <a:cubicBezTo>
                  <a:pt x="258546" y="653125"/>
                  <a:pt x="238034" y="651344"/>
                  <a:pt x="217714" y="648441"/>
                </a:cubicBezTo>
                <a:cubicBezTo>
                  <a:pt x="155533" y="627714"/>
                  <a:pt x="180738" y="641208"/>
                  <a:pt x="139337" y="613607"/>
                </a:cubicBezTo>
                <a:cubicBezTo>
                  <a:pt x="126090" y="560623"/>
                  <a:pt x="139043" y="593282"/>
                  <a:pt x="104502" y="543938"/>
                </a:cubicBezTo>
                <a:cubicBezTo>
                  <a:pt x="92498" y="526789"/>
                  <a:pt x="69668" y="491687"/>
                  <a:pt x="69668" y="491687"/>
                </a:cubicBezTo>
                <a:cubicBezTo>
                  <a:pt x="40862" y="405261"/>
                  <a:pt x="89191" y="537277"/>
                  <a:pt x="34834" y="439435"/>
                </a:cubicBezTo>
                <a:cubicBezTo>
                  <a:pt x="25918" y="423386"/>
                  <a:pt x="27601" y="402460"/>
                  <a:pt x="17417" y="387184"/>
                </a:cubicBezTo>
                <a:lnTo>
                  <a:pt x="0" y="361058"/>
                </a:lnTo>
                <a:cubicBezTo>
                  <a:pt x="10735" y="264436"/>
                  <a:pt x="396" y="307617"/>
                  <a:pt x="26125" y="230430"/>
                </a:cubicBezTo>
                <a:cubicBezTo>
                  <a:pt x="29028" y="221721"/>
                  <a:pt x="29326" y="211648"/>
                  <a:pt x="34834" y="204304"/>
                </a:cubicBezTo>
                <a:cubicBezTo>
                  <a:pt x="46905" y="188210"/>
                  <a:pt x="68893" y="155472"/>
                  <a:pt x="87085" y="143344"/>
                </a:cubicBezTo>
                <a:cubicBezTo>
                  <a:pt x="94723" y="138252"/>
                  <a:pt x="104773" y="138251"/>
                  <a:pt x="113211" y="134635"/>
                </a:cubicBezTo>
                <a:cubicBezTo>
                  <a:pt x="125143" y="129521"/>
                  <a:pt x="135890" y="121776"/>
                  <a:pt x="148045" y="117218"/>
                </a:cubicBezTo>
                <a:cubicBezTo>
                  <a:pt x="159252" y="113016"/>
                  <a:pt x="171196" y="111106"/>
                  <a:pt x="182880" y="108510"/>
                </a:cubicBezTo>
                <a:cubicBezTo>
                  <a:pt x="214815" y="101413"/>
                  <a:pt x="230939" y="100188"/>
                  <a:pt x="261257" y="91093"/>
                </a:cubicBezTo>
                <a:cubicBezTo>
                  <a:pt x="278842" y="85817"/>
                  <a:pt x="295505" y="77275"/>
                  <a:pt x="313508" y="73675"/>
                </a:cubicBezTo>
                <a:cubicBezTo>
                  <a:pt x="328022" y="70772"/>
                  <a:pt x="342771" y="68862"/>
                  <a:pt x="357051" y="64967"/>
                </a:cubicBezTo>
                <a:cubicBezTo>
                  <a:pt x="374763" y="60137"/>
                  <a:pt x="391127" y="50146"/>
                  <a:pt x="409302" y="47550"/>
                </a:cubicBezTo>
                <a:lnTo>
                  <a:pt x="470262" y="38841"/>
                </a:lnTo>
                <a:cubicBezTo>
                  <a:pt x="547192" y="13200"/>
                  <a:pt x="514724" y="21424"/>
                  <a:pt x="670560" y="21424"/>
                </a:cubicBezTo>
                <a:cubicBezTo>
                  <a:pt x="688217" y="21424"/>
                  <a:pt x="705220" y="28603"/>
                  <a:pt x="722811" y="30133"/>
                </a:cubicBezTo>
                <a:cubicBezTo>
                  <a:pt x="772059" y="34415"/>
                  <a:pt x="821508" y="35938"/>
                  <a:pt x="870857" y="38841"/>
                </a:cubicBezTo>
                <a:cubicBezTo>
                  <a:pt x="932316" y="59329"/>
                  <a:pt x="870669" y="40995"/>
                  <a:pt x="992777" y="56258"/>
                </a:cubicBezTo>
                <a:cubicBezTo>
                  <a:pt x="1007465" y="58094"/>
                  <a:pt x="1021806" y="62064"/>
                  <a:pt x="1036320" y="64967"/>
                </a:cubicBezTo>
                <a:cubicBezTo>
                  <a:pt x="1105988" y="62064"/>
                  <a:pt x="1175741" y="60747"/>
                  <a:pt x="1245325" y="56258"/>
                </a:cubicBezTo>
                <a:cubicBezTo>
                  <a:pt x="1265809" y="54936"/>
                  <a:pt x="1285917" y="50096"/>
                  <a:pt x="1306285" y="47550"/>
                </a:cubicBezTo>
                <a:cubicBezTo>
                  <a:pt x="1332368" y="44290"/>
                  <a:pt x="1358536" y="41744"/>
                  <a:pt x="1384662" y="38841"/>
                </a:cubicBezTo>
                <a:cubicBezTo>
                  <a:pt x="1430160" y="23675"/>
                  <a:pt x="1475086" y="6300"/>
                  <a:pt x="1524000" y="4007"/>
                </a:cubicBezTo>
                <a:cubicBezTo>
                  <a:pt x="1680609" y="-3334"/>
                  <a:pt x="1892662" y="1104"/>
                  <a:pt x="1976845" y="4007"/>
                </a:cubicBezTo>
                <a:close/>
              </a:path>
            </a:pathLst>
          </a:custGeom>
          <a:noFill/>
          <a:ln>
            <a:solidFill>
              <a:srgbClr val="FE7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Légende encadrée 1 50"/>
          <p:cNvSpPr/>
          <p:nvPr/>
        </p:nvSpPr>
        <p:spPr>
          <a:xfrm>
            <a:off x="6654903" y="1537167"/>
            <a:ext cx="3149330" cy="909439"/>
          </a:xfrm>
          <a:prstGeom prst="borderCallout1">
            <a:avLst>
              <a:gd name="adj1" fmla="val 99755"/>
              <a:gd name="adj2" fmla="val 50041"/>
              <a:gd name="adj3" fmla="val 147204"/>
              <a:gd name="adj4" fmla="val 6617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  <a:cs typeface="Consolas" panose="020B0609020204030204" pitchFamily="49" charset="0"/>
              </a:rPr>
              <a:t>Contained in the fUML semantic model (i.e., the one defining the semantics of classes and activities)</a:t>
            </a:r>
          </a:p>
        </p:txBody>
      </p:sp>
      <p:sp>
        <p:nvSpPr>
          <p:cNvPr id="52" name="Légende encadrée 1 51"/>
          <p:cNvSpPr/>
          <p:nvPr/>
        </p:nvSpPr>
        <p:spPr>
          <a:xfrm>
            <a:off x="3928612" y="5694016"/>
            <a:ext cx="3142614" cy="909439"/>
          </a:xfrm>
          <a:prstGeom prst="borderCallout1">
            <a:avLst>
              <a:gd name="adj1" fmla="val -790"/>
              <a:gd name="adj2" fmla="val 63001"/>
              <a:gd name="adj3" fmla="val -69209"/>
              <a:gd name="adj4" fmla="val 9362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  <a:cs typeface="Consolas" panose="020B0609020204030204" pitchFamily="49" charset="0"/>
              </a:rPr>
              <a:t>Contained in the PSSM semantic model (i.e., the one defining the semantics of state-machines)</a:t>
            </a:r>
          </a:p>
        </p:txBody>
      </p:sp>
      <p:sp>
        <p:nvSpPr>
          <p:cNvPr id="53" name="Forme libre 52"/>
          <p:cNvSpPr/>
          <p:nvPr/>
        </p:nvSpPr>
        <p:spPr>
          <a:xfrm>
            <a:off x="8577695" y="3765168"/>
            <a:ext cx="1428455" cy="705267"/>
          </a:xfrm>
          <a:custGeom>
            <a:avLst/>
            <a:gdLst>
              <a:gd name="connsiteX0" fmla="*/ 249 w 1428455"/>
              <a:gd name="connsiteY0" fmla="*/ 269839 h 705267"/>
              <a:gd name="connsiteX1" fmla="*/ 17666 w 1428455"/>
              <a:gd name="connsiteY1" fmla="*/ 217587 h 705267"/>
              <a:gd name="connsiteX2" fmla="*/ 61209 w 1428455"/>
              <a:gd name="connsiteY2" fmla="*/ 174044 h 705267"/>
              <a:gd name="connsiteX3" fmla="*/ 78626 w 1428455"/>
              <a:gd name="connsiteY3" fmla="*/ 147919 h 705267"/>
              <a:gd name="connsiteX4" fmla="*/ 104752 w 1428455"/>
              <a:gd name="connsiteY4" fmla="*/ 139210 h 705267"/>
              <a:gd name="connsiteX5" fmla="*/ 157003 w 1428455"/>
              <a:gd name="connsiteY5" fmla="*/ 104376 h 705267"/>
              <a:gd name="connsiteX6" fmla="*/ 261506 w 1428455"/>
              <a:gd name="connsiteY6" fmla="*/ 69542 h 705267"/>
              <a:gd name="connsiteX7" fmla="*/ 287632 w 1428455"/>
              <a:gd name="connsiteY7" fmla="*/ 60833 h 705267"/>
              <a:gd name="connsiteX8" fmla="*/ 313757 w 1428455"/>
              <a:gd name="connsiteY8" fmla="*/ 52124 h 705267"/>
              <a:gd name="connsiteX9" fmla="*/ 348592 w 1428455"/>
              <a:gd name="connsiteY9" fmla="*/ 43416 h 705267"/>
              <a:gd name="connsiteX10" fmla="*/ 435677 w 1428455"/>
              <a:gd name="connsiteY10" fmla="*/ 34707 h 705267"/>
              <a:gd name="connsiteX11" fmla="*/ 514055 w 1428455"/>
              <a:gd name="connsiteY11" fmla="*/ 25999 h 705267"/>
              <a:gd name="connsiteX12" fmla="*/ 1071403 w 1428455"/>
              <a:gd name="connsiteY12" fmla="*/ 25999 h 705267"/>
              <a:gd name="connsiteX13" fmla="*/ 1175906 w 1428455"/>
              <a:gd name="connsiteY13" fmla="*/ 34707 h 705267"/>
              <a:gd name="connsiteX14" fmla="*/ 1236866 w 1428455"/>
              <a:gd name="connsiteY14" fmla="*/ 52124 h 705267"/>
              <a:gd name="connsiteX15" fmla="*/ 1289117 w 1428455"/>
              <a:gd name="connsiteY15" fmla="*/ 69542 h 705267"/>
              <a:gd name="connsiteX16" fmla="*/ 1315243 w 1428455"/>
              <a:gd name="connsiteY16" fmla="*/ 78250 h 705267"/>
              <a:gd name="connsiteX17" fmla="*/ 1341369 w 1428455"/>
              <a:gd name="connsiteY17" fmla="*/ 95667 h 705267"/>
              <a:gd name="connsiteX18" fmla="*/ 1393620 w 1428455"/>
              <a:gd name="connsiteY18" fmla="*/ 147919 h 705267"/>
              <a:gd name="connsiteX19" fmla="*/ 1402329 w 1428455"/>
              <a:gd name="connsiteY19" fmla="*/ 174044 h 705267"/>
              <a:gd name="connsiteX20" fmla="*/ 1419746 w 1428455"/>
              <a:gd name="connsiteY20" fmla="*/ 191462 h 705267"/>
              <a:gd name="connsiteX21" fmla="*/ 1428455 w 1428455"/>
              <a:gd name="connsiteY21" fmla="*/ 295964 h 705267"/>
              <a:gd name="connsiteX22" fmla="*/ 1419746 w 1428455"/>
              <a:gd name="connsiteY22" fmla="*/ 452719 h 705267"/>
              <a:gd name="connsiteX23" fmla="*/ 1402329 w 1428455"/>
              <a:gd name="connsiteY23" fmla="*/ 513679 h 705267"/>
              <a:gd name="connsiteX24" fmla="*/ 1384912 w 1428455"/>
              <a:gd name="connsiteY24" fmla="*/ 583347 h 705267"/>
              <a:gd name="connsiteX25" fmla="*/ 1280409 w 1428455"/>
              <a:gd name="connsiteY25" fmla="*/ 635599 h 705267"/>
              <a:gd name="connsiteX26" fmla="*/ 1219449 w 1428455"/>
              <a:gd name="connsiteY26" fmla="*/ 661724 h 705267"/>
              <a:gd name="connsiteX27" fmla="*/ 1132363 w 1428455"/>
              <a:gd name="connsiteY27" fmla="*/ 687850 h 705267"/>
              <a:gd name="connsiteX28" fmla="*/ 1045277 w 1428455"/>
              <a:gd name="connsiteY28" fmla="*/ 705267 h 705267"/>
              <a:gd name="connsiteX29" fmla="*/ 714352 w 1428455"/>
              <a:gd name="connsiteY29" fmla="*/ 696559 h 705267"/>
              <a:gd name="connsiteX30" fmla="*/ 635975 w 1428455"/>
              <a:gd name="connsiteY30" fmla="*/ 687850 h 705267"/>
              <a:gd name="connsiteX31" fmla="*/ 366009 w 1428455"/>
              <a:gd name="connsiteY31" fmla="*/ 679142 h 705267"/>
              <a:gd name="connsiteX32" fmla="*/ 313757 w 1428455"/>
              <a:gd name="connsiteY32" fmla="*/ 661724 h 705267"/>
              <a:gd name="connsiteX33" fmla="*/ 287632 w 1428455"/>
              <a:gd name="connsiteY33" fmla="*/ 653016 h 705267"/>
              <a:gd name="connsiteX34" fmla="*/ 261506 w 1428455"/>
              <a:gd name="connsiteY34" fmla="*/ 635599 h 705267"/>
              <a:gd name="connsiteX35" fmla="*/ 209255 w 1428455"/>
              <a:gd name="connsiteY35" fmla="*/ 609473 h 705267"/>
              <a:gd name="connsiteX36" fmla="*/ 191837 w 1428455"/>
              <a:gd name="connsiteY36" fmla="*/ 592056 h 705267"/>
              <a:gd name="connsiteX37" fmla="*/ 157003 w 1428455"/>
              <a:gd name="connsiteY37" fmla="*/ 565930 h 705267"/>
              <a:gd name="connsiteX38" fmla="*/ 139586 w 1428455"/>
              <a:gd name="connsiteY38" fmla="*/ 539804 h 705267"/>
              <a:gd name="connsiteX39" fmla="*/ 104752 w 1428455"/>
              <a:gd name="connsiteY39" fmla="*/ 531096 h 705267"/>
              <a:gd name="connsiteX40" fmla="*/ 87335 w 1428455"/>
              <a:gd name="connsiteY40" fmla="*/ 504970 h 705267"/>
              <a:gd name="connsiteX41" fmla="*/ 61209 w 1428455"/>
              <a:gd name="connsiteY41" fmla="*/ 487553 h 705267"/>
              <a:gd name="connsiteX42" fmla="*/ 26375 w 1428455"/>
              <a:gd name="connsiteY42" fmla="*/ 435302 h 705267"/>
              <a:gd name="connsiteX43" fmla="*/ 17666 w 1428455"/>
              <a:gd name="connsiteY43" fmla="*/ 313382 h 705267"/>
              <a:gd name="connsiteX44" fmla="*/ 8957 w 1428455"/>
              <a:gd name="connsiteY44" fmla="*/ 261130 h 705267"/>
              <a:gd name="connsiteX45" fmla="*/ 249 w 1428455"/>
              <a:gd name="connsiteY45" fmla="*/ 269839 h 70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428455" h="705267">
                <a:moveTo>
                  <a:pt x="249" y="269839"/>
                </a:moveTo>
                <a:cubicBezTo>
                  <a:pt x="1701" y="262582"/>
                  <a:pt x="7809" y="233076"/>
                  <a:pt x="17666" y="217587"/>
                </a:cubicBezTo>
                <a:cubicBezTo>
                  <a:pt x="28686" y="200270"/>
                  <a:pt x="49823" y="191123"/>
                  <a:pt x="61209" y="174044"/>
                </a:cubicBezTo>
                <a:cubicBezTo>
                  <a:pt x="67015" y="165336"/>
                  <a:pt x="70453" y="154457"/>
                  <a:pt x="78626" y="147919"/>
                </a:cubicBezTo>
                <a:cubicBezTo>
                  <a:pt x="85794" y="142184"/>
                  <a:pt x="96727" y="143668"/>
                  <a:pt x="104752" y="139210"/>
                </a:cubicBezTo>
                <a:cubicBezTo>
                  <a:pt x="123050" y="129044"/>
                  <a:pt x="137145" y="110995"/>
                  <a:pt x="157003" y="104376"/>
                </a:cubicBezTo>
                <a:lnTo>
                  <a:pt x="261506" y="69542"/>
                </a:lnTo>
                <a:lnTo>
                  <a:pt x="287632" y="60833"/>
                </a:lnTo>
                <a:cubicBezTo>
                  <a:pt x="296340" y="57930"/>
                  <a:pt x="304852" y="54350"/>
                  <a:pt x="313757" y="52124"/>
                </a:cubicBezTo>
                <a:cubicBezTo>
                  <a:pt x="325369" y="49221"/>
                  <a:pt x="336743" y="45109"/>
                  <a:pt x="348592" y="43416"/>
                </a:cubicBezTo>
                <a:cubicBezTo>
                  <a:pt x="377472" y="39290"/>
                  <a:pt x="406664" y="37761"/>
                  <a:pt x="435677" y="34707"/>
                </a:cubicBezTo>
                <a:lnTo>
                  <a:pt x="514055" y="25999"/>
                </a:lnTo>
                <a:cubicBezTo>
                  <a:pt x="716414" y="-24594"/>
                  <a:pt x="558298" y="11746"/>
                  <a:pt x="1071403" y="25999"/>
                </a:cubicBezTo>
                <a:cubicBezTo>
                  <a:pt x="1106345" y="26970"/>
                  <a:pt x="1141072" y="31804"/>
                  <a:pt x="1175906" y="34707"/>
                </a:cubicBezTo>
                <a:cubicBezTo>
                  <a:pt x="1263718" y="63979"/>
                  <a:pt x="1127504" y="19315"/>
                  <a:pt x="1236866" y="52124"/>
                </a:cubicBezTo>
                <a:cubicBezTo>
                  <a:pt x="1254451" y="57400"/>
                  <a:pt x="1271700" y="63736"/>
                  <a:pt x="1289117" y="69542"/>
                </a:cubicBezTo>
                <a:lnTo>
                  <a:pt x="1315243" y="78250"/>
                </a:lnTo>
                <a:cubicBezTo>
                  <a:pt x="1323952" y="84056"/>
                  <a:pt x="1333546" y="88713"/>
                  <a:pt x="1341369" y="95667"/>
                </a:cubicBezTo>
                <a:cubicBezTo>
                  <a:pt x="1359779" y="112031"/>
                  <a:pt x="1393620" y="147919"/>
                  <a:pt x="1393620" y="147919"/>
                </a:cubicBezTo>
                <a:cubicBezTo>
                  <a:pt x="1396523" y="156627"/>
                  <a:pt x="1397606" y="166173"/>
                  <a:pt x="1402329" y="174044"/>
                </a:cubicBezTo>
                <a:cubicBezTo>
                  <a:pt x="1406553" y="181085"/>
                  <a:pt x="1418026" y="183434"/>
                  <a:pt x="1419746" y="191462"/>
                </a:cubicBezTo>
                <a:cubicBezTo>
                  <a:pt x="1427070" y="225641"/>
                  <a:pt x="1425552" y="261130"/>
                  <a:pt x="1428455" y="295964"/>
                </a:cubicBezTo>
                <a:cubicBezTo>
                  <a:pt x="1425552" y="348216"/>
                  <a:pt x="1424484" y="400602"/>
                  <a:pt x="1419746" y="452719"/>
                </a:cubicBezTo>
                <a:cubicBezTo>
                  <a:pt x="1417769" y="474467"/>
                  <a:pt x="1407951" y="493065"/>
                  <a:pt x="1402329" y="513679"/>
                </a:cubicBezTo>
                <a:cubicBezTo>
                  <a:pt x="1396031" y="536773"/>
                  <a:pt x="1398190" y="563430"/>
                  <a:pt x="1384912" y="583347"/>
                </a:cubicBezTo>
                <a:cubicBezTo>
                  <a:pt x="1352024" y="632679"/>
                  <a:pt x="1322139" y="607780"/>
                  <a:pt x="1280409" y="635599"/>
                </a:cubicBezTo>
                <a:cubicBezTo>
                  <a:pt x="1238958" y="663233"/>
                  <a:pt x="1270574" y="646386"/>
                  <a:pt x="1219449" y="661724"/>
                </a:cubicBezTo>
                <a:cubicBezTo>
                  <a:pt x="1175000" y="675059"/>
                  <a:pt x="1172520" y="679819"/>
                  <a:pt x="1132363" y="687850"/>
                </a:cubicBezTo>
                <a:cubicBezTo>
                  <a:pt x="1025595" y="709204"/>
                  <a:pt x="1126194" y="685040"/>
                  <a:pt x="1045277" y="705267"/>
                </a:cubicBezTo>
                <a:lnTo>
                  <a:pt x="714352" y="696559"/>
                </a:lnTo>
                <a:cubicBezTo>
                  <a:pt x="688089" y="695441"/>
                  <a:pt x="662229" y="689163"/>
                  <a:pt x="635975" y="687850"/>
                </a:cubicBezTo>
                <a:cubicBezTo>
                  <a:pt x="546052" y="683354"/>
                  <a:pt x="455998" y="682045"/>
                  <a:pt x="366009" y="679142"/>
                </a:cubicBezTo>
                <a:lnTo>
                  <a:pt x="313757" y="661724"/>
                </a:lnTo>
                <a:lnTo>
                  <a:pt x="287632" y="653016"/>
                </a:lnTo>
                <a:cubicBezTo>
                  <a:pt x="278923" y="647210"/>
                  <a:pt x="270867" y="640280"/>
                  <a:pt x="261506" y="635599"/>
                </a:cubicBezTo>
                <a:cubicBezTo>
                  <a:pt x="218581" y="614136"/>
                  <a:pt x="250851" y="642749"/>
                  <a:pt x="209255" y="609473"/>
                </a:cubicBezTo>
                <a:cubicBezTo>
                  <a:pt x="202844" y="604344"/>
                  <a:pt x="198145" y="597312"/>
                  <a:pt x="191837" y="592056"/>
                </a:cubicBezTo>
                <a:cubicBezTo>
                  <a:pt x="180687" y="582764"/>
                  <a:pt x="167266" y="576193"/>
                  <a:pt x="157003" y="565930"/>
                </a:cubicBezTo>
                <a:cubicBezTo>
                  <a:pt x="149602" y="558529"/>
                  <a:pt x="148295" y="545610"/>
                  <a:pt x="139586" y="539804"/>
                </a:cubicBezTo>
                <a:cubicBezTo>
                  <a:pt x="129627" y="533165"/>
                  <a:pt x="116363" y="533999"/>
                  <a:pt x="104752" y="531096"/>
                </a:cubicBezTo>
                <a:cubicBezTo>
                  <a:pt x="98946" y="522387"/>
                  <a:pt x="94736" y="512371"/>
                  <a:pt x="87335" y="504970"/>
                </a:cubicBezTo>
                <a:cubicBezTo>
                  <a:pt x="79934" y="497569"/>
                  <a:pt x="68101" y="495430"/>
                  <a:pt x="61209" y="487553"/>
                </a:cubicBezTo>
                <a:cubicBezTo>
                  <a:pt x="47425" y="471800"/>
                  <a:pt x="26375" y="435302"/>
                  <a:pt x="26375" y="435302"/>
                </a:cubicBezTo>
                <a:cubicBezTo>
                  <a:pt x="23472" y="394662"/>
                  <a:pt x="21720" y="353923"/>
                  <a:pt x="17666" y="313382"/>
                </a:cubicBezTo>
                <a:cubicBezTo>
                  <a:pt x="15909" y="295812"/>
                  <a:pt x="16128" y="277266"/>
                  <a:pt x="8957" y="261130"/>
                </a:cubicBezTo>
                <a:cubicBezTo>
                  <a:pt x="3955" y="249876"/>
                  <a:pt x="-1203" y="277096"/>
                  <a:pt x="249" y="269839"/>
                </a:cubicBezTo>
                <a:close/>
              </a:path>
            </a:pathLst>
          </a:custGeom>
          <a:noFill/>
          <a:ln>
            <a:solidFill>
              <a:srgbClr val="FE7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Légende encadrée 1 53"/>
          <p:cNvSpPr/>
          <p:nvPr/>
        </p:nvSpPr>
        <p:spPr>
          <a:xfrm>
            <a:off x="7453774" y="5694015"/>
            <a:ext cx="3261851" cy="909439"/>
          </a:xfrm>
          <a:prstGeom prst="borderCallout1">
            <a:avLst>
              <a:gd name="adj1" fmla="val -790"/>
              <a:gd name="adj2" fmla="val 63001"/>
              <a:gd name="adj3" fmla="val -135282"/>
              <a:gd name="adj4" fmla="val 6160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  <a:cs typeface="Consolas" panose="020B0609020204030204" pitchFamily="49" charset="0"/>
              </a:rPr>
              <a:t>Contained in the PSCS semantic model (i.e., the one defining the semantics of composites structures)</a:t>
            </a:r>
          </a:p>
        </p:txBody>
      </p:sp>
    </p:spTree>
    <p:extLst>
      <p:ext uri="{BB962C8B-B14F-4D97-AF65-F5344CB8AC3E}">
        <p14:creationId xmlns:p14="http://schemas.microsoft.com/office/powerpoint/2010/main" val="36014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Abstract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syntax, Notation, and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semantics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WRAP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abstract syntax</a:t>
            </a:r>
          </a:p>
          <a:p>
            <a:pPr lvl="1"/>
            <a:r>
              <a:rPr lang="en-US" dirty="0"/>
              <a:t>The concepts that are offered by the language</a:t>
            </a:r>
          </a:p>
          <a:p>
            <a:pPr lvl="1"/>
            <a:r>
              <a:rPr lang="en-US" dirty="0"/>
              <a:t>Papyrus: you use it when you create UML </a:t>
            </a:r>
            <a:r>
              <a:rPr lang="en-US" dirty="0" smtClean="0"/>
              <a:t>elements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The notation</a:t>
            </a:r>
          </a:p>
          <a:p>
            <a:pPr lvl="1"/>
            <a:r>
              <a:rPr lang="en-US" dirty="0"/>
              <a:t>The representation that is attached to language concepts</a:t>
            </a:r>
          </a:p>
          <a:p>
            <a:pPr lvl="1"/>
            <a:r>
              <a:rPr lang="en-US" dirty="0"/>
              <a:t>Papyrus: you use it when creating diagrams and graphical </a:t>
            </a:r>
            <a:r>
              <a:rPr lang="en-US" dirty="0" smtClean="0"/>
              <a:t>elements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The </a:t>
            </a:r>
            <a:r>
              <a:rPr lang="en-US" dirty="0"/>
              <a:t>semantics</a:t>
            </a:r>
          </a:p>
          <a:p>
            <a:pPr lvl="1"/>
            <a:r>
              <a:rPr lang="en-US" dirty="0"/>
              <a:t>The elements capturing the meaning of language concepts</a:t>
            </a:r>
          </a:p>
          <a:p>
            <a:pPr lvl="1"/>
            <a:r>
              <a:rPr lang="en-US" dirty="0"/>
              <a:t>Papyrus: you use it when you execute a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specific modeling languages (DSLs)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Recap – abstract syntax, notation, and semantics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What are domain specific languages, what are their objectives?</a:t>
            </a:r>
          </a:p>
          <a:p>
            <a:pPr marL="514350" indent="-514350">
              <a:buFont typeface="+mj-lt"/>
              <a:buAutoNum type="arabicPeriod"/>
            </a:pPr>
            <a:endParaRPr lang="de-DE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b="1" dirty="0" smtClean="0">
                <a:solidFill>
                  <a:schemeClr val="bg1">
                    <a:lumMod val="50000"/>
                  </a:schemeClr>
                </a:solidFill>
              </a:rPr>
              <a:t>Text-based DSLs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UML profile mechanisms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Define a simple profile</a:t>
            </a:r>
          </a:p>
        </p:txBody>
      </p:sp>
    </p:spTree>
    <p:extLst>
      <p:ext uri="{BB962C8B-B14F-4D97-AF65-F5344CB8AC3E}">
        <p14:creationId xmlns:p14="http://schemas.microsoft.com/office/powerpoint/2010/main" val="16852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domain specific languages (DSLs)?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language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specialized to a particular application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domain (contrast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to a general-purpose language (GPL), which is broadly applicable across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domains).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Wide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variety of DSLs, ranging from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the quite generic HTML to very specific ones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an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be further subdivided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into specification/modeling languages and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domain-specific programming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languages.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Special-purpose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computer languages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not new, term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"domain-specific language" has become more popular due to the rise of domain-specific modeling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Separation between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general-purpose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domain-specific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not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always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sharp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anguage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may have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features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particular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domain but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applicable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more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broadly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onversely capable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of broad application but in practice used primarily for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specific domain 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Examples: Perl and PostScript</a:t>
            </a:r>
            <a:endParaRPr lang="de-DE" sz="20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43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30184</TotalTime>
  <Words>2888</Words>
  <Application>Microsoft Office PowerPoint</Application>
  <PresentationFormat>Grand écran</PresentationFormat>
  <Paragraphs>581</Paragraphs>
  <Slides>47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7" baseType="lpstr">
      <vt:lpstr>宋体</vt:lpstr>
      <vt:lpstr>Arial</vt:lpstr>
      <vt:lpstr>Arial Unicode MS</vt:lpstr>
      <vt:lpstr>Calibri</vt:lpstr>
      <vt:lpstr>Calibri Light</vt:lpstr>
      <vt:lpstr>Consolas</vt:lpstr>
      <vt:lpstr>Courier New</vt:lpstr>
      <vt:lpstr>等线</vt:lpstr>
      <vt:lpstr>Wingdings</vt:lpstr>
      <vt:lpstr>Office Theme</vt:lpstr>
      <vt:lpstr>Introduction on UML for Industrial Systems</vt:lpstr>
      <vt:lpstr>Domain specific modeling languages (DSLs)</vt:lpstr>
      <vt:lpstr>Abstract Syntax The concepts defined by a language</vt:lpstr>
      <vt:lpstr>Notation The representation of language concepts</vt:lpstr>
      <vt:lpstr>The meaning of the concept defined by a language semantics (1/2)</vt:lpstr>
      <vt:lpstr>The meaning of the concept defined by a language semantics (2/2)</vt:lpstr>
      <vt:lpstr>Abstract syntax, Notation, and semantics WRAP UP</vt:lpstr>
      <vt:lpstr>Domain specific modeling languages (DSLs)</vt:lpstr>
      <vt:lpstr>What are domain specific languages (DSLs)?</vt:lpstr>
      <vt:lpstr>Objectives of DSLs</vt:lpstr>
      <vt:lpstr>Domain specific modeling languages (DSLs)</vt:lpstr>
      <vt:lpstr>Textual modeling languages</vt:lpstr>
      <vt:lpstr>Context free grammars (CFGs)</vt:lpstr>
      <vt:lpstr>Classical tools</vt:lpstr>
      <vt:lpstr>Regular epressions</vt:lpstr>
      <vt:lpstr>Example</vt:lpstr>
      <vt:lpstr>Other example – neural network descripton</vt:lpstr>
      <vt:lpstr>Neural network descripton</vt:lpstr>
      <vt:lpstr>Other example (from neural networks)</vt:lpstr>
      <vt:lpstr>Use Eclipse xtext</vt:lpstr>
      <vt:lpstr>Xtext formalization</vt:lpstr>
      <vt:lpstr>Domain specific modeling languages (DSLs)</vt:lpstr>
      <vt:lpstr>Model and metamodel – conformance relationship</vt:lpstr>
      <vt:lpstr>Metamodel and meta-meta-model – end of the loop</vt:lpstr>
      <vt:lpstr>Wrap UP - Model, meta-model and meta-meta-model</vt:lpstr>
      <vt:lpstr>WHERE IS UML ?</vt:lpstr>
      <vt:lpstr>UML – richness &amp; limitations</vt:lpstr>
      <vt:lpstr>UML extensibility – the profile mechanism</vt:lpstr>
      <vt:lpstr>How does a profile contribute to UML?</vt:lpstr>
      <vt:lpstr>Profiles - UML meta-model view</vt:lpstr>
      <vt:lpstr>Example – a profile for requirement engineering</vt:lpstr>
      <vt:lpstr>Step 1 – define a «Requirement» stereotype</vt:lpstr>
      <vt:lpstr>Step 2 – capture basic properties of a requirement</vt:lpstr>
      <vt:lpstr>Step 2 – capture basic properties of a requirement</vt:lpstr>
      <vt:lpstr>Step 3 – Refinement relationship</vt:lpstr>
      <vt:lpstr>Reduce UML expressiveness – Why and How</vt:lpstr>
      <vt:lpstr>Reduce expressiveness – «Requirement» stereotype</vt:lpstr>
      <vt:lpstr>Interest requirement model / related work in SysML</vt:lpstr>
      <vt:lpstr>Simple Neural Network profile</vt:lpstr>
      <vt:lpstr>Sample model applying the profile</vt:lpstr>
      <vt:lpstr>Specify valid models</vt:lpstr>
      <vt:lpstr>CSS – Cascading style sheet</vt:lpstr>
      <vt:lpstr>Sample model, constraints </vt:lpstr>
      <vt:lpstr>Add constraints </vt:lpstr>
      <vt:lpstr>Resulting profile </vt:lpstr>
      <vt:lpstr>Useful OCL (list) operations</vt:lpstr>
      <vt:lpstr>Exercise 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RADERMACHER Ansgar</dc:creator>
  <cp:lastModifiedBy>RADERMACHER Ansgar</cp:lastModifiedBy>
  <cp:revision>104</cp:revision>
  <dcterms:created xsi:type="dcterms:W3CDTF">2020-12-25T08:28:08Z</dcterms:created>
  <dcterms:modified xsi:type="dcterms:W3CDTF">2024-01-26T09:08:40Z</dcterms:modified>
</cp:coreProperties>
</file>