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8" r:id="rId1"/>
  </p:sldMasterIdLst>
  <p:handoutMasterIdLst>
    <p:handoutMasterId r:id="rId21"/>
  </p:handoutMasterIdLst>
  <p:sldIdLst>
    <p:sldId id="334" r:id="rId2"/>
    <p:sldId id="335" r:id="rId3"/>
    <p:sldId id="337" r:id="rId4"/>
    <p:sldId id="333" r:id="rId5"/>
    <p:sldId id="350" r:id="rId6"/>
    <p:sldId id="336" r:id="rId7"/>
    <p:sldId id="342" r:id="rId8"/>
    <p:sldId id="346" r:id="rId9"/>
    <p:sldId id="352" r:id="rId10"/>
    <p:sldId id="343" r:id="rId11"/>
    <p:sldId id="347" r:id="rId12"/>
    <p:sldId id="353" r:id="rId13"/>
    <p:sldId id="344" r:id="rId14"/>
    <p:sldId id="348" r:id="rId15"/>
    <p:sldId id="356" r:id="rId16"/>
    <p:sldId id="355" r:id="rId17"/>
    <p:sldId id="354" r:id="rId18"/>
    <p:sldId id="345" r:id="rId19"/>
    <p:sldId id="349" r:id="rId20"/>
  </p:sldIdLst>
  <p:sldSz cx="9144000" cy="6858000" type="screen4x3"/>
  <p:notesSz cx="6858000" cy="9144000"/>
  <p:embeddedFontLst>
    <p:embeddedFont>
      <p:font typeface="나눔바른고딕" panose="020B0603020101020101" pitchFamily="50" charset="-127"/>
      <p:regular r:id="rId22"/>
      <p:bold r:id="rId23"/>
    </p:embeddedFont>
    <p:embeddedFont>
      <p:font typeface="맑은 고딕" panose="020B0503020000020004" pitchFamily="50" charset="-127"/>
      <p:regular r:id="rId24"/>
      <p:bold r:id="rId25"/>
    </p:embeddedFont>
    <p:embeddedFont>
      <p:font typeface="배달의민족 한나" panose="020B0600000101010101" charset="-127"/>
      <p:bold r:id="rId26"/>
    </p:embeddedFont>
    <p:embeddedFont>
      <p:font typeface="스웨거 TTF" panose="020B0600000101010101" pitchFamily="50" charset="-127"/>
      <p:regular r:id="rId27"/>
    </p:embeddedFont>
    <p:embeddedFont>
      <p:font typeface="Arial Rounded MT Bold" panose="020F0704030504030204" pitchFamily="34" charset="0"/>
      <p:regular r:id="rId28"/>
    </p:embeddedFont>
    <p:embeddedFont>
      <p:font typeface="Calibri" panose="020F0502020204030204" pitchFamily="34" charset="0"/>
      <p:regular r:id="rId29"/>
      <p:bold r:id="rId30"/>
      <p:italic r:id="rId31"/>
      <p:boldItalic r:id="rId32"/>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99FF99"/>
    <a:srgbClr val="008A00"/>
    <a:srgbClr val="005400"/>
    <a:srgbClr val="00EE00"/>
    <a:srgbClr val="FDF89D"/>
    <a:srgbClr val="FFFFCC"/>
    <a:srgbClr val="93FBF9"/>
    <a:srgbClr val="6CCFFC"/>
    <a:srgbClr val="69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31" autoAdjust="0"/>
    <p:restoredTop sz="94660"/>
  </p:normalViewPr>
  <p:slideViewPr>
    <p:cSldViewPr snapToGrid="0" showGuides="1">
      <p:cViewPr>
        <p:scale>
          <a:sx n="100" d="100"/>
          <a:sy n="100" d="100"/>
        </p:scale>
        <p:origin x="48" y="-355"/>
      </p:cViewPr>
      <p:guideLst>
        <p:guide orient="horz" pos="2160"/>
        <p:guide pos="2880"/>
      </p:guideLst>
    </p:cSldViewPr>
  </p:slideViewPr>
  <p:notesTextViewPr>
    <p:cViewPr>
      <p:scale>
        <a:sx n="1" d="1"/>
        <a:sy n="1" d="1"/>
      </p:scale>
      <p:origin x="0" y="0"/>
    </p:cViewPr>
  </p:notesTextViewPr>
  <p:notesViewPr>
    <p:cSldViewPr snapToGrid="0" showGuides="1">
      <p:cViewPr varScale="1">
        <p:scale>
          <a:sx n="65" d="100"/>
          <a:sy n="65" d="100"/>
        </p:scale>
        <p:origin x="230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handoutMaster" Target="handoutMasters/handout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B65064-551D-4B2D-86BC-D344A73BADCC}" type="doc">
      <dgm:prSet loTypeId="urn:microsoft.com/office/officeart/2008/layout/CaptionedPictures" loCatId="picture" qsTypeId="urn:microsoft.com/office/officeart/2005/8/quickstyle/simple1" qsCatId="simple" csTypeId="urn:microsoft.com/office/officeart/2005/8/colors/accent1_2" csCatId="accent1" phldr="1"/>
      <dgm:spPr/>
    </dgm:pt>
    <dgm:pt modelId="{F8B90A03-E5F8-4BA9-B188-84C52D486561}">
      <dgm:prSet phldrT="[텍스트]" custT="1"/>
      <dgm:spPr/>
      <dgm:t>
        <a:bodyPr/>
        <a:lstStyle/>
        <a:p>
          <a:pPr latinLnBrk="1"/>
          <a:r>
            <a:rPr lang="en-US" altLang="ko-KR" sz="2000" b="0" dirty="0">
              <a:latin typeface="배달의민족 한나" panose="020B0600000101010101" charset="-127"/>
              <a:ea typeface="배달의민족 한나" panose="020B0600000101010101" charset="-127"/>
            </a:rPr>
            <a:t>Ratings</a:t>
          </a:r>
          <a:endParaRPr lang="ko-KR" altLang="en-US" sz="2000" b="0" dirty="0">
            <a:latin typeface="배달의민족 한나" panose="020B0600000101010101" charset="-127"/>
            <a:ea typeface="배달의민족 한나" panose="020B0600000101010101" charset="-127"/>
          </a:endParaRPr>
        </a:p>
      </dgm:t>
    </dgm:pt>
    <dgm:pt modelId="{F39A9FCF-0CE3-4FF0-AEC2-AE9C9AB54DDD}" type="parTrans" cxnId="{34B4E289-EB54-43F7-B64E-1A096A0C7526}">
      <dgm:prSet/>
      <dgm:spPr/>
      <dgm:t>
        <a:bodyPr/>
        <a:lstStyle/>
        <a:p>
          <a:pPr latinLnBrk="1"/>
          <a:endParaRPr lang="ko-KR" altLang="en-US"/>
        </a:p>
      </dgm:t>
    </dgm:pt>
    <dgm:pt modelId="{7E1F372D-CE98-462B-B9D1-4B9C4427D0C7}" type="sibTrans" cxnId="{34B4E289-EB54-43F7-B64E-1A096A0C7526}">
      <dgm:prSet/>
      <dgm:spPr/>
      <dgm:t>
        <a:bodyPr/>
        <a:lstStyle/>
        <a:p>
          <a:pPr latinLnBrk="1"/>
          <a:endParaRPr lang="ko-KR" altLang="en-US"/>
        </a:p>
      </dgm:t>
    </dgm:pt>
    <dgm:pt modelId="{AA54F955-A7DA-4647-AC5B-D077049B4A29}" type="pres">
      <dgm:prSet presAssocID="{F2B65064-551D-4B2D-86BC-D344A73BADCC}" presName="Name0" presStyleCnt="0">
        <dgm:presLayoutVars>
          <dgm:chMax/>
          <dgm:chPref/>
          <dgm:dir/>
        </dgm:presLayoutVars>
      </dgm:prSet>
      <dgm:spPr/>
    </dgm:pt>
    <dgm:pt modelId="{FC1F1B55-151C-4084-8A52-3D8CA3A6BB8B}" type="pres">
      <dgm:prSet presAssocID="{F8B90A03-E5F8-4BA9-B188-84C52D486561}" presName="composite" presStyleCnt="0">
        <dgm:presLayoutVars>
          <dgm:chMax val="1"/>
          <dgm:chPref val="1"/>
        </dgm:presLayoutVars>
      </dgm:prSet>
      <dgm:spPr/>
    </dgm:pt>
    <dgm:pt modelId="{0A58896E-B40B-4A86-ABB5-1BFF8DD39735}" type="pres">
      <dgm:prSet presAssocID="{F8B90A03-E5F8-4BA9-B188-84C52D486561}" presName="Accent" presStyleLbl="trAlignAcc1" presStyleIdx="0" presStyleCnt="1">
        <dgm:presLayoutVars>
          <dgm:chMax val="0"/>
          <dgm:chPref val="0"/>
        </dgm:presLayoutVars>
      </dgm:prSet>
      <dgm:spPr>
        <a:ln>
          <a:noFill/>
        </a:ln>
      </dgm:spPr>
    </dgm:pt>
    <dgm:pt modelId="{C76BF221-00A6-46F3-9154-2FF756A63629}" type="pres">
      <dgm:prSet presAssocID="{F8B90A03-E5F8-4BA9-B188-84C52D486561}" presName="Image" presStyleLbl="alignImgPlace1" presStyleIdx="0" presStyleCnt="1">
        <dgm:presLayoutVars>
          <dgm:chMax val="0"/>
          <dgm:chPref val="0"/>
        </dgm:presLayoutVars>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7000" r="-7000"/>
          </a:stretch>
        </a:blipFill>
      </dgm:spPr>
      <dgm:extLst>
        <a:ext uri="{E40237B7-FDA0-4F09-8148-C483321AD2D9}">
          <dgm14:cNvPr xmlns:dgm14="http://schemas.microsoft.com/office/drawing/2010/diagram" id="0" name="" descr="Collect 5-Star Ratings with Formstack&amp;#39;s New Form Field | Formstack Blog">
            <a:extLst>
              <a:ext uri="{FF2B5EF4-FFF2-40B4-BE49-F238E27FC236}">
                <a16:creationId xmlns:a16="http://schemas.microsoft.com/office/drawing/2014/main" id="{61EB73B8-0BE5-4D75-9CE3-0B1477759AA2}"/>
              </a:ext>
            </a:extLst>
          </dgm14:cNvPr>
        </a:ext>
      </dgm:extLst>
    </dgm:pt>
    <dgm:pt modelId="{6E556696-9B18-4548-BA75-4177B218A404}" type="pres">
      <dgm:prSet presAssocID="{F8B90A03-E5F8-4BA9-B188-84C52D486561}" presName="ChildComposite" presStyleCnt="0"/>
      <dgm:spPr/>
    </dgm:pt>
    <dgm:pt modelId="{AB87CC90-6ECC-456D-9A64-A38AEBB0EEA6}" type="pres">
      <dgm:prSet presAssocID="{F8B90A03-E5F8-4BA9-B188-84C52D486561}" presName="Child" presStyleLbl="node1" presStyleIdx="0" presStyleCnt="0">
        <dgm:presLayoutVars>
          <dgm:chMax val="0"/>
          <dgm:chPref val="0"/>
          <dgm:bulletEnabled val="1"/>
        </dgm:presLayoutVars>
      </dgm:prSet>
      <dgm:spPr/>
    </dgm:pt>
    <dgm:pt modelId="{09EE26B2-D0D0-4A21-967C-5803B557833A}" type="pres">
      <dgm:prSet presAssocID="{F8B90A03-E5F8-4BA9-B188-84C52D486561}" presName="Parent" presStyleLbl="revTx" presStyleIdx="0" presStyleCnt="1" custLinFactNeighborX="0" custLinFactNeighborY="22048">
        <dgm:presLayoutVars>
          <dgm:chMax val="1"/>
          <dgm:chPref val="0"/>
          <dgm:bulletEnabled val="1"/>
        </dgm:presLayoutVars>
      </dgm:prSet>
      <dgm:spPr/>
    </dgm:pt>
  </dgm:ptLst>
  <dgm:cxnLst>
    <dgm:cxn modelId="{08E9C832-0500-4FC9-A34D-929219A32EFD}" type="presOf" srcId="{F2B65064-551D-4B2D-86BC-D344A73BADCC}" destId="{AA54F955-A7DA-4647-AC5B-D077049B4A29}" srcOrd="0" destOrd="0" presId="urn:microsoft.com/office/officeart/2008/layout/CaptionedPictures"/>
    <dgm:cxn modelId="{D05B5E34-7A79-4D5D-8E02-97FB41774779}" type="presOf" srcId="{F8B90A03-E5F8-4BA9-B188-84C52D486561}" destId="{09EE26B2-D0D0-4A21-967C-5803B557833A}" srcOrd="0" destOrd="0" presId="urn:microsoft.com/office/officeart/2008/layout/CaptionedPictures"/>
    <dgm:cxn modelId="{34B4E289-EB54-43F7-B64E-1A096A0C7526}" srcId="{F2B65064-551D-4B2D-86BC-D344A73BADCC}" destId="{F8B90A03-E5F8-4BA9-B188-84C52D486561}" srcOrd="0" destOrd="0" parTransId="{F39A9FCF-0CE3-4FF0-AEC2-AE9C9AB54DDD}" sibTransId="{7E1F372D-CE98-462B-B9D1-4B9C4427D0C7}"/>
    <dgm:cxn modelId="{6B1B4727-8A5F-48DF-95BE-644FC1C1F454}" type="presParOf" srcId="{AA54F955-A7DA-4647-AC5B-D077049B4A29}" destId="{FC1F1B55-151C-4084-8A52-3D8CA3A6BB8B}" srcOrd="0" destOrd="0" presId="urn:microsoft.com/office/officeart/2008/layout/CaptionedPictures"/>
    <dgm:cxn modelId="{600E6A14-5ADB-4168-ADE0-0AF00C538CC2}" type="presParOf" srcId="{FC1F1B55-151C-4084-8A52-3D8CA3A6BB8B}" destId="{0A58896E-B40B-4A86-ABB5-1BFF8DD39735}" srcOrd="0" destOrd="0" presId="urn:microsoft.com/office/officeart/2008/layout/CaptionedPictures"/>
    <dgm:cxn modelId="{0A82622C-AEB3-4C6F-8201-326033D18AC2}" type="presParOf" srcId="{FC1F1B55-151C-4084-8A52-3D8CA3A6BB8B}" destId="{C76BF221-00A6-46F3-9154-2FF756A63629}" srcOrd="1" destOrd="0" presId="urn:microsoft.com/office/officeart/2008/layout/CaptionedPictures"/>
    <dgm:cxn modelId="{C8DFB08D-130B-4EF9-8B51-5EE2710D8890}" type="presParOf" srcId="{FC1F1B55-151C-4084-8A52-3D8CA3A6BB8B}" destId="{6E556696-9B18-4548-BA75-4177B218A404}" srcOrd="2" destOrd="0" presId="urn:microsoft.com/office/officeart/2008/layout/CaptionedPictures"/>
    <dgm:cxn modelId="{8BC8B62D-1927-406F-90F8-7E99E11AB831}" type="presParOf" srcId="{6E556696-9B18-4548-BA75-4177B218A404}" destId="{AB87CC90-6ECC-456D-9A64-A38AEBB0EEA6}" srcOrd="0" destOrd="0" presId="urn:microsoft.com/office/officeart/2008/layout/CaptionedPictures"/>
    <dgm:cxn modelId="{8BDF8B34-63E3-4B32-AC38-01C573D05B3C}" type="presParOf" srcId="{6E556696-9B18-4548-BA75-4177B218A404}" destId="{09EE26B2-D0D0-4A21-967C-5803B557833A}" srcOrd="1" destOrd="0" presId="urn:microsoft.com/office/officeart/2008/layout/CaptionedPictur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10E036-3074-40CB-B49B-844AC91D9C84}" type="doc">
      <dgm:prSet loTypeId="urn:microsoft.com/office/officeart/2008/layout/CaptionedPictures" loCatId="picture" qsTypeId="urn:microsoft.com/office/officeart/2005/8/quickstyle/simple1" qsCatId="simple" csTypeId="urn:microsoft.com/office/officeart/2005/8/colors/accent1_2" csCatId="accent1" phldr="1"/>
      <dgm:spPr/>
    </dgm:pt>
    <dgm:pt modelId="{E7C91875-13E8-4055-ADD6-3E985D2D292C}">
      <dgm:prSet phldrT="[텍스트]" custT="1"/>
      <dgm:spPr/>
      <dgm:t>
        <a:bodyPr/>
        <a:lstStyle/>
        <a:p>
          <a:pPr latinLnBrk="1"/>
          <a:r>
            <a:rPr lang="en-US" altLang="ko-KR" sz="2000" dirty="0">
              <a:latin typeface="배달의민족 한나" panose="020B0600000101010101" charset="-127"/>
              <a:ea typeface="배달의민족 한나" panose="020B0600000101010101" charset="-127"/>
            </a:rPr>
            <a:t>Revenue</a:t>
          </a:r>
          <a:endParaRPr lang="ko-KR" altLang="en-US" sz="2000" dirty="0">
            <a:latin typeface="배달의민족 한나" panose="020B0600000101010101" charset="-127"/>
            <a:ea typeface="배달의민족 한나" panose="020B0600000101010101" charset="-127"/>
          </a:endParaRPr>
        </a:p>
      </dgm:t>
    </dgm:pt>
    <dgm:pt modelId="{49F2AC84-667E-4CF4-ABF6-26002AE9D579}" type="parTrans" cxnId="{2283B432-2BB0-40EA-880D-9107051EC554}">
      <dgm:prSet/>
      <dgm:spPr/>
      <dgm:t>
        <a:bodyPr/>
        <a:lstStyle/>
        <a:p>
          <a:pPr latinLnBrk="1"/>
          <a:endParaRPr lang="ko-KR" altLang="en-US"/>
        </a:p>
      </dgm:t>
    </dgm:pt>
    <dgm:pt modelId="{F6E939F6-7A8A-49BF-8D6F-979CA554887A}" type="sibTrans" cxnId="{2283B432-2BB0-40EA-880D-9107051EC554}">
      <dgm:prSet/>
      <dgm:spPr/>
      <dgm:t>
        <a:bodyPr/>
        <a:lstStyle/>
        <a:p>
          <a:pPr latinLnBrk="1"/>
          <a:endParaRPr lang="ko-KR" altLang="en-US"/>
        </a:p>
      </dgm:t>
    </dgm:pt>
    <dgm:pt modelId="{544A5065-DFEC-434D-A533-F07839A70AD6}" type="pres">
      <dgm:prSet presAssocID="{1310E036-3074-40CB-B49B-844AC91D9C84}" presName="Name0" presStyleCnt="0">
        <dgm:presLayoutVars>
          <dgm:chMax/>
          <dgm:chPref/>
          <dgm:dir/>
        </dgm:presLayoutVars>
      </dgm:prSet>
      <dgm:spPr/>
    </dgm:pt>
    <dgm:pt modelId="{5EB61557-2375-40FC-9CDD-8882FBE483AF}" type="pres">
      <dgm:prSet presAssocID="{E7C91875-13E8-4055-ADD6-3E985D2D292C}" presName="composite" presStyleCnt="0">
        <dgm:presLayoutVars>
          <dgm:chMax val="1"/>
          <dgm:chPref val="1"/>
        </dgm:presLayoutVars>
      </dgm:prSet>
      <dgm:spPr/>
    </dgm:pt>
    <dgm:pt modelId="{F8A81138-E7AD-4D6A-8351-CC6FB23940E3}" type="pres">
      <dgm:prSet presAssocID="{E7C91875-13E8-4055-ADD6-3E985D2D292C}" presName="Accent" presStyleLbl="trAlignAcc1" presStyleIdx="0" presStyleCnt="1">
        <dgm:presLayoutVars>
          <dgm:chMax val="0"/>
          <dgm:chPref val="0"/>
        </dgm:presLayoutVars>
      </dgm:prSet>
      <dgm:spPr>
        <a:ln>
          <a:solidFill>
            <a:schemeClr val="bg1"/>
          </a:solidFill>
        </a:ln>
      </dgm:spPr>
    </dgm:pt>
    <dgm:pt modelId="{0A82FC1D-226B-44D6-B76D-1AB77FE1FF1C}" type="pres">
      <dgm:prSet presAssocID="{E7C91875-13E8-4055-ADD6-3E985D2D292C}" presName="Image" presStyleLbl="alignImgPlace1" presStyleIdx="0" presStyleCnt="1">
        <dgm:presLayoutVars>
          <dgm:chMax val="0"/>
          <dgm:chPref val="0"/>
        </dgm:presLayoutVars>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6000" r="-26000"/>
          </a:stretch>
        </a:blipFill>
      </dgm:spPr>
      <dgm:extLst>
        <a:ext uri="{E40237B7-FDA0-4F09-8148-C483321AD2D9}">
          <dgm14:cNvPr xmlns:dgm14="http://schemas.microsoft.com/office/drawing/2010/diagram" id="0" name="" descr="BOX OFFICE: “Infinity War” devours another $115, “Overboard” hits its mark,  “Bad Samaritan,” “Tully” bomb | Movie Nation">
            <a:extLst>
              <a:ext uri="{FF2B5EF4-FFF2-40B4-BE49-F238E27FC236}">
                <a16:creationId xmlns:a16="http://schemas.microsoft.com/office/drawing/2014/main" id="{0A420CDE-1413-4B34-8D1A-178875F39117}"/>
              </a:ext>
            </a:extLst>
          </dgm14:cNvPr>
        </a:ext>
      </dgm:extLst>
    </dgm:pt>
    <dgm:pt modelId="{40B7177C-0CE3-4805-86D6-8737F7D9E61F}" type="pres">
      <dgm:prSet presAssocID="{E7C91875-13E8-4055-ADD6-3E985D2D292C}" presName="ChildComposite" presStyleCnt="0"/>
      <dgm:spPr/>
    </dgm:pt>
    <dgm:pt modelId="{B788BF00-9BFA-47D8-B1B5-038FD9B1A75D}" type="pres">
      <dgm:prSet presAssocID="{E7C91875-13E8-4055-ADD6-3E985D2D292C}" presName="Child" presStyleLbl="node1" presStyleIdx="0" presStyleCnt="0">
        <dgm:presLayoutVars>
          <dgm:chMax val="0"/>
          <dgm:chPref val="0"/>
          <dgm:bulletEnabled val="1"/>
        </dgm:presLayoutVars>
      </dgm:prSet>
      <dgm:spPr/>
    </dgm:pt>
    <dgm:pt modelId="{09C18493-EF2C-448E-A41A-61C04271E20F}" type="pres">
      <dgm:prSet presAssocID="{E7C91875-13E8-4055-ADD6-3E985D2D292C}" presName="Parent" presStyleLbl="revTx" presStyleIdx="0" presStyleCnt="1" custLinFactNeighborY="18328">
        <dgm:presLayoutVars>
          <dgm:chMax val="1"/>
          <dgm:chPref val="0"/>
          <dgm:bulletEnabled val="1"/>
        </dgm:presLayoutVars>
      </dgm:prSet>
      <dgm:spPr/>
    </dgm:pt>
  </dgm:ptLst>
  <dgm:cxnLst>
    <dgm:cxn modelId="{2283B432-2BB0-40EA-880D-9107051EC554}" srcId="{1310E036-3074-40CB-B49B-844AC91D9C84}" destId="{E7C91875-13E8-4055-ADD6-3E985D2D292C}" srcOrd="0" destOrd="0" parTransId="{49F2AC84-667E-4CF4-ABF6-26002AE9D579}" sibTransId="{F6E939F6-7A8A-49BF-8D6F-979CA554887A}"/>
    <dgm:cxn modelId="{765B954B-CDCB-4039-B8F1-2F84A2F103CB}" type="presOf" srcId="{1310E036-3074-40CB-B49B-844AC91D9C84}" destId="{544A5065-DFEC-434D-A533-F07839A70AD6}" srcOrd="0" destOrd="0" presId="urn:microsoft.com/office/officeart/2008/layout/CaptionedPictures"/>
    <dgm:cxn modelId="{3125865A-74DE-4263-9FBA-1F2E5CE0F246}" type="presOf" srcId="{E7C91875-13E8-4055-ADD6-3E985D2D292C}" destId="{09C18493-EF2C-448E-A41A-61C04271E20F}" srcOrd="0" destOrd="0" presId="urn:microsoft.com/office/officeart/2008/layout/CaptionedPictures"/>
    <dgm:cxn modelId="{3826D246-5788-47C6-8721-AA9F74C00793}" type="presParOf" srcId="{544A5065-DFEC-434D-A533-F07839A70AD6}" destId="{5EB61557-2375-40FC-9CDD-8882FBE483AF}" srcOrd="0" destOrd="0" presId="urn:microsoft.com/office/officeart/2008/layout/CaptionedPictures"/>
    <dgm:cxn modelId="{64B201FF-6B1D-4F27-BD02-B890C112C73C}" type="presParOf" srcId="{5EB61557-2375-40FC-9CDD-8882FBE483AF}" destId="{F8A81138-E7AD-4D6A-8351-CC6FB23940E3}" srcOrd="0" destOrd="0" presId="urn:microsoft.com/office/officeart/2008/layout/CaptionedPictures"/>
    <dgm:cxn modelId="{6DE814C7-DBDE-40B2-A13F-82F9A94BC4C5}" type="presParOf" srcId="{5EB61557-2375-40FC-9CDD-8882FBE483AF}" destId="{0A82FC1D-226B-44D6-B76D-1AB77FE1FF1C}" srcOrd="1" destOrd="0" presId="urn:microsoft.com/office/officeart/2008/layout/CaptionedPictures"/>
    <dgm:cxn modelId="{8BC7E3CC-C240-4F22-8143-7F71BFB53E1B}" type="presParOf" srcId="{5EB61557-2375-40FC-9CDD-8882FBE483AF}" destId="{40B7177C-0CE3-4805-86D6-8737F7D9E61F}" srcOrd="2" destOrd="0" presId="urn:microsoft.com/office/officeart/2008/layout/CaptionedPictures"/>
    <dgm:cxn modelId="{D5350A9A-AA0E-46AC-8556-122705A526E7}" type="presParOf" srcId="{40B7177C-0CE3-4805-86D6-8737F7D9E61F}" destId="{B788BF00-9BFA-47D8-B1B5-038FD9B1A75D}" srcOrd="0" destOrd="0" presId="urn:microsoft.com/office/officeart/2008/layout/CaptionedPictures"/>
    <dgm:cxn modelId="{D148E3EF-9E4F-4881-8C65-16BB198C777D}" type="presParOf" srcId="{40B7177C-0CE3-4805-86D6-8737F7D9E61F}" destId="{09C18493-EF2C-448E-A41A-61C04271E20F}" srcOrd="1" destOrd="0" presId="urn:microsoft.com/office/officeart/2008/layout/CaptionedPicture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58896E-B40B-4A86-ABB5-1BFF8DD39735}">
      <dsp:nvSpPr>
        <dsp:cNvPr id="0" name=""/>
        <dsp:cNvSpPr/>
      </dsp:nvSpPr>
      <dsp:spPr>
        <a:xfrm>
          <a:off x="35394" y="811"/>
          <a:ext cx="1411782" cy="1660920"/>
        </a:xfrm>
        <a:prstGeom prst="rect">
          <a:avLst/>
        </a:prstGeom>
        <a:solidFill>
          <a:schemeClr val="lt1">
            <a:alpha val="4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C76BF221-00A6-46F3-9154-2FF756A63629}">
      <dsp:nvSpPr>
        <dsp:cNvPr id="0" name=""/>
        <dsp:cNvSpPr/>
      </dsp:nvSpPr>
      <dsp:spPr>
        <a:xfrm>
          <a:off x="105983" y="67248"/>
          <a:ext cx="1270604" cy="1079598"/>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7000" r="-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EE26B2-D0D0-4A21-967C-5803B557833A}">
      <dsp:nvSpPr>
        <dsp:cNvPr id="0" name=""/>
        <dsp:cNvSpPr/>
      </dsp:nvSpPr>
      <dsp:spPr>
        <a:xfrm>
          <a:off x="105983" y="1214095"/>
          <a:ext cx="1270604" cy="448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latinLnBrk="1">
            <a:lnSpc>
              <a:spcPct val="90000"/>
            </a:lnSpc>
            <a:spcBef>
              <a:spcPct val="0"/>
            </a:spcBef>
            <a:spcAft>
              <a:spcPct val="35000"/>
            </a:spcAft>
            <a:buNone/>
          </a:pPr>
          <a:r>
            <a:rPr lang="en-US" altLang="ko-KR" sz="2000" b="0" kern="1200" dirty="0">
              <a:latin typeface="배달의민족 한나" panose="020B0600000101010101" charset="-127"/>
              <a:ea typeface="배달의민족 한나" panose="020B0600000101010101" charset="-127"/>
            </a:rPr>
            <a:t>Ratings</a:t>
          </a:r>
          <a:endParaRPr lang="ko-KR" altLang="en-US" sz="2000" b="0" kern="1200" dirty="0">
            <a:latin typeface="배달의민족 한나" panose="020B0600000101010101" charset="-127"/>
            <a:ea typeface="배달의민족 한나" panose="020B0600000101010101" charset="-127"/>
          </a:endParaRPr>
        </a:p>
      </dsp:txBody>
      <dsp:txXfrm>
        <a:off x="105983" y="1214095"/>
        <a:ext cx="1270604" cy="4484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A81138-E7AD-4D6A-8351-CC6FB23940E3}">
      <dsp:nvSpPr>
        <dsp:cNvPr id="0" name=""/>
        <dsp:cNvSpPr/>
      </dsp:nvSpPr>
      <dsp:spPr>
        <a:xfrm>
          <a:off x="35394" y="811"/>
          <a:ext cx="1411782" cy="1660920"/>
        </a:xfrm>
        <a:prstGeom prst="rect">
          <a:avLst/>
        </a:prstGeom>
        <a:solidFill>
          <a:schemeClr val="lt1">
            <a:alpha val="40000"/>
            <a:hueOff val="0"/>
            <a:satOff val="0"/>
            <a:lumOff val="0"/>
            <a:alphaOff val="0"/>
          </a:schemeClr>
        </a:solidFill>
        <a:ln w="6350" cap="flat" cmpd="sng" algn="ctr">
          <a:solidFill>
            <a:schemeClr val="bg1"/>
          </a:solidFill>
          <a:prstDash val="solid"/>
          <a:miter lim="800000"/>
        </a:ln>
        <a:effectLst/>
      </dsp:spPr>
      <dsp:style>
        <a:lnRef idx="1">
          <a:scrgbClr r="0" g="0" b="0"/>
        </a:lnRef>
        <a:fillRef idx="1">
          <a:scrgbClr r="0" g="0" b="0"/>
        </a:fillRef>
        <a:effectRef idx="0">
          <a:scrgbClr r="0" g="0" b="0"/>
        </a:effectRef>
        <a:fontRef idx="minor"/>
      </dsp:style>
    </dsp:sp>
    <dsp:sp modelId="{0A82FC1D-226B-44D6-B76D-1AB77FE1FF1C}">
      <dsp:nvSpPr>
        <dsp:cNvPr id="0" name=""/>
        <dsp:cNvSpPr/>
      </dsp:nvSpPr>
      <dsp:spPr>
        <a:xfrm>
          <a:off x="105983" y="67248"/>
          <a:ext cx="1270604" cy="1079598"/>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6000" r="-2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C18493-EF2C-448E-A41A-61C04271E20F}">
      <dsp:nvSpPr>
        <dsp:cNvPr id="0" name=""/>
        <dsp:cNvSpPr/>
      </dsp:nvSpPr>
      <dsp:spPr>
        <a:xfrm>
          <a:off x="105983" y="1214095"/>
          <a:ext cx="1270604" cy="448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latinLnBrk="1">
            <a:lnSpc>
              <a:spcPct val="90000"/>
            </a:lnSpc>
            <a:spcBef>
              <a:spcPct val="0"/>
            </a:spcBef>
            <a:spcAft>
              <a:spcPct val="35000"/>
            </a:spcAft>
            <a:buNone/>
          </a:pPr>
          <a:r>
            <a:rPr lang="en-US" altLang="ko-KR" sz="2000" kern="1200" dirty="0">
              <a:latin typeface="배달의민족 한나" panose="020B0600000101010101" charset="-127"/>
              <a:ea typeface="배달의민족 한나" panose="020B0600000101010101" charset="-127"/>
            </a:rPr>
            <a:t>Revenue</a:t>
          </a:r>
          <a:endParaRPr lang="ko-KR" altLang="en-US" sz="2000" kern="1200" dirty="0">
            <a:latin typeface="배달의민족 한나" panose="020B0600000101010101" charset="-127"/>
            <a:ea typeface="배달의민족 한나" panose="020B0600000101010101" charset="-127"/>
          </a:endParaRPr>
        </a:p>
      </dsp:txBody>
      <dsp:txXfrm>
        <a:off x="105983" y="1214095"/>
        <a:ext cx="1270604" cy="448448"/>
      </dsp:txXfrm>
    </dsp:sp>
  </dsp:spTree>
</dsp:drawing>
</file>

<file path=ppt/diagrams/layout1.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0C0BE9-C5BC-4054-A2F4-C3E06BD0B6D0}" type="datetimeFigureOut">
              <a:rPr lang="ko-KR" altLang="en-US" smtClean="0"/>
              <a:t>2021-06-05</a:t>
            </a:fld>
            <a:endParaRPr lang="ko-KR" alt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169553-52BC-43F2-9C75-53A8E1E358DE}" type="slidenum">
              <a:rPr lang="ko-KR" altLang="en-US" smtClean="0"/>
              <a:t>‹#›</a:t>
            </a:fld>
            <a:endParaRPr lang="ko-KR" altLang="en-US"/>
          </a:p>
        </p:txBody>
      </p:sp>
    </p:spTree>
    <p:extLst>
      <p:ext uri="{BB962C8B-B14F-4D97-AF65-F5344CB8AC3E}">
        <p14:creationId xmlns:p14="http://schemas.microsoft.com/office/powerpoint/2010/main" val="9388898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8101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8" name="모서리가 둥근 직사각형 7"/>
          <p:cNvSpPr/>
          <p:nvPr userDrawn="1"/>
        </p:nvSpPr>
        <p:spPr>
          <a:xfrm>
            <a:off x="-81280" y="1255365"/>
            <a:ext cx="9326879" cy="5053994"/>
          </a:xfrm>
          <a:prstGeom prst="roundRect">
            <a:avLst>
              <a:gd name="adj" fmla="val 2539"/>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 name="직선 연결선 8"/>
          <p:cNvCxnSpPr/>
          <p:nvPr userDrawn="1"/>
        </p:nvCxnSpPr>
        <p:spPr>
          <a:xfrm>
            <a:off x="1699206" y="528202"/>
            <a:ext cx="0" cy="727163"/>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p:cNvSpPr/>
          <p:nvPr userDrawn="1"/>
        </p:nvSpPr>
        <p:spPr>
          <a:xfrm>
            <a:off x="0" y="-111878"/>
            <a:ext cx="9245600" cy="640080"/>
          </a:xfrm>
          <a:prstGeom prst="rect">
            <a:avLst/>
          </a:prstGeom>
          <a:solidFill>
            <a:schemeClr val="tx1">
              <a:lumMod val="75000"/>
              <a:lumOff val="25000"/>
            </a:schemeClr>
          </a:solidFill>
          <a:ln>
            <a:noFill/>
          </a:ln>
          <a:effectLst>
            <a:outerShdw blurRad="50800" dist="38100" dir="5400000" algn="t" rotWithShape="0">
              <a:prstClr val="black">
                <a:alpha val="40000"/>
              </a:prstClr>
            </a:outerShdw>
          </a:effectLst>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평행 사변형 10"/>
          <p:cNvSpPr/>
          <p:nvPr userDrawn="1"/>
        </p:nvSpPr>
        <p:spPr>
          <a:xfrm>
            <a:off x="613422" y="-111878"/>
            <a:ext cx="864819" cy="640080"/>
          </a:xfrm>
          <a:prstGeom prst="parallelogram">
            <a:avLst>
              <a:gd name="adj" fmla="val 39063"/>
            </a:avLst>
          </a:prstGeom>
          <a:solidFill>
            <a:schemeClr val="bg1"/>
          </a:solidFill>
          <a:ln>
            <a:noFill/>
          </a:ln>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평행 사변형 11"/>
          <p:cNvSpPr/>
          <p:nvPr userDrawn="1"/>
        </p:nvSpPr>
        <p:spPr>
          <a:xfrm>
            <a:off x="1848444" y="-111879"/>
            <a:ext cx="864819" cy="640081"/>
          </a:xfrm>
          <a:prstGeom prst="parallelogram">
            <a:avLst>
              <a:gd name="adj" fmla="val 39063"/>
            </a:avLst>
          </a:prstGeom>
          <a:solidFill>
            <a:schemeClr val="bg1"/>
          </a:solidFill>
          <a:ln>
            <a:noFill/>
          </a:ln>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평행 사변형 12"/>
          <p:cNvSpPr/>
          <p:nvPr userDrawn="1"/>
        </p:nvSpPr>
        <p:spPr>
          <a:xfrm>
            <a:off x="3083466" y="-111163"/>
            <a:ext cx="864819" cy="640080"/>
          </a:xfrm>
          <a:prstGeom prst="parallelogram">
            <a:avLst>
              <a:gd name="adj" fmla="val 39063"/>
            </a:avLst>
          </a:prstGeom>
          <a:solidFill>
            <a:schemeClr val="bg1"/>
          </a:solidFill>
          <a:ln>
            <a:noFill/>
          </a:ln>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평행 사변형 13"/>
          <p:cNvSpPr/>
          <p:nvPr userDrawn="1"/>
        </p:nvSpPr>
        <p:spPr>
          <a:xfrm>
            <a:off x="4318488" y="-111164"/>
            <a:ext cx="864819" cy="640081"/>
          </a:xfrm>
          <a:prstGeom prst="parallelogram">
            <a:avLst>
              <a:gd name="adj" fmla="val 39063"/>
            </a:avLst>
          </a:prstGeom>
          <a:solidFill>
            <a:schemeClr val="bg1"/>
          </a:solidFill>
          <a:ln>
            <a:noFill/>
          </a:ln>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평행 사변형 14"/>
          <p:cNvSpPr/>
          <p:nvPr userDrawn="1"/>
        </p:nvSpPr>
        <p:spPr>
          <a:xfrm>
            <a:off x="5553510" y="-110803"/>
            <a:ext cx="864819" cy="640080"/>
          </a:xfrm>
          <a:prstGeom prst="parallelogram">
            <a:avLst>
              <a:gd name="adj" fmla="val 39063"/>
            </a:avLst>
          </a:prstGeom>
          <a:solidFill>
            <a:schemeClr val="bg1"/>
          </a:solidFill>
          <a:ln>
            <a:noFill/>
          </a:ln>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평행 사변형 15"/>
          <p:cNvSpPr/>
          <p:nvPr userDrawn="1"/>
        </p:nvSpPr>
        <p:spPr>
          <a:xfrm>
            <a:off x="6788532" y="-110804"/>
            <a:ext cx="864819" cy="640081"/>
          </a:xfrm>
          <a:prstGeom prst="parallelogram">
            <a:avLst>
              <a:gd name="adj" fmla="val 39063"/>
            </a:avLst>
          </a:prstGeom>
          <a:solidFill>
            <a:schemeClr val="bg1"/>
          </a:solidFill>
          <a:ln>
            <a:noFill/>
          </a:ln>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평행 사변형 16"/>
          <p:cNvSpPr/>
          <p:nvPr userDrawn="1"/>
        </p:nvSpPr>
        <p:spPr>
          <a:xfrm>
            <a:off x="8023554" y="-110088"/>
            <a:ext cx="864819" cy="640080"/>
          </a:xfrm>
          <a:prstGeom prst="parallelogram">
            <a:avLst>
              <a:gd name="adj" fmla="val 39063"/>
            </a:avLst>
          </a:prstGeom>
          <a:solidFill>
            <a:schemeClr val="bg1"/>
          </a:solidFill>
          <a:ln>
            <a:noFill/>
          </a:ln>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모서리가 둥근 직사각형 17"/>
          <p:cNvSpPr/>
          <p:nvPr userDrawn="1"/>
        </p:nvSpPr>
        <p:spPr>
          <a:xfrm>
            <a:off x="99297" y="-288338"/>
            <a:ext cx="1391920" cy="702293"/>
          </a:xfrm>
          <a:prstGeom prst="roundRect">
            <a:avLst>
              <a:gd name="adj" fmla="val 6448"/>
            </a:avLst>
          </a:prstGeom>
          <a:solidFill>
            <a:srgbClr val="92959B"/>
          </a:solidFill>
          <a:ln>
            <a:noFill/>
          </a:ln>
          <a:effectLst>
            <a:outerShdw blurRad="50800" dist="38100" dir="2700000" algn="tl" rotWithShape="0">
              <a:prstClr val="black">
                <a:alpha val="40000"/>
              </a:prstClr>
            </a:outerShdw>
          </a:effectLst>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타원 18"/>
          <p:cNvSpPr/>
          <p:nvPr userDrawn="1"/>
        </p:nvSpPr>
        <p:spPr>
          <a:xfrm>
            <a:off x="211589" y="193227"/>
            <a:ext cx="154213" cy="154213"/>
          </a:xfrm>
          <a:prstGeom prst="ellipse">
            <a:avLst/>
          </a:prstGeom>
          <a:gradFill flip="none" rotWithShape="1">
            <a:gsLst>
              <a:gs pos="2000">
                <a:srgbClr val="D7E2EA"/>
              </a:gs>
              <a:gs pos="17000">
                <a:srgbClr val="B6BEC5"/>
              </a:gs>
              <a:gs pos="39000">
                <a:srgbClr val="92959B"/>
              </a:gs>
              <a:gs pos="67000">
                <a:schemeClr val="bg1">
                  <a:lumMod val="65000"/>
                </a:schemeClr>
              </a:gs>
              <a:gs pos="76000">
                <a:schemeClr val="tx1">
                  <a:lumMod val="65000"/>
                  <a:lumOff val="35000"/>
                </a:schemeClr>
              </a:gs>
            </a:gsLst>
            <a:path path="circle">
              <a:fillToRect l="50000" t="50000" r="50000" b="50000"/>
            </a:path>
            <a:tileRect/>
          </a:gradFill>
          <a:ln>
            <a:noFill/>
          </a:ln>
          <a:effectLst>
            <a:outerShdw blurRad="50800" dist="38100" dir="2700000" sx="90000" sy="90000" algn="tl" rotWithShape="0">
              <a:prstClr val="black">
                <a:alpha val="40000"/>
              </a:prstClr>
            </a:outerShdw>
          </a:effectLst>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타원 19"/>
          <p:cNvSpPr/>
          <p:nvPr userDrawn="1"/>
        </p:nvSpPr>
        <p:spPr>
          <a:xfrm>
            <a:off x="1237494" y="193227"/>
            <a:ext cx="156245" cy="156245"/>
          </a:xfrm>
          <a:prstGeom prst="ellipse">
            <a:avLst/>
          </a:prstGeom>
          <a:gradFill flip="none" rotWithShape="1">
            <a:gsLst>
              <a:gs pos="2000">
                <a:srgbClr val="D7E2EA"/>
              </a:gs>
              <a:gs pos="17000">
                <a:srgbClr val="B6BEC5"/>
              </a:gs>
              <a:gs pos="39000">
                <a:srgbClr val="92959B"/>
              </a:gs>
              <a:gs pos="67000">
                <a:schemeClr val="bg1">
                  <a:lumMod val="65000"/>
                </a:schemeClr>
              </a:gs>
              <a:gs pos="76000">
                <a:schemeClr val="tx1">
                  <a:lumMod val="65000"/>
                  <a:lumOff val="35000"/>
                </a:schemeClr>
              </a:gs>
            </a:gsLst>
            <a:path path="circle">
              <a:fillToRect l="50000" t="50000" r="50000" b="50000"/>
            </a:path>
            <a:tileRect/>
          </a:gradFill>
          <a:ln>
            <a:noFill/>
          </a:ln>
          <a:effectLst>
            <a:outerShdw blurRad="50800" dist="38100" dir="2700000" sx="90000" sy="90000" algn="tl" rotWithShape="0">
              <a:prstClr val="black">
                <a:alpha val="40000"/>
              </a:prstClr>
            </a:outerShdw>
          </a:effectLst>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1" name="직선 연결선 20"/>
          <p:cNvCxnSpPr/>
          <p:nvPr userDrawn="1"/>
        </p:nvCxnSpPr>
        <p:spPr>
          <a:xfrm>
            <a:off x="-81280" y="1255365"/>
            <a:ext cx="9326879"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2" name="직선 연결선 21"/>
          <p:cNvCxnSpPr/>
          <p:nvPr userDrawn="1"/>
        </p:nvCxnSpPr>
        <p:spPr>
          <a:xfrm>
            <a:off x="-81280" y="6309360"/>
            <a:ext cx="9326879"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47756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6" name="TextBox 55"/>
          <p:cNvSpPr txBox="1"/>
          <p:nvPr userDrawn="1"/>
        </p:nvSpPr>
        <p:spPr>
          <a:xfrm>
            <a:off x="0" y="6413700"/>
            <a:ext cx="9144000" cy="230832"/>
          </a:xfrm>
          <a:prstGeom prst="rect">
            <a:avLst/>
          </a:prstGeom>
          <a:noFill/>
          <a:scene3d>
            <a:camera prst="obliqueBottomRight"/>
            <a:lightRig rig="threePt" dir="t"/>
          </a:scene3d>
        </p:spPr>
        <p:txBody>
          <a:bodyPr wrap="square" rtlCol="0">
            <a:spAutoFit/>
          </a:bodyPr>
          <a:lstStyle/>
          <a:p>
            <a:pPr algn="ctr"/>
            <a:r>
              <a:rPr lang="en-US" altLang="ko-KR" sz="900" spc="300" dirty="0">
                <a:solidFill>
                  <a:schemeClr val="bg1">
                    <a:lumMod val="65000"/>
                  </a:schemeClr>
                </a:solidFill>
                <a:latin typeface="나눔바른고딕" panose="020B0603020101020101" pitchFamily="50" charset="-127"/>
                <a:ea typeface="나눔바른고딕" panose="020B0603020101020101" pitchFamily="50" charset="-127"/>
              </a:rPr>
              <a:t>Copyright ⓒ </a:t>
            </a:r>
            <a:r>
              <a:rPr lang="en-US" altLang="ko-KR" sz="900" spc="300" dirty="0" err="1">
                <a:solidFill>
                  <a:schemeClr val="bg1">
                    <a:lumMod val="65000"/>
                  </a:schemeClr>
                </a:solidFill>
                <a:latin typeface="나눔바른고딕" panose="020B0603020101020101" pitchFamily="50" charset="-127"/>
                <a:ea typeface="나눔바른고딕" panose="020B0603020101020101" pitchFamily="50" charset="-127"/>
              </a:rPr>
              <a:t>D.sual</a:t>
            </a:r>
            <a:r>
              <a:rPr lang="en-US" altLang="ko-KR" sz="900" spc="300" dirty="0">
                <a:solidFill>
                  <a:schemeClr val="bg1">
                    <a:lumMod val="65000"/>
                  </a:schemeClr>
                </a:solidFill>
                <a:latin typeface="나눔바른고딕" panose="020B0603020101020101" pitchFamily="50" charset="-127"/>
                <a:ea typeface="나눔바른고딕" panose="020B0603020101020101" pitchFamily="50" charset="-127"/>
              </a:rPr>
              <a:t> 2018. All Rights Reserved</a:t>
            </a:r>
            <a:endParaRPr lang="ko-KR" altLang="en-US" sz="900" spc="300" dirty="0">
              <a:solidFill>
                <a:schemeClr val="bg1">
                  <a:lumMod val="65000"/>
                </a:schemeClr>
              </a:solidFill>
              <a:latin typeface="나눔바른고딕" panose="020B0603020101020101" pitchFamily="50" charset="-127"/>
              <a:ea typeface="나눔바른고딕" panose="020B0603020101020101" pitchFamily="50" charset="-127"/>
            </a:endParaRPr>
          </a:p>
        </p:txBody>
      </p:sp>
    </p:spTree>
    <p:extLst>
      <p:ext uri="{BB962C8B-B14F-4D97-AF65-F5344CB8AC3E}">
        <p14:creationId xmlns:p14="http://schemas.microsoft.com/office/powerpoint/2010/main" val="3316212490"/>
      </p:ext>
    </p:extLst>
  </p:cSld>
  <p:clrMap bg1="lt1" tx1="dk1" bg2="lt2" tx2="dk2" accent1="accent1" accent2="accent2" accent3="accent3" accent4="accent4" accent5="accent5" accent6="accent6" hlink="hlink" folHlink="folHlink"/>
  <p:sldLayoutIdLst>
    <p:sldLayoutId id="2147483670" r:id="rId1"/>
    <p:sldLayoutId id="2147483669" r:id="rId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image" Target="../media/image5.png"/><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4.jpeg"/><Relationship Id="rId2" Type="http://schemas.openxmlformats.org/officeDocument/2006/relationships/diagramData" Target="../diagrams/data1.xml"/><Relationship Id="rId16" Type="http://schemas.openxmlformats.org/officeDocument/2006/relationships/image" Target="../media/image8.jpeg"/><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image" Target="../media/image7.png"/><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jpeg"/><Relationship Id="rId3" Type="http://schemas.microsoft.com/office/2007/relationships/hdphoto" Target="../media/hdphoto1.wdp"/><Relationship Id="rId7" Type="http://schemas.openxmlformats.org/officeDocument/2006/relationships/image" Target="../media/image13.jpe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644169"/>
            <a:ext cx="9144000" cy="1569660"/>
          </a:xfrm>
          <a:prstGeom prst="rect">
            <a:avLst/>
          </a:prstGeom>
          <a:noFill/>
          <a:scene3d>
            <a:camera prst="obliqueBottomLeft"/>
            <a:lightRig rig="threePt" dir="t"/>
          </a:scene3d>
        </p:spPr>
        <p:txBody>
          <a:bodyPr wrap="square" rtlCol="0">
            <a:spAutoFit/>
          </a:bodyPr>
          <a:lstStyle/>
          <a:p>
            <a:pPr algn="ctr"/>
            <a:r>
              <a:rPr lang="en-US" altLang="ko-KR" sz="4800" b="1" dirty="0">
                <a:solidFill>
                  <a:schemeClr val="bg1"/>
                </a:solidFill>
                <a:latin typeface="스웨거 TTF" panose="020B0600000101010101" pitchFamily="50" charset="-127"/>
                <a:ea typeface="스웨거 TTF" panose="020B0600000101010101" pitchFamily="50" charset="-127"/>
              </a:rPr>
              <a:t>Predicting Box Office Success through Indicator analysis</a:t>
            </a:r>
            <a:endParaRPr lang="ko-KR" altLang="en-US" sz="4800" b="1" dirty="0">
              <a:solidFill>
                <a:schemeClr val="bg1"/>
              </a:solidFill>
              <a:latin typeface="스웨거 TTF" panose="020B0600000101010101" pitchFamily="50" charset="-127"/>
              <a:ea typeface="스웨거 TTF" panose="020B0600000101010101" pitchFamily="50" charset="-127"/>
            </a:endParaRPr>
          </a:p>
        </p:txBody>
      </p:sp>
      <p:sp>
        <p:nvSpPr>
          <p:cNvPr id="5" name="타원 4"/>
          <p:cNvSpPr>
            <a:spLocks noChangeAspect="1"/>
          </p:cNvSpPr>
          <p:nvPr/>
        </p:nvSpPr>
        <p:spPr>
          <a:xfrm>
            <a:off x="2617998" y="1474998"/>
            <a:ext cx="3908002" cy="3908002"/>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p:cNvSpPr txBox="1"/>
          <p:nvPr/>
        </p:nvSpPr>
        <p:spPr>
          <a:xfrm>
            <a:off x="0" y="4213829"/>
            <a:ext cx="9144000" cy="692497"/>
          </a:xfrm>
          <a:prstGeom prst="rect">
            <a:avLst/>
          </a:prstGeom>
          <a:noFill/>
          <a:scene3d>
            <a:camera prst="obliqueBottomLeft"/>
            <a:lightRig rig="threePt" dir="t"/>
          </a:scene3d>
        </p:spPr>
        <p:txBody>
          <a:bodyPr wrap="square" rtlCol="0">
            <a:spAutoFit/>
          </a:bodyPr>
          <a:lstStyle/>
          <a:p>
            <a:pPr algn="ctr"/>
            <a:r>
              <a:rPr lang="en-US" altLang="ko-KR" sz="1300" dirty="0">
                <a:solidFill>
                  <a:schemeClr val="bg1"/>
                </a:solidFill>
                <a:latin typeface="나눔바른고딕" panose="020B0603020101020101" pitchFamily="50" charset="-127"/>
                <a:ea typeface="나눔바른고딕" panose="020B0603020101020101" pitchFamily="50" charset="-127"/>
              </a:rPr>
              <a:t>TEAM 1</a:t>
            </a:r>
            <a:r>
              <a:rPr lang="ko-KR" altLang="en-US" sz="1300" dirty="0" err="1">
                <a:solidFill>
                  <a:schemeClr val="bg1"/>
                </a:solidFill>
                <a:latin typeface="나눔바른고딕" panose="020B0603020101020101" pitchFamily="50" charset="-127"/>
                <a:ea typeface="나눔바른고딕" panose="020B0603020101020101" pitchFamily="50" charset="-127"/>
              </a:rPr>
              <a:t>ㅣ</a:t>
            </a:r>
            <a:r>
              <a:rPr lang="en-US" altLang="ko-KR" sz="1300" dirty="0">
                <a:solidFill>
                  <a:schemeClr val="bg1"/>
                </a:solidFill>
                <a:latin typeface="나눔바른고딕" panose="020B0603020101020101" pitchFamily="50" charset="-127"/>
                <a:ea typeface="나눔바른고딕" panose="020B0603020101020101" pitchFamily="50" charset="-127"/>
              </a:rPr>
              <a:t>20190196 </a:t>
            </a:r>
            <a:r>
              <a:rPr lang="ko-KR" altLang="en-US" sz="1300" dirty="0">
                <a:solidFill>
                  <a:schemeClr val="bg1"/>
                </a:solidFill>
                <a:latin typeface="나눔바른고딕" panose="020B0603020101020101" pitchFamily="50" charset="-127"/>
                <a:ea typeface="나눔바른고딕" panose="020B0603020101020101" pitchFamily="50" charset="-127"/>
              </a:rPr>
              <a:t>김태형</a:t>
            </a:r>
            <a:endParaRPr lang="en-US" altLang="ko-KR" sz="1300" dirty="0">
              <a:solidFill>
                <a:schemeClr val="bg1"/>
              </a:solidFill>
              <a:latin typeface="나눔바른고딕" panose="020B0603020101020101" pitchFamily="50" charset="-127"/>
              <a:ea typeface="나눔바른고딕" panose="020B0603020101020101" pitchFamily="50" charset="-127"/>
            </a:endParaRPr>
          </a:p>
          <a:p>
            <a:pPr algn="ctr"/>
            <a:r>
              <a:rPr lang="en-US" altLang="ko-KR" sz="1300" dirty="0">
                <a:solidFill>
                  <a:schemeClr val="bg1"/>
                </a:solidFill>
                <a:latin typeface="나눔바른고딕" panose="020B0603020101020101" pitchFamily="50" charset="-127"/>
                <a:ea typeface="나눔바른고딕" panose="020B0603020101020101" pitchFamily="50" charset="-127"/>
              </a:rPr>
              <a:t>                    20190361 </a:t>
            </a:r>
            <a:r>
              <a:rPr lang="ko-KR" altLang="en-US" sz="1300" dirty="0">
                <a:solidFill>
                  <a:schemeClr val="bg1"/>
                </a:solidFill>
                <a:latin typeface="나눔바른고딕" panose="020B0603020101020101" pitchFamily="50" charset="-127"/>
                <a:ea typeface="나눔바른고딕" panose="020B0603020101020101" pitchFamily="50" charset="-127"/>
              </a:rPr>
              <a:t>안선호</a:t>
            </a:r>
            <a:endParaRPr lang="en-US" altLang="ko-KR" sz="1300" dirty="0">
              <a:solidFill>
                <a:schemeClr val="bg1"/>
              </a:solidFill>
              <a:latin typeface="나눔바른고딕" panose="020B0603020101020101" pitchFamily="50" charset="-127"/>
              <a:ea typeface="나눔바른고딕" panose="020B0603020101020101" pitchFamily="50" charset="-127"/>
            </a:endParaRPr>
          </a:p>
          <a:p>
            <a:pPr algn="ctr"/>
            <a:r>
              <a:rPr lang="en-US" altLang="ko-KR" sz="1300" dirty="0">
                <a:solidFill>
                  <a:schemeClr val="bg1"/>
                </a:solidFill>
                <a:latin typeface="나눔바른고딕" panose="020B0603020101020101" pitchFamily="50" charset="-127"/>
                <a:ea typeface="나눔바른고딕" panose="020B0603020101020101" pitchFamily="50" charset="-127"/>
              </a:rPr>
              <a:t>                    20190573 </a:t>
            </a:r>
            <a:r>
              <a:rPr lang="ko-KR" altLang="en-US" sz="1300" dirty="0" err="1">
                <a:solidFill>
                  <a:schemeClr val="bg1"/>
                </a:solidFill>
                <a:latin typeface="나눔바른고딕" panose="020B0603020101020101" pitchFamily="50" charset="-127"/>
                <a:ea typeface="나눔바른고딕" panose="020B0603020101020101" pitchFamily="50" charset="-127"/>
              </a:rPr>
              <a:t>전재완</a:t>
            </a:r>
            <a:endParaRPr lang="ko-KR" altLang="en-US" sz="1300" dirty="0">
              <a:solidFill>
                <a:schemeClr val="bg1"/>
              </a:solidFill>
              <a:latin typeface="나눔바른고딕" panose="020B0603020101020101" pitchFamily="50" charset="-127"/>
              <a:ea typeface="나눔바른고딕" panose="020B0603020101020101" pitchFamily="50" charset="-127"/>
            </a:endParaRPr>
          </a:p>
        </p:txBody>
      </p:sp>
    </p:spTree>
    <p:extLst>
      <p:ext uri="{BB962C8B-B14F-4D97-AF65-F5344CB8AC3E}">
        <p14:creationId xmlns:p14="http://schemas.microsoft.com/office/powerpoint/2010/main" val="1162463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CA78033A-620A-4EBF-8245-C6E80ACC78CD}"/>
              </a:ext>
            </a:extLst>
          </p:cNvPr>
          <p:cNvSpPr/>
          <p:nvPr/>
        </p:nvSpPr>
        <p:spPr>
          <a:xfrm>
            <a:off x="2237172" y="6392135"/>
            <a:ext cx="4900474" cy="26633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6" name="Picture 2" descr="Movie Slate Icons - Download Free Vector Icons | Noun Project">
            <a:extLst>
              <a:ext uri="{FF2B5EF4-FFF2-40B4-BE49-F238E27FC236}">
                <a16:creationId xmlns:a16="http://schemas.microsoft.com/office/drawing/2014/main" id="{0FB5BA40-C52E-4486-BB51-66D38611D6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1721" y="1957211"/>
            <a:ext cx="2800557" cy="2800557"/>
          </a:xfrm>
          <a:prstGeom prst="rect">
            <a:avLst/>
          </a:prstGeom>
          <a:noFill/>
          <a:extLst>
            <a:ext uri="{909E8E84-426E-40DD-AFC4-6F175D3DCCD1}">
              <a14:hiddenFill xmlns:a14="http://schemas.microsoft.com/office/drawing/2010/main">
                <a:solidFill>
                  <a:srgbClr val="FFFFFF"/>
                </a:solidFill>
              </a14:hiddenFill>
            </a:ext>
          </a:extLst>
        </p:spPr>
      </p:pic>
      <p:grpSp>
        <p:nvGrpSpPr>
          <p:cNvPr id="4" name="그룹 3">
            <a:extLst>
              <a:ext uri="{FF2B5EF4-FFF2-40B4-BE49-F238E27FC236}">
                <a16:creationId xmlns:a16="http://schemas.microsoft.com/office/drawing/2014/main" id="{982CFE43-B7D3-445A-BBCE-B4198A0EEC19}"/>
              </a:ext>
            </a:extLst>
          </p:cNvPr>
          <p:cNvGrpSpPr/>
          <p:nvPr/>
        </p:nvGrpSpPr>
        <p:grpSpPr>
          <a:xfrm>
            <a:off x="1895381" y="3019490"/>
            <a:ext cx="5584055" cy="1703641"/>
            <a:chOff x="1895381" y="2258046"/>
            <a:chExt cx="5584055" cy="1703641"/>
          </a:xfrm>
        </p:grpSpPr>
        <p:sp>
          <p:nvSpPr>
            <p:cNvPr id="2" name="TextBox 1"/>
            <p:cNvSpPr txBox="1"/>
            <p:nvPr/>
          </p:nvSpPr>
          <p:spPr>
            <a:xfrm>
              <a:off x="1895381" y="3038357"/>
              <a:ext cx="5584055" cy="923330"/>
            </a:xfrm>
            <a:prstGeom prst="rect">
              <a:avLst/>
            </a:prstGeom>
            <a:noFill/>
            <a:scene3d>
              <a:camera prst="obliqueBottomLeft"/>
              <a:lightRig rig="threePt" dir="t"/>
            </a:scene3d>
          </p:spPr>
          <p:txBody>
            <a:bodyPr wrap="square" rtlCol="0">
              <a:spAutoFit/>
            </a:bodyPr>
            <a:lstStyle/>
            <a:p>
              <a:pPr algn="ctr"/>
              <a:r>
                <a:rPr lang="en-US" altLang="ko-KR" sz="5400" b="1" spc="600" dirty="0">
                  <a:solidFill>
                    <a:schemeClr val="bg1"/>
                  </a:solidFill>
                  <a:latin typeface="스웨거 TTF" panose="020B0600000101010101" pitchFamily="50" charset="-127"/>
                  <a:ea typeface="스웨거 TTF" panose="020B0600000101010101" pitchFamily="50" charset="-127"/>
                </a:rPr>
                <a:t>Data Sets</a:t>
              </a:r>
            </a:p>
          </p:txBody>
        </p:sp>
        <p:sp>
          <p:nvSpPr>
            <p:cNvPr id="19" name="TextBox 18">
              <a:extLst>
                <a:ext uri="{FF2B5EF4-FFF2-40B4-BE49-F238E27FC236}">
                  <a16:creationId xmlns:a16="http://schemas.microsoft.com/office/drawing/2014/main" id="{F81E59EF-CB37-40C9-A57E-929AFDFD5413}"/>
                </a:ext>
              </a:extLst>
            </p:cNvPr>
            <p:cNvSpPr txBox="1"/>
            <p:nvPr/>
          </p:nvSpPr>
          <p:spPr>
            <a:xfrm>
              <a:off x="4101482" y="2258046"/>
              <a:ext cx="1171851" cy="923330"/>
            </a:xfrm>
            <a:prstGeom prst="rect">
              <a:avLst/>
            </a:prstGeom>
            <a:noFill/>
            <a:scene3d>
              <a:camera prst="obliqueBottomLeft"/>
              <a:lightRig rig="threePt" dir="t"/>
            </a:scene3d>
          </p:spPr>
          <p:txBody>
            <a:bodyPr wrap="square" rtlCol="0">
              <a:spAutoFit/>
            </a:bodyPr>
            <a:lstStyle/>
            <a:p>
              <a:r>
                <a:rPr lang="en-US" altLang="ko-KR" sz="5400" b="1" dirty="0">
                  <a:solidFill>
                    <a:schemeClr val="bg1">
                      <a:lumMod val="65000"/>
                    </a:schemeClr>
                  </a:solidFill>
                  <a:latin typeface="나눔바른고딕" panose="020B0603020101020101" pitchFamily="50" charset="-127"/>
                  <a:ea typeface="나눔바른고딕" panose="020B0603020101020101" pitchFamily="50" charset="-127"/>
                </a:rPr>
                <a:t>0</a:t>
              </a:r>
              <a:r>
                <a:rPr lang="en-US" altLang="ko-KR" sz="5400" b="1" dirty="0">
                  <a:solidFill>
                    <a:schemeClr val="bg1">
                      <a:lumMod val="95000"/>
                    </a:schemeClr>
                  </a:solidFill>
                  <a:latin typeface="나눔바른고딕" panose="020B0603020101020101" pitchFamily="50" charset="-127"/>
                  <a:ea typeface="나눔바른고딕" panose="020B0603020101020101" pitchFamily="50" charset="-127"/>
                </a:rPr>
                <a:t>3</a:t>
              </a:r>
              <a:endParaRPr lang="ko-KR" altLang="en-US" sz="5400" b="1" dirty="0">
                <a:solidFill>
                  <a:schemeClr val="bg1">
                    <a:lumMod val="95000"/>
                  </a:schemeClr>
                </a:solidFill>
                <a:latin typeface="나눔바른고딕" panose="020B0603020101020101" pitchFamily="50" charset="-127"/>
                <a:ea typeface="나눔바른고딕" panose="020B0603020101020101" pitchFamily="50" charset="-127"/>
              </a:endParaRPr>
            </a:p>
          </p:txBody>
        </p:sp>
      </p:grpSp>
    </p:spTree>
    <p:extLst>
      <p:ext uri="{BB962C8B-B14F-4D97-AF65-F5344CB8AC3E}">
        <p14:creationId xmlns:p14="http://schemas.microsoft.com/office/powerpoint/2010/main" val="2800213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99611"/>
            <a:ext cx="1695635" cy="369332"/>
          </a:xfrm>
          <a:prstGeom prst="rect">
            <a:avLst/>
          </a:prstGeom>
          <a:noFill/>
          <a:scene3d>
            <a:camera prst="obliqueBottomLeft"/>
            <a:lightRig rig="threePt" dir="t"/>
          </a:scene3d>
        </p:spPr>
        <p:txBody>
          <a:bodyPr wrap="square" rtlCol="0">
            <a:spAutoFit/>
          </a:bodyPr>
          <a:lstStyle/>
          <a:p>
            <a:r>
              <a:rPr lang="es-ES" altLang="ko-KR" spc="-150" dirty="0">
                <a:solidFill>
                  <a:schemeClr val="bg1">
                    <a:lumMod val="95000"/>
                  </a:schemeClr>
                </a:solidFill>
                <a:latin typeface="배달의민족 한나" panose="02020603020101020101" pitchFamily="18" charset="-127"/>
                <a:ea typeface="배달의민족 한나" panose="02020603020101020101" pitchFamily="18" charset="-127"/>
              </a:rPr>
              <a:t>Data Sets</a:t>
            </a:r>
          </a:p>
        </p:txBody>
      </p:sp>
      <p:sp>
        <p:nvSpPr>
          <p:cNvPr id="4" name="TextBox 3"/>
          <p:cNvSpPr txBox="1"/>
          <p:nvPr/>
        </p:nvSpPr>
        <p:spPr>
          <a:xfrm>
            <a:off x="1775534" y="684168"/>
            <a:ext cx="7022237" cy="584775"/>
          </a:xfrm>
          <a:prstGeom prst="rect">
            <a:avLst/>
          </a:prstGeom>
          <a:noFill/>
          <a:scene3d>
            <a:camera prst="obliqueBottomLeft"/>
            <a:lightRig rig="threePt" dir="t"/>
          </a:scene3d>
        </p:spPr>
        <p:txBody>
          <a:bodyPr wrap="square" rtlCol="0">
            <a:spAutoFit/>
          </a:bodyPr>
          <a:lstStyle/>
          <a:p>
            <a:pPr algn="ctr"/>
            <a:r>
              <a:rPr lang="en-US" altLang="ko-KR" sz="3200" spc="-150" dirty="0">
                <a:solidFill>
                  <a:schemeClr val="bg1">
                    <a:lumMod val="95000"/>
                  </a:schemeClr>
                </a:solidFill>
                <a:latin typeface="배달의민족 한나" panose="02020603020101020101" pitchFamily="18" charset="-127"/>
                <a:ea typeface="배달의민족 한나" panose="02020603020101020101" pitchFamily="18" charset="-127"/>
              </a:rPr>
              <a:t>Raw Data</a:t>
            </a:r>
            <a:endParaRPr lang="ko-KR" altLang="en-US" sz="3200" spc="-150"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5" name="TextBox 4"/>
          <p:cNvSpPr txBox="1"/>
          <p:nvPr/>
        </p:nvSpPr>
        <p:spPr>
          <a:xfrm>
            <a:off x="1" y="637424"/>
            <a:ext cx="585926" cy="400110"/>
          </a:xfrm>
          <a:prstGeom prst="rect">
            <a:avLst/>
          </a:prstGeom>
          <a:noFill/>
          <a:scene3d>
            <a:camera prst="obliqueBottomLeft"/>
            <a:lightRig rig="threePt" dir="t"/>
          </a:scene3d>
        </p:spPr>
        <p:txBody>
          <a:bodyPr wrap="square" rtlCol="0">
            <a:spAutoFit/>
          </a:bodyPr>
          <a:lstStyle/>
          <a:p>
            <a:r>
              <a:rPr lang="en-US" altLang="ko-KR" sz="2000" b="1" dirty="0">
                <a:solidFill>
                  <a:schemeClr val="bg1">
                    <a:lumMod val="65000"/>
                  </a:schemeClr>
                </a:solidFill>
                <a:latin typeface="배달의민족 한나" panose="02020603020101020101" pitchFamily="18" charset="-127"/>
                <a:ea typeface="배달의민족 한나" panose="02020603020101020101" pitchFamily="18" charset="-127"/>
              </a:rPr>
              <a:t>0</a:t>
            </a:r>
            <a:r>
              <a:rPr lang="en-US" altLang="ko-KR" sz="2000" b="1" dirty="0">
                <a:solidFill>
                  <a:schemeClr val="bg1">
                    <a:lumMod val="95000"/>
                  </a:schemeClr>
                </a:solidFill>
                <a:latin typeface="배달의민족 한나" panose="02020603020101020101" pitchFamily="18" charset="-127"/>
                <a:ea typeface="배달의민족 한나" panose="02020603020101020101" pitchFamily="18" charset="-127"/>
              </a:rPr>
              <a:t>3</a:t>
            </a:r>
            <a:endParaRPr lang="ko-KR" altLang="en-US" sz="2000" b="1"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7" name="직사각형 6">
            <a:extLst>
              <a:ext uri="{FF2B5EF4-FFF2-40B4-BE49-F238E27FC236}">
                <a16:creationId xmlns:a16="http://schemas.microsoft.com/office/drawing/2014/main" id="{1CA5AF71-434C-46C8-B04D-4137449EA90C}"/>
              </a:ext>
            </a:extLst>
          </p:cNvPr>
          <p:cNvSpPr/>
          <p:nvPr/>
        </p:nvSpPr>
        <p:spPr>
          <a:xfrm>
            <a:off x="2237172" y="6392135"/>
            <a:ext cx="4900474" cy="26633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 name="그림 5">
            <a:extLst>
              <a:ext uri="{FF2B5EF4-FFF2-40B4-BE49-F238E27FC236}">
                <a16:creationId xmlns:a16="http://schemas.microsoft.com/office/drawing/2014/main" id="{A3680F15-1459-43EF-A18F-42C9BB9ECACD}"/>
              </a:ext>
            </a:extLst>
          </p:cNvPr>
          <p:cNvPicPr>
            <a:picLocks noChangeAspect="1"/>
          </p:cNvPicPr>
          <p:nvPr/>
        </p:nvPicPr>
        <p:blipFill rotWithShape="1">
          <a:blip r:embed="rId2"/>
          <a:srcRect r="945"/>
          <a:stretch/>
        </p:blipFill>
        <p:spPr>
          <a:xfrm>
            <a:off x="1733129" y="1759699"/>
            <a:ext cx="5677741" cy="1156017"/>
          </a:xfrm>
          <a:prstGeom prst="rect">
            <a:avLst/>
          </a:prstGeom>
        </p:spPr>
      </p:pic>
      <p:sp>
        <p:nvSpPr>
          <p:cNvPr id="9" name="TextBox 8">
            <a:extLst>
              <a:ext uri="{FF2B5EF4-FFF2-40B4-BE49-F238E27FC236}">
                <a16:creationId xmlns:a16="http://schemas.microsoft.com/office/drawing/2014/main" id="{3C114CF6-E143-4764-AFDF-2499DE1F4722}"/>
              </a:ext>
            </a:extLst>
          </p:cNvPr>
          <p:cNvSpPr txBox="1"/>
          <p:nvPr/>
        </p:nvSpPr>
        <p:spPr>
          <a:xfrm>
            <a:off x="3275858" y="1374227"/>
            <a:ext cx="2823099" cy="461665"/>
          </a:xfrm>
          <a:prstGeom prst="rect">
            <a:avLst/>
          </a:prstGeom>
          <a:noFill/>
          <a:scene3d>
            <a:camera prst="obliqueBottomLeft"/>
            <a:lightRig rig="threePt" dir="t"/>
          </a:scene3d>
        </p:spPr>
        <p:txBody>
          <a:bodyPr wrap="square" rtlCol="0">
            <a:spAutoFit/>
          </a:bodyPr>
          <a:lstStyle/>
          <a:p>
            <a:pPr algn="ctr"/>
            <a:r>
              <a:rPr lang="en-US" altLang="ko-KR" sz="2400" spc="-150" dirty="0">
                <a:latin typeface="배달의민족 한나" panose="020B0600000101010101" charset="-127"/>
                <a:ea typeface="배달의민족 한나" panose="020B0600000101010101" charset="-127"/>
              </a:rPr>
              <a:t>Main Dataset</a:t>
            </a:r>
            <a:endParaRPr lang="ko-KR" altLang="en-US" sz="2400" spc="-150" dirty="0">
              <a:latin typeface="배달의민족 한나" panose="020B0600000101010101" charset="-127"/>
              <a:ea typeface="배달의민족 한나" panose="020B0600000101010101" charset="-127"/>
            </a:endParaRPr>
          </a:p>
        </p:txBody>
      </p:sp>
      <p:cxnSp>
        <p:nvCxnSpPr>
          <p:cNvPr id="12" name="직선 화살표 연결선 11">
            <a:extLst>
              <a:ext uri="{FF2B5EF4-FFF2-40B4-BE49-F238E27FC236}">
                <a16:creationId xmlns:a16="http://schemas.microsoft.com/office/drawing/2014/main" id="{10F3A9BC-02EE-4671-9CEC-CEF67998798D}"/>
              </a:ext>
            </a:extLst>
          </p:cNvPr>
          <p:cNvCxnSpPr>
            <a:cxnSpLocks/>
          </p:cNvCxnSpPr>
          <p:nvPr/>
        </p:nvCxnSpPr>
        <p:spPr>
          <a:xfrm flipH="1">
            <a:off x="3275858" y="3116580"/>
            <a:ext cx="549382" cy="495300"/>
          </a:xfrm>
          <a:prstGeom prst="straightConnector1">
            <a:avLst/>
          </a:prstGeom>
          <a:ln w="76200">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7DD52869-E9D6-4D04-A0EA-504C5C24E8FD}"/>
              </a:ext>
            </a:extLst>
          </p:cNvPr>
          <p:cNvCxnSpPr>
            <a:cxnSpLocks/>
          </p:cNvCxnSpPr>
          <p:nvPr/>
        </p:nvCxnSpPr>
        <p:spPr>
          <a:xfrm>
            <a:off x="5318762" y="3116580"/>
            <a:ext cx="549382" cy="495300"/>
          </a:xfrm>
          <a:prstGeom prst="straightConnector1">
            <a:avLst/>
          </a:prstGeom>
          <a:ln w="76200">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9" name="그룹 18">
            <a:extLst>
              <a:ext uri="{FF2B5EF4-FFF2-40B4-BE49-F238E27FC236}">
                <a16:creationId xmlns:a16="http://schemas.microsoft.com/office/drawing/2014/main" id="{115B6FDC-E648-40C0-AD9F-C2E265A636B4}"/>
              </a:ext>
            </a:extLst>
          </p:cNvPr>
          <p:cNvGrpSpPr/>
          <p:nvPr/>
        </p:nvGrpSpPr>
        <p:grpSpPr>
          <a:xfrm>
            <a:off x="1348256" y="3628078"/>
            <a:ext cx="2366885" cy="369332"/>
            <a:chOff x="1183664" y="3849886"/>
            <a:chExt cx="2366885" cy="369332"/>
          </a:xfrm>
        </p:grpSpPr>
        <p:pic>
          <p:nvPicPr>
            <p:cNvPr id="4098" name="Picture 2" descr="Free Microsoft excel Logo Icon of Flat style - Available in SVG, PNG, EPS,  AI &amp;amp; Icon fonts">
              <a:extLst>
                <a:ext uri="{FF2B5EF4-FFF2-40B4-BE49-F238E27FC236}">
                  <a16:creationId xmlns:a16="http://schemas.microsoft.com/office/drawing/2014/main" id="{E45DDAD7-B5B4-4A2E-9686-A1C500353FC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3664" y="3850942"/>
              <a:ext cx="368276" cy="368276"/>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97F88578-3FA2-491E-9FFC-D7E2EA2D2CC0}"/>
                </a:ext>
              </a:extLst>
            </p:cNvPr>
            <p:cNvSpPr txBox="1"/>
            <p:nvPr/>
          </p:nvSpPr>
          <p:spPr>
            <a:xfrm>
              <a:off x="1522742" y="3849886"/>
              <a:ext cx="2027807" cy="369332"/>
            </a:xfrm>
            <a:prstGeom prst="rect">
              <a:avLst/>
            </a:prstGeom>
            <a:noFill/>
            <a:scene3d>
              <a:camera prst="obliqueBottomLeft"/>
              <a:lightRig rig="threePt" dir="t"/>
            </a:scene3d>
          </p:spPr>
          <p:txBody>
            <a:bodyPr wrap="square" rtlCol="0">
              <a:spAutoFit/>
            </a:bodyPr>
            <a:lstStyle/>
            <a:p>
              <a:pPr algn="ctr"/>
              <a:r>
                <a:rPr lang="en-US" altLang="ko-KR" spc="-150" dirty="0">
                  <a:latin typeface="배달의민족 한나" panose="020B0600000101010101" charset="-127"/>
                  <a:ea typeface="배달의민족 한나" panose="020B0600000101010101" charset="-127"/>
                </a:rPr>
                <a:t>movies</a:t>
              </a:r>
              <a:r>
                <a:rPr lang="en-US" altLang="ko-KR" spc="-150" dirty="0">
                  <a:ea typeface="배달의민족 한나" panose="020B0600000101010101" charset="-127"/>
                </a:rPr>
                <a:t>_</a:t>
              </a:r>
              <a:r>
                <a:rPr lang="en-US" altLang="ko-KR" spc="-150" dirty="0">
                  <a:latin typeface="배달의민족 한나" panose="020B0600000101010101" charset="-127"/>
                  <a:ea typeface="배달의민족 한나" panose="020B0600000101010101" charset="-127"/>
                </a:rPr>
                <a:t>metadata.csv</a:t>
              </a:r>
              <a:endParaRPr lang="ko-KR" altLang="en-US" spc="-150" dirty="0">
                <a:latin typeface="배달의민족 한나" panose="020B0600000101010101" charset="-127"/>
                <a:ea typeface="배달의민족 한나" panose="020B0600000101010101" charset="-127"/>
              </a:endParaRPr>
            </a:p>
          </p:txBody>
        </p:sp>
      </p:grpSp>
      <p:grpSp>
        <p:nvGrpSpPr>
          <p:cNvPr id="22" name="그룹 21">
            <a:extLst>
              <a:ext uri="{FF2B5EF4-FFF2-40B4-BE49-F238E27FC236}">
                <a16:creationId xmlns:a16="http://schemas.microsoft.com/office/drawing/2014/main" id="{2D7CBCBE-052D-49A5-9658-285FDBE89CCF}"/>
              </a:ext>
            </a:extLst>
          </p:cNvPr>
          <p:cNvGrpSpPr/>
          <p:nvPr/>
        </p:nvGrpSpPr>
        <p:grpSpPr>
          <a:xfrm>
            <a:off x="5428861" y="3624491"/>
            <a:ext cx="1467106" cy="372919"/>
            <a:chOff x="1183664" y="3846299"/>
            <a:chExt cx="1467106" cy="372919"/>
          </a:xfrm>
        </p:grpSpPr>
        <p:pic>
          <p:nvPicPr>
            <p:cNvPr id="23" name="Picture 2" descr="Free Microsoft excel Logo Icon of Flat style - Available in SVG, PNG, EPS,  AI &amp;amp; Icon fonts">
              <a:extLst>
                <a:ext uri="{FF2B5EF4-FFF2-40B4-BE49-F238E27FC236}">
                  <a16:creationId xmlns:a16="http://schemas.microsoft.com/office/drawing/2014/main" id="{BD52B589-C357-4CC7-8604-90E40F0E640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3664" y="3850942"/>
              <a:ext cx="368276" cy="368276"/>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CBEEA26D-E31A-4CE7-83AC-67EF5CEE7F4A}"/>
                </a:ext>
              </a:extLst>
            </p:cNvPr>
            <p:cNvSpPr txBox="1"/>
            <p:nvPr/>
          </p:nvSpPr>
          <p:spPr>
            <a:xfrm>
              <a:off x="1551940" y="3846299"/>
              <a:ext cx="1098830" cy="369332"/>
            </a:xfrm>
            <a:prstGeom prst="rect">
              <a:avLst/>
            </a:prstGeom>
            <a:noFill/>
            <a:scene3d>
              <a:camera prst="obliqueBottomLeft"/>
              <a:lightRig rig="threePt" dir="t"/>
            </a:scene3d>
          </p:spPr>
          <p:txBody>
            <a:bodyPr wrap="square" rtlCol="0">
              <a:spAutoFit/>
            </a:bodyPr>
            <a:lstStyle/>
            <a:p>
              <a:pPr algn="ctr"/>
              <a:r>
                <a:rPr lang="en-US" altLang="ko-KR" spc="-150" dirty="0">
                  <a:latin typeface="배달의민족 한나" panose="020B0600000101010101" charset="-127"/>
                  <a:ea typeface="배달의민족 한나" panose="020B0600000101010101" charset="-127"/>
                </a:rPr>
                <a:t>ratings.csv</a:t>
              </a:r>
              <a:endParaRPr lang="ko-KR" altLang="en-US" spc="-150" dirty="0">
                <a:latin typeface="배달의민족 한나" panose="020B0600000101010101" charset="-127"/>
                <a:ea typeface="배달의민족 한나" panose="020B0600000101010101" charset="-127"/>
              </a:endParaRPr>
            </a:p>
          </p:txBody>
        </p:sp>
      </p:grpSp>
      <mc:AlternateContent xmlns:mc="http://schemas.openxmlformats.org/markup-compatibility/2006">
        <mc:Choice xmlns:a14="http://schemas.microsoft.com/office/drawing/2010/main" Requires="a14">
          <p:graphicFrame>
            <p:nvGraphicFramePr>
              <p:cNvPr id="21" name="표 24">
                <a:extLst>
                  <a:ext uri="{FF2B5EF4-FFF2-40B4-BE49-F238E27FC236}">
                    <a16:creationId xmlns:a16="http://schemas.microsoft.com/office/drawing/2014/main" id="{63D9D128-48EB-4CB6-938E-064E2F2F4E5A}"/>
                  </a:ext>
                </a:extLst>
              </p:cNvPr>
              <p:cNvGraphicFramePr>
                <a:graphicFrameLocks noGrp="1"/>
              </p:cNvGraphicFramePr>
              <p:nvPr>
                <p:extLst>
                  <p:ext uri="{D42A27DB-BD31-4B8C-83A1-F6EECF244321}">
                    <p14:modId xmlns:p14="http://schemas.microsoft.com/office/powerpoint/2010/main" val="2543611318"/>
                  </p:ext>
                </p:extLst>
              </p:nvPr>
            </p:nvGraphicFramePr>
            <p:xfrm>
              <a:off x="1232726" y="4089922"/>
              <a:ext cx="2592514" cy="1761165"/>
            </p:xfrm>
            <a:graphic>
              <a:graphicData uri="http://schemas.openxmlformats.org/drawingml/2006/table">
                <a:tbl>
                  <a:tblPr firstRow="1" bandRow="1">
                    <a:tableStyleId>{F5AB1C69-6EDB-4FF4-983F-18BD219EF322}</a:tableStyleId>
                  </a:tblPr>
                  <a:tblGrid>
                    <a:gridCol w="721609">
                      <a:extLst>
                        <a:ext uri="{9D8B030D-6E8A-4147-A177-3AD203B41FA5}">
                          <a16:colId xmlns:a16="http://schemas.microsoft.com/office/drawing/2014/main" val="1583912384"/>
                        </a:ext>
                      </a:extLst>
                    </a:gridCol>
                    <a:gridCol w="859573">
                      <a:extLst>
                        <a:ext uri="{9D8B030D-6E8A-4147-A177-3AD203B41FA5}">
                          <a16:colId xmlns:a16="http://schemas.microsoft.com/office/drawing/2014/main" val="3026571411"/>
                        </a:ext>
                      </a:extLst>
                    </a:gridCol>
                    <a:gridCol w="652627">
                      <a:extLst>
                        <a:ext uri="{9D8B030D-6E8A-4147-A177-3AD203B41FA5}">
                          <a16:colId xmlns:a16="http://schemas.microsoft.com/office/drawing/2014/main" val="3987130534"/>
                        </a:ext>
                      </a:extLst>
                    </a:gridCol>
                    <a:gridCol w="358705">
                      <a:extLst>
                        <a:ext uri="{9D8B030D-6E8A-4147-A177-3AD203B41FA5}">
                          <a16:colId xmlns:a16="http://schemas.microsoft.com/office/drawing/2014/main" val="2197432186"/>
                        </a:ext>
                      </a:extLst>
                    </a:gridCol>
                  </a:tblGrid>
                  <a:tr h="352233">
                    <a:tc>
                      <a:txBody>
                        <a:bodyPr/>
                        <a:lstStyle/>
                        <a:p>
                          <a:pPr algn="ctr" latinLnBrk="1"/>
                          <a:r>
                            <a:rPr lang="es-ES" altLang="ko-KR" sz="1200" b="0" u="none" strike="noStrike" kern="1200" dirty="0">
                              <a:solidFill>
                                <a:schemeClr val="lt1"/>
                              </a:solidFill>
                              <a:effectLst/>
                              <a:latin typeface="배달의민족 한나" panose="020B0600000101010101" charset="-127"/>
                              <a:ea typeface="배달의민족 한나" panose="020B0600000101010101" charset="-127"/>
                            </a:rPr>
                            <a:t>Budget</a:t>
                          </a:r>
                          <a:endParaRPr lang="ko-KR" altLang="en-US" sz="1200" dirty="0">
                            <a:latin typeface="배달의민족 한나" panose="020B0600000101010101" charset="-127"/>
                            <a:ea typeface="배달의민족 한나" panose="020B0600000101010101" charset="-127"/>
                          </a:endParaRPr>
                        </a:p>
                      </a:txBody>
                      <a:tcPr/>
                    </a:tc>
                    <a:tc>
                      <a:txBody>
                        <a:bodyPr/>
                        <a:lstStyle/>
                        <a:p>
                          <a:pPr algn="ctr" latinLnBrk="1"/>
                          <a:r>
                            <a:rPr lang="es-ES" altLang="ko-KR" sz="1200" b="0" u="none" strike="noStrike" kern="1200" dirty="0" err="1">
                              <a:solidFill>
                                <a:schemeClr val="lt1"/>
                              </a:solidFill>
                              <a:effectLst/>
                              <a:latin typeface="배달의민족 한나" panose="020B0600000101010101" charset="-127"/>
                              <a:ea typeface="배달의민족 한나" panose="020B0600000101010101" charset="-127"/>
                            </a:rPr>
                            <a:t>Revenue</a:t>
                          </a:r>
                          <a:endParaRPr lang="ko-KR" altLang="en-US" sz="1200" dirty="0">
                            <a:latin typeface="배달의민족 한나" panose="020B0600000101010101" charset="-127"/>
                            <a:ea typeface="배달의민족 한나" panose="020B0600000101010101" charset="-127"/>
                          </a:endParaRPr>
                        </a:p>
                      </a:txBody>
                      <a:tcPr/>
                    </a:tc>
                    <a:tc>
                      <a:txBody>
                        <a:bodyPr/>
                        <a:lstStyle/>
                        <a:p>
                          <a:pPr algn="ctr" latinLnBrk="1"/>
                          <a:r>
                            <a:rPr lang="es-ES" altLang="ko-KR" sz="1200" b="0" u="none" strike="noStrike" kern="1200" dirty="0" err="1">
                              <a:solidFill>
                                <a:schemeClr val="lt1"/>
                              </a:solidFill>
                              <a:effectLst/>
                              <a:latin typeface="배달의민족 한나" panose="020B0600000101010101" charset="-127"/>
                              <a:ea typeface="배달의민족 한나" panose="020B0600000101010101" charset="-127"/>
                            </a:rPr>
                            <a:t>Genre</a:t>
                          </a:r>
                          <a:endParaRPr lang="ko-KR" altLang="en-US" sz="1200" dirty="0">
                            <a:latin typeface="배달의민족 한나" panose="020B0600000101010101" charset="-127"/>
                            <a:ea typeface="배달의민족 한나" panose="020B0600000101010101" charset="-127"/>
                          </a:endParaRPr>
                        </a:p>
                      </a:txBody>
                      <a:tcPr/>
                    </a:tc>
                    <a:tc>
                      <a:txBody>
                        <a:bodyPr/>
                        <a:lstStyle/>
                        <a:p>
                          <a:pPr algn="ctr" latinLnBrk="1"/>
                          <a14:m>
                            <m:oMathPara xmlns:m="http://schemas.openxmlformats.org/officeDocument/2006/math">
                              <m:oMathParaPr>
                                <m:jc m:val="centerGroup"/>
                              </m:oMathParaPr>
                              <m:oMath xmlns:m="http://schemas.openxmlformats.org/officeDocument/2006/math">
                                <m:r>
                                  <a:rPr lang="ko-KR" altLang="en-US" sz="1200" smtClean="0"/>
                                  <m:t>⋯</m:t>
                                </m:r>
                              </m:oMath>
                            </m:oMathPara>
                          </a14:m>
                          <a:endParaRPr lang="ko-KR" altLang="en-US" sz="1200" dirty="0">
                            <a:latin typeface="배달의민족 한나" panose="020B0600000101010101" charset="-127"/>
                            <a:ea typeface="배달의민족 한나" panose="020B0600000101010101" charset="-127"/>
                          </a:endParaRPr>
                        </a:p>
                      </a:txBody>
                      <a:tcPr/>
                    </a:tc>
                    <a:extLst>
                      <a:ext uri="{0D108BD9-81ED-4DB2-BD59-A6C34878D82A}">
                        <a16:rowId xmlns:a16="http://schemas.microsoft.com/office/drawing/2014/main" val="3486793788"/>
                      </a:ext>
                    </a:extLst>
                  </a:tr>
                  <a:tr h="352233">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extLst>
                      <a:ext uri="{0D108BD9-81ED-4DB2-BD59-A6C34878D82A}">
                        <a16:rowId xmlns:a16="http://schemas.microsoft.com/office/drawing/2014/main" val="1382865669"/>
                      </a:ext>
                    </a:extLst>
                  </a:tr>
                  <a:tr h="352233">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extLst>
                      <a:ext uri="{0D108BD9-81ED-4DB2-BD59-A6C34878D82A}">
                        <a16:rowId xmlns:a16="http://schemas.microsoft.com/office/drawing/2014/main" val="2461776393"/>
                      </a:ext>
                    </a:extLst>
                  </a:tr>
                  <a:tr h="352233">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extLst>
                      <a:ext uri="{0D108BD9-81ED-4DB2-BD59-A6C34878D82A}">
                        <a16:rowId xmlns:a16="http://schemas.microsoft.com/office/drawing/2014/main" val="2411757747"/>
                      </a:ext>
                    </a:extLst>
                  </a:tr>
                  <a:tr h="352233">
                    <a:tc>
                      <a:txBody>
                        <a:bodyPr/>
                        <a:lstStyle/>
                        <a:p>
                          <a:pPr algn="ctr" latinLnBrk="1"/>
                          <a:endParaRPr lang="ko-KR" altLang="en-US" sz="120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extLst>
                      <a:ext uri="{0D108BD9-81ED-4DB2-BD59-A6C34878D82A}">
                        <a16:rowId xmlns:a16="http://schemas.microsoft.com/office/drawing/2014/main" val="84050431"/>
                      </a:ext>
                    </a:extLst>
                  </a:tr>
                </a:tbl>
              </a:graphicData>
            </a:graphic>
          </p:graphicFrame>
        </mc:Choice>
        <mc:Fallback>
          <p:graphicFrame>
            <p:nvGraphicFramePr>
              <p:cNvPr id="21" name="표 24">
                <a:extLst>
                  <a:ext uri="{FF2B5EF4-FFF2-40B4-BE49-F238E27FC236}">
                    <a16:creationId xmlns:a16="http://schemas.microsoft.com/office/drawing/2014/main" id="{63D9D128-48EB-4CB6-938E-064E2F2F4E5A}"/>
                  </a:ext>
                </a:extLst>
              </p:cNvPr>
              <p:cNvGraphicFramePr>
                <a:graphicFrameLocks noGrp="1"/>
              </p:cNvGraphicFramePr>
              <p:nvPr>
                <p:extLst>
                  <p:ext uri="{D42A27DB-BD31-4B8C-83A1-F6EECF244321}">
                    <p14:modId xmlns:p14="http://schemas.microsoft.com/office/powerpoint/2010/main" val="2543611318"/>
                  </p:ext>
                </p:extLst>
              </p:nvPr>
            </p:nvGraphicFramePr>
            <p:xfrm>
              <a:off x="1232726" y="4089922"/>
              <a:ext cx="2592514" cy="1761165"/>
            </p:xfrm>
            <a:graphic>
              <a:graphicData uri="http://schemas.openxmlformats.org/drawingml/2006/table">
                <a:tbl>
                  <a:tblPr firstRow="1" bandRow="1">
                    <a:tableStyleId>{F5AB1C69-6EDB-4FF4-983F-18BD219EF322}</a:tableStyleId>
                  </a:tblPr>
                  <a:tblGrid>
                    <a:gridCol w="721609">
                      <a:extLst>
                        <a:ext uri="{9D8B030D-6E8A-4147-A177-3AD203B41FA5}">
                          <a16:colId xmlns:a16="http://schemas.microsoft.com/office/drawing/2014/main" val="1583912384"/>
                        </a:ext>
                      </a:extLst>
                    </a:gridCol>
                    <a:gridCol w="859573">
                      <a:extLst>
                        <a:ext uri="{9D8B030D-6E8A-4147-A177-3AD203B41FA5}">
                          <a16:colId xmlns:a16="http://schemas.microsoft.com/office/drawing/2014/main" val="3026571411"/>
                        </a:ext>
                      </a:extLst>
                    </a:gridCol>
                    <a:gridCol w="652627">
                      <a:extLst>
                        <a:ext uri="{9D8B030D-6E8A-4147-A177-3AD203B41FA5}">
                          <a16:colId xmlns:a16="http://schemas.microsoft.com/office/drawing/2014/main" val="3987130534"/>
                        </a:ext>
                      </a:extLst>
                    </a:gridCol>
                    <a:gridCol w="358705">
                      <a:extLst>
                        <a:ext uri="{9D8B030D-6E8A-4147-A177-3AD203B41FA5}">
                          <a16:colId xmlns:a16="http://schemas.microsoft.com/office/drawing/2014/main" val="2197432186"/>
                        </a:ext>
                      </a:extLst>
                    </a:gridCol>
                  </a:tblGrid>
                  <a:tr h="352233">
                    <a:tc>
                      <a:txBody>
                        <a:bodyPr/>
                        <a:lstStyle/>
                        <a:p>
                          <a:pPr algn="ctr" latinLnBrk="1"/>
                          <a:r>
                            <a:rPr lang="es-ES" altLang="ko-KR" sz="1200" b="0" u="none" strike="noStrike" kern="1200" dirty="0">
                              <a:solidFill>
                                <a:schemeClr val="lt1"/>
                              </a:solidFill>
                              <a:effectLst/>
                              <a:latin typeface="배달의민족 한나" panose="020B0600000101010101" charset="-127"/>
                              <a:ea typeface="배달의민족 한나" panose="020B0600000101010101" charset="-127"/>
                            </a:rPr>
                            <a:t>Budget</a:t>
                          </a:r>
                          <a:endParaRPr lang="ko-KR" altLang="en-US" sz="1200" dirty="0">
                            <a:latin typeface="배달의민족 한나" panose="020B0600000101010101" charset="-127"/>
                            <a:ea typeface="배달의민족 한나" panose="020B0600000101010101" charset="-127"/>
                          </a:endParaRPr>
                        </a:p>
                      </a:txBody>
                      <a:tcPr/>
                    </a:tc>
                    <a:tc>
                      <a:txBody>
                        <a:bodyPr/>
                        <a:lstStyle/>
                        <a:p>
                          <a:pPr algn="ctr" latinLnBrk="1"/>
                          <a:r>
                            <a:rPr lang="es-ES" altLang="ko-KR" sz="1200" b="0" u="none" strike="noStrike" kern="1200" dirty="0" err="1">
                              <a:solidFill>
                                <a:schemeClr val="lt1"/>
                              </a:solidFill>
                              <a:effectLst/>
                              <a:latin typeface="배달의민족 한나" panose="020B0600000101010101" charset="-127"/>
                              <a:ea typeface="배달의민족 한나" panose="020B0600000101010101" charset="-127"/>
                            </a:rPr>
                            <a:t>Revenue</a:t>
                          </a:r>
                          <a:endParaRPr lang="ko-KR" altLang="en-US" sz="1200" dirty="0">
                            <a:latin typeface="배달의민족 한나" panose="020B0600000101010101" charset="-127"/>
                            <a:ea typeface="배달의민족 한나" panose="020B0600000101010101" charset="-127"/>
                          </a:endParaRPr>
                        </a:p>
                      </a:txBody>
                      <a:tcPr/>
                    </a:tc>
                    <a:tc>
                      <a:txBody>
                        <a:bodyPr/>
                        <a:lstStyle/>
                        <a:p>
                          <a:pPr algn="ctr" latinLnBrk="1"/>
                          <a:r>
                            <a:rPr lang="es-ES" altLang="ko-KR" sz="1200" b="0" u="none" strike="noStrike" kern="1200" dirty="0" err="1">
                              <a:solidFill>
                                <a:schemeClr val="lt1"/>
                              </a:solidFill>
                              <a:effectLst/>
                              <a:latin typeface="배달의민족 한나" panose="020B0600000101010101" charset="-127"/>
                              <a:ea typeface="배달의민족 한나" panose="020B0600000101010101" charset="-127"/>
                            </a:rPr>
                            <a:t>Genre</a:t>
                          </a:r>
                          <a:endParaRPr lang="ko-KR" altLang="en-US" sz="1200" dirty="0">
                            <a:latin typeface="배달의민족 한나" panose="020B0600000101010101" charset="-127"/>
                            <a:ea typeface="배달의민족 한나" panose="020B0600000101010101" charset="-127"/>
                          </a:endParaRPr>
                        </a:p>
                      </a:txBody>
                      <a:tcPr/>
                    </a:tc>
                    <a:tc>
                      <a:txBody>
                        <a:bodyPr/>
                        <a:lstStyle/>
                        <a:p>
                          <a:endParaRPr lang="ko-KR"/>
                        </a:p>
                      </a:txBody>
                      <a:tcPr>
                        <a:blipFill>
                          <a:blip r:embed="rId4"/>
                          <a:stretch>
                            <a:fillRect l="-623729" t="-1724" r="-6780" b="-403448"/>
                          </a:stretch>
                        </a:blipFill>
                      </a:tcPr>
                    </a:tc>
                    <a:extLst>
                      <a:ext uri="{0D108BD9-81ED-4DB2-BD59-A6C34878D82A}">
                        <a16:rowId xmlns:a16="http://schemas.microsoft.com/office/drawing/2014/main" val="3486793788"/>
                      </a:ext>
                    </a:extLst>
                  </a:tr>
                  <a:tr h="352233">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extLst>
                      <a:ext uri="{0D108BD9-81ED-4DB2-BD59-A6C34878D82A}">
                        <a16:rowId xmlns:a16="http://schemas.microsoft.com/office/drawing/2014/main" val="1382865669"/>
                      </a:ext>
                    </a:extLst>
                  </a:tr>
                  <a:tr h="352233">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extLst>
                      <a:ext uri="{0D108BD9-81ED-4DB2-BD59-A6C34878D82A}">
                        <a16:rowId xmlns:a16="http://schemas.microsoft.com/office/drawing/2014/main" val="2461776393"/>
                      </a:ext>
                    </a:extLst>
                  </a:tr>
                  <a:tr h="352233">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extLst>
                      <a:ext uri="{0D108BD9-81ED-4DB2-BD59-A6C34878D82A}">
                        <a16:rowId xmlns:a16="http://schemas.microsoft.com/office/drawing/2014/main" val="2411757747"/>
                      </a:ext>
                    </a:extLst>
                  </a:tr>
                  <a:tr h="352233">
                    <a:tc>
                      <a:txBody>
                        <a:bodyPr/>
                        <a:lstStyle/>
                        <a:p>
                          <a:pPr algn="ctr" latinLnBrk="1"/>
                          <a:endParaRPr lang="ko-KR" altLang="en-US" sz="120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extLst>
                      <a:ext uri="{0D108BD9-81ED-4DB2-BD59-A6C34878D82A}">
                        <a16:rowId xmlns:a16="http://schemas.microsoft.com/office/drawing/2014/main" val="84050431"/>
                      </a:ext>
                    </a:extLst>
                  </a:tr>
                </a:tbl>
              </a:graphicData>
            </a:graphic>
          </p:graphicFrame>
        </mc:Fallback>
      </mc:AlternateContent>
      <p:graphicFrame>
        <p:nvGraphicFramePr>
          <p:cNvPr id="26" name="표 24">
            <a:extLst>
              <a:ext uri="{FF2B5EF4-FFF2-40B4-BE49-F238E27FC236}">
                <a16:creationId xmlns:a16="http://schemas.microsoft.com/office/drawing/2014/main" id="{E067F6F8-D3DB-4EE4-B245-8FD169685B6F}"/>
              </a:ext>
            </a:extLst>
          </p:cNvPr>
          <p:cNvGraphicFramePr>
            <a:graphicFrameLocks noGrp="1"/>
          </p:cNvGraphicFramePr>
          <p:nvPr>
            <p:extLst>
              <p:ext uri="{D42A27DB-BD31-4B8C-83A1-F6EECF244321}">
                <p14:modId xmlns:p14="http://schemas.microsoft.com/office/powerpoint/2010/main" val="1098771516"/>
              </p:ext>
            </p:extLst>
          </p:nvPr>
        </p:nvGraphicFramePr>
        <p:xfrm>
          <a:off x="5318762" y="4090903"/>
          <a:ext cx="2887344" cy="1761165"/>
        </p:xfrm>
        <a:graphic>
          <a:graphicData uri="http://schemas.openxmlformats.org/drawingml/2006/table">
            <a:tbl>
              <a:tblPr firstRow="1" bandRow="1">
                <a:tableStyleId>{F5AB1C69-6EDB-4FF4-983F-18BD219EF322}</a:tableStyleId>
              </a:tblPr>
              <a:tblGrid>
                <a:gridCol w="635317">
                  <a:extLst>
                    <a:ext uri="{9D8B030D-6E8A-4147-A177-3AD203B41FA5}">
                      <a16:colId xmlns:a16="http://schemas.microsoft.com/office/drawing/2014/main" val="1583912384"/>
                    </a:ext>
                  </a:extLst>
                </a:gridCol>
                <a:gridCol w="730567">
                  <a:extLst>
                    <a:ext uri="{9D8B030D-6E8A-4147-A177-3AD203B41FA5}">
                      <a16:colId xmlns:a16="http://schemas.microsoft.com/office/drawing/2014/main" val="3026571411"/>
                    </a:ext>
                  </a:extLst>
                </a:gridCol>
                <a:gridCol w="621030">
                  <a:extLst>
                    <a:ext uri="{9D8B030D-6E8A-4147-A177-3AD203B41FA5}">
                      <a16:colId xmlns:a16="http://schemas.microsoft.com/office/drawing/2014/main" val="3987130534"/>
                    </a:ext>
                  </a:extLst>
                </a:gridCol>
                <a:gridCol w="900430">
                  <a:extLst>
                    <a:ext uri="{9D8B030D-6E8A-4147-A177-3AD203B41FA5}">
                      <a16:colId xmlns:a16="http://schemas.microsoft.com/office/drawing/2014/main" val="2197432186"/>
                    </a:ext>
                  </a:extLst>
                </a:gridCol>
              </a:tblGrid>
              <a:tr h="352233">
                <a:tc>
                  <a:txBody>
                    <a:bodyPr/>
                    <a:lstStyle/>
                    <a:p>
                      <a:pPr algn="ctr" latinLnBrk="1"/>
                      <a:r>
                        <a:rPr lang="es-ES" altLang="ko-KR" sz="1200" b="0" u="none" strike="noStrike" kern="1200" dirty="0" err="1">
                          <a:solidFill>
                            <a:schemeClr val="lt1"/>
                          </a:solidFill>
                          <a:effectLst/>
                          <a:latin typeface="배달의민족 한나" panose="020B0600000101010101" charset="-127"/>
                          <a:ea typeface="배달의민족 한나" panose="020B0600000101010101" charset="-127"/>
                        </a:rPr>
                        <a:t>userId</a:t>
                      </a:r>
                      <a:endParaRPr lang="es-ES" altLang="ko-KR" sz="1200" b="0" u="none" strike="noStrike" kern="1200" dirty="0">
                        <a:solidFill>
                          <a:schemeClr val="lt1"/>
                        </a:solidFill>
                        <a:effectLst/>
                        <a:latin typeface="배달의민족 한나" panose="020B0600000101010101" charset="-127"/>
                        <a:ea typeface="배달의민족 한나" panose="020B0600000101010101" charset="-127"/>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s-ES" altLang="ko-KR" sz="1200" b="0" u="none" strike="noStrike" kern="1200" dirty="0" err="1">
                          <a:solidFill>
                            <a:schemeClr val="lt1"/>
                          </a:solidFill>
                          <a:effectLst/>
                          <a:latin typeface="배달의민족 한나" panose="020B0600000101010101" charset="-127"/>
                          <a:ea typeface="배달의민족 한나" panose="020B0600000101010101" charset="-127"/>
                        </a:rPr>
                        <a:t>movieId</a:t>
                      </a:r>
                      <a:endParaRPr lang="es-ES" altLang="ko-KR" sz="1200" b="0" u="none" strike="noStrike" kern="1200" dirty="0">
                        <a:solidFill>
                          <a:schemeClr val="lt1"/>
                        </a:solidFill>
                        <a:effectLst/>
                        <a:latin typeface="배달의민족 한나" panose="020B0600000101010101" charset="-127"/>
                        <a:ea typeface="배달의민족 한나" panose="020B0600000101010101" charset="-127"/>
                      </a:endParaRPr>
                    </a:p>
                  </a:txBody>
                  <a:tcPr/>
                </a:tc>
                <a:tc>
                  <a:txBody>
                    <a:bodyPr/>
                    <a:lstStyle/>
                    <a:p>
                      <a:pPr algn="ctr" latinLnBrk="1"/>
                      <a:r>
                        <a:rPr lang="es-ES" altLang="ko-KR" sz="1200" b="0" u="none" strike="noStrike" kern="1200" dirty="0">
                          <a:solidFill>
                            <a:schemeClr val="lt1"/>
                          </a:solidFill>
                          <a:effectLst/>
                          <a:latin typeface="배달의민족 한나" panose="020B0600000101010101" charset="-127"/>
                          <a:ea typeface="배달의민족 한나" panose="020B0600000101010101" charset="-127"/>
                        </a:rPr>
                        <a:t>rating</a:t>
                      </a:r>
                      <a:endParaRPr lang="ko-KR" altLang="en-US" sz="1200" dirty="0">
                        <a:latin typeface="배달의민족 한나" panose="020B0600000101010101" charset="-127"/>
                        <a:ea typeface="배달의민족 한나" panose="020B0600000101010101" charset="-127"/>
                      </a:endParaRPr>
                    </a:p>
                  </a:txBody>
                  <a:tcPr/>
                </a:tc>
                <a:tc>
                  <a:txBody>
                    <a:bodyPr/>
                    <a:lstStyle/>
                    <a:p>
                      <a:pPr algn="ctr" latinLnBrk="1"/>
                      <a:r>
                        <a:rPr lang="es-ES" altLang="ko-KR" sz="1200" dirty="0" err="1">
                          <a:latin typeface="배달의민족 한나" panose="020B0600000101010101" charset="-127"/>
                          <a:ea typeface="배달의민족 한나" panose="020B0600000101010101" charset="-127"/>
                        </a:rPr>
                        <a:t>timestamp</a:t>
                      </a:r>
                      <a:endParaRPr lang="es-ES" altLang="ko-KR" sz="1200" dirty="0">
                        <a:latin typeface="배달의민족 한나" panose="020B0600000101010101" charset="-127"/>
                        <a:ea typeface="배달의민족 한나" panose="020B0600000101010101" charset="-127"/>
                      </a:endParaRPr>
                    </a:p>
                  </a:txBody>
                  <a:tcPr/>
                </a:tc>
                <a:extLst>
                  <a:ext uri="{0D108BD9-81ED-4DB2-BD59-A6C34878D82A}">
                    <a16:rowId xmlns:a16="http://schemas.microsoft.com/office/drawing/2014/main" val="3486793788"/>
                  </a:ext>
                </a:extLst>
              </a:tr>
              <a:tr h="352233">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extLst>
                  <a:ext uri="{0D108BD9-81ED-4DB2-BD59-A6C34878D82A}">
                    <a16:rowId xmlns:a16="http://schemas.microsoft.com/office/drawing/2014/main" val="1382865669"/>
                  </a:ext>
                </a:extLst>
              </a:tr>
              <a:tr h="352233">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extLst>
                  <a:ext uri="{0D108BD9-81ED-4DB2-BD59-A6C34878D82A}">
                    <a16:rowId xmlns:a16="http://schemas.microsoft.com/office/drawing/2014/main" val="2461776393"/>
                  </a:ext>
                </a:extLst>
              </a:tr>
              <a:tr h="352233">
                <a:tc>
                  <a:txBody>
                    <a:bodyPr/>
                    <a:lstStyle/>
                    <a:p>
                      <a:pPr algn="ctr" latinLnBrk="1"/>
                      <a:endParaRPr lang="ko-KR" altLang="en-US" sz="120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extLst>
                  <a:ext uri="{0D108BD9-81ED-4DB2-BD59-A6C34878D82A}">
                    <a16:rowId xmlns:a16="http://schemas.microsoft.com/office/drawing/2014/main" val="2411757747"/>
                  </a:ext>
                </a:extLst>
              </a:tr>
              <a:tr h="352233">
                <a:tc>
                  <a:txBody>
                    <a:bodyPr/>
                    <a:lstStyle/>
                    <a:p>
                      <a:pPr algn="ctr" latinLnBrk="1"/>
                      <a:endParaRPr lang="ko-KR" altLang="en-US" sz="120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extLst>
                  <a:ext uri="{0D108BD9-81ED-4DB2-BD59-A6C34878D82A}">
                    <a16:rowId xmlns:a16="http://schemas.microsoft.com/office/drawing/2014/main" val="84050431"/>
                  </a:ext>
                </a:extLst>
              </a:tr>
            </a:tbl>
          </a:graphicData>
        </a:graphic>
      </p:graphicFrame>
      <p:sp>
        <p:nvSpPr>
          <p:cNvPr id="27" name="TextBox 26">
            <a:extLst>
              <a:ext uri="{FF2B5EF4-FFF2-40B4-BE49-F238E27FC236}">
                <a16:creationId xmlns:a16="http://schemas.microsoft.com/office/drawing/2014/main" id="{3289784D-33B0-4227-8051-B2B65C0AE208}"/>
              </a:ext>
            </a:extLst>
          </p:cNvPr>
          <p:cNvSpPr txBox="1"/>
          <p:nvPr/>
        </p:nvSpPr>
        <p:spPr>
          <a:xfrm>
            <a:off x="0" y="7154562"/>
            <a:ext cx="9144000" cy="3416320"/>
          </a:xfrm>
          <a:prstGeom prst="rect">
            <a:avLst/>
          </a:prstGeom>
          <a:noFill/>
          <a:scene3d>
            <a:camera prst="obliqueBottomLeft"/>
            <a:lightRig rig="threePt" dir="t"/>
          </a:scene3d>
        </p:spPr>
        <p:txBody>
          <a:bodyPr wrap="square" rtlCol="0">
            <a:spAutoFit/>
          </a:bodyPr>
          <a:lstStyle/>
          <a:p>
            <a:pPr rtl="0">
              <a:spcBef>
                <a:spcPts val="0"/>
              </a:spcBef>
              <a:spcAft>
                <a:spcPts val="0"/>
              </a:spcAft>
            </a:pPr>
            <a:r>
              <a:rPr lang="ko-KR" altLang="en-US" dirty="0">
                <a:solidFill>
                  <a:srgbClr val="000000"/>
                </a:solidFill>
                <a:latin typeface="Arial" panose="020B0604020202020204" pitchFamily="34" charset="0"/>
              </a:rPr>
              <a:t>우리가 사용한 데이터는 </a:t>
            </a:r>
            <a:r>
              <a:rPr lang="en-US" altLang="ko-KR" dirty="0" err="1">
                <a:solidFill>
                  <a:srgbClr val="000000"/>
                </a:solidFill>
                <a:latin typeface="Arial" panose="020B0604020202020204" pitchFamily="34" charset="0"/>
              </a:rPr>
              <a:t>kaggle</a:t>
            </a:r>
            <a:r>
              <a:rPr lang="ko-KR" altLang="en-US" dirty="0">
                <a:solidFill>
                  <a:srgbClr val="000000"/>
                </a:solidFill>
                <a:latin typeface="Arial" panose="020B0604020202020204" pitchFamily="34" charset="0"/>
              </a:rPr>
              <a:t>에서 가져왔다</a:t>
            </a:r>
            <a:r>
              <a:rPr lang="en-US" altLang="ko-KR" dirty="0">
                <a:solidFill>
                  <a:srgbClr val="000000"/>
                </a:solidFill>
                <a:latin typeface="Arial" panose="020B0604020202020204" pitchFamily="34" charset="0"/>
              </a:rPr>
              <a:t>. These files contain metadata for all 45,000 movies listed in the Full </a:t>
            </a:r>
            <a:r>
              <a:rPr lang="en-US" altLang="ko-KR" dirty="0" err="1">
                <a:solidFill>
                  <a:srgbClr val="000000"/>
                </a:solidFill>
                <a:latin typeface="Arial" panose="020B0604020202020204" pitchFamily="34" charset="0"/>
              </a:rPr>
              <a:t>MovieLens</a:t>
            </a:r>
            <a:r>
              <a:rPr lang="en-US" altLang="ko-KR" dirty="0">
                <a:solidFill>
                  <a:srgbClr val="000000"/>
                </a:solidFill>
                <a:latin typeface="Arial" panose="020B0604020202020204" pitchFamily="34" charset="0"/>
              </a:rPr>
              <a:t> Dataset. The dataset consists of movies released on or before July 2017. (</a:t>
            </a:r>
            <a:r>
              <a:rPr lang="ko-KR" altLang="en-US" dirty="0">
                <a:solidFill>
                  <a:srgbClr val="000000"/>
                </a:solidFill>
                <a:latin typeface="Arial" panose="020B0604020202020204" pitchFamily="34" charset="0"/>
              </a:rPr>
              <a:t>만약 최신 자료도 찾으면 이 슬라이드의 내용 수정 필요</a:t>
            </a:r>
            <a:r>
              <a:rPr lang="en-US" altLang="ko-KR" dirty="0">
                <a:solidFill>
                  <a:srgbClr val="000000"/>
                </a:solidFill>
                <a:latin typeface="Arial" panose="020B0604020202020204" pitchFamily="34" charset="0"/>
              </a:rPr>
              <a:t>) </a:t>
            </a:r>
          </a:p>
          <a:p>
            <a:pPr rtl="0">
              <a:spcBef>
                <a:spcPts val="0"/>
              </a:spcBef>
              <a:spcAft>
                <a:spcPts val="0"/>
              </a:spcAft>
            </a:pPr>
            <a:r>
              <a:rPr lang="ko-KR" altLang="en-US" dirty="0">
                <a:solidFill>
                  <a:srgbClr val="000000"/>
                </a:solidFill>
                <a:latin typeface="Arial" panose="020B0604020202020204" pitchFamily="34" charset="0"/>
              </a:rPr>
              <a:t>이 중 </a:t>
            </a:r>
            <a:r>
              <a:rPr lang="en-US" altLang="ko-KR" dirty="0" err="1">
                <a:solidFill>
                  <a:srgbClr val="000000"/>
                </a:solidFill>
                <a:latin typeface="Arial" panose="020B0604020202020204" pitchFamily="34" charset="0"/>
              </a:rPr>
              <a:t>movies_metadata</a:t>
            </a:r>
            <a:r>
              <a:rPr lang="en-US" altLang="ko-KR" dirty="0">
                <a:solidFill>
                  <a:srgbClr val="000000"/>
                </a:solidFill>
                <a:latin typeface="Arial" panose="020B0604020202020204" pitchFamily="34" charset="0"/>
              </a:rPr>
              <a:t> </a:t>
            </a:r>
            <a:r>
              <a:rPr lang="ko-KR" altLang="en-US" dirty="0">
                <a:solidFill>
                  <a:srgbClr val="000000"/>
                </a:solidFill>
                <a:latin typeface="Arial" panose="020B0604020202020204" pitchFamily="34" charset="0"/>
              </a:rPr>
              <a:t>파일과 </a:t>
            </a:r>
            <a:r>
              <a:rPr lang="en-US" altLang="ko-KR" dirty="0">
                <a:solidFill>
                  <a:srgbClr val="000000"/>
                </a:solidFill>
                <a:latin typeface="Arial" panose="020B0604020202020204" pitchFamily="34" charset="0"/>
              </a:rPr>
              <a:t>ratings </a:t>
            </a:r>
            <a:r>
              <a:rPr lang="ko-KR" altLang="en-US" dirty="0">
                <a:solidFill>
                  <a:srgbClr val="000000"/>
                </a:solidFill>
                <a:latin typeface="Arial" panose="020B0604020202020204" pitchFamily="34" charset="0"/>
              </a:rPr>
              <a:t>파일을 사용했다</a:t>
            </a:r>
            <a:r>
              <a:rPr lang="en-US" altLang="ko-KR" dirty="0">
                <a:solidFill>
                  <a:srgbClr val="000000"/>
                </a:solidFill>
                <a:latin typeface="Arial" panose="020B0604020202020204" pitchFamily="34" charset="0"/>
              </a:rPr>
              <a:t>. </a:t>
            </a:r>
            <a:r>
              <a:rPr lang="en-US" altLang="ko-KR" dirty="0" err="1">
                <a:solidFill>
                  <a:srgbClr val="000000"/>
                </a:solidFill>
                <a:latin typeface="Arial" panose="020B0604020202020204" pitchFamily="34" charset="0"/>
              </a:rPr>
              <a:t>Movies_metadata</a:t>
            </a:r>
            <a:r>
              <a:rPr lang="ko-KR" altLang="en-US" dirty="0">
                <a:solidFill>
                  <a:srgbClr val="000000"/>
                </a:solidFill>
                <a:latin typeface="Arial" panose="020B0604020202020204" pitchFamily="34" charset="0"/>
              </a:rPr>
              <a:t>는 </a:t>
            </a:r>
            <a:r>
              <a:rPr lang="en-US" altLang="ko-KR" sz="1800" b="0" i="0" u="none" strike="noStrike" dirty="0">
                <a:solidFill>
                  <a:srgbClr val="000000"/>
                </a:solidFill>
                <a:effectLst/>
                <a:latin typeface="Arial" panose="020B0604020202020204" pitchFamily="34" charset="0"/>
              </a:rPr>
              <a:t>the main Movies Metadata file which contains almost overall data of each single movie. It contains information on 45,000 movies featured in the Full </a:t>
            </a:r>
            <a:r>
              <a:rPr lang="en-US" altLang="ko-KR" sz="1800" b="0" i="0" u="none" strike="noStrike" dirty="0" err="1">
                <a:solidFill>
                  <a:srgbClr val="000000"/>
                </a:solidFill>
                <a:effectLst/>
                <a:latin typeface="Arial" panose="020B0604020202020204" pitchFamily="34" charset="0"/>
              </a:rPr>
              <a:t>MovieLens</a:t>
            </a:r>
            <a:r>
              <a:rPr lang="en-US" altLang="ko-KR" sz="1800" b="0" i="0" u="none" strike="noStrike" dirty="0">
                <a:solidFill>
                  <a:srgbClr val="000000"/>
                </a:solidFill>
                <a:effectLst/>
                <a:latin typeface="Arial" panose="020B0604020202020204" pitchFamily="34" charset="0"/>
              </a:rPr>
              <a:t> dataset(The Full </a:t>
            </a:r>
            <a:r>
              <a:rPr lang="en-US" altLang="ko-KR" sz="1800" b="0" i="0" u="none" strike="noStrike" dirty="0" err="1">
                <a:solidFill>
                  <a:srgbClr val="000000"/>
                </a:solidFill>
                <a:effectLst/>
                <a:latin typeface="Arial" panose="020B0604020202020204" pitchFamily="34" charset="0"/>
              </a:rPr>
              <a:t>MovieLens</a:t>
            </a:r>
            <a:r>
              <a:rPr lang="en-US" altLang="ko-KR" sz="1800" b="0" i="0" u="none" strike="noStrike" dirty="0">
                <a:solidFill>
                  <a:srgbClr val="000000"/>
                </a:solidFill>
                <a:effectLst/>
                <a:latin typeface="Arial" panose="020B0604020202020204" pitchFamily="34" charset="0"/>
              </a:rPr>
              <a:t> Dataset consists of 26 million ratings and 750,000 tag applications from 270,000 users on all the 45,000 movies.). Features include posters, backdrops, budget, revenue, release dates, languages, production countries and companies. </a:t>
            </a:r>
            <a:r>
              <a:rPr lang="ko-KR" altLang="en-US" sz="1800" b="0" i="0" u="none" strike="noStrike" dirty="0">
                <a:solidFill>
                  <a:srgbClr val="000000"/>
                </a:solidFill>
                <a:effectLst/>
                <a:latin typeface="Arial" panose="020B0604020202020204" pitchFamily="34" charset="0"/>
              </a:rPr>
              <a:t>그리고 </a:t>
            </a:r>
            <a:r>
              <a:rPr lang="en-US" altLang="ko-KR" sz="1800" b="0" i="0" u="none" strike="noStrike" dirty="0">
                <a:solidFill>
                  <a:srgbClr val="000000"/>
                </a:solidFill>
                <a:effectLst/>
                <a:latin typeface="Arial" panose="020B0604020202020204" pitchFamily="34" charset="0"/>
              </a:rPr>
              <a:t>ratings </a:t>
            </a:r>
            <a:r>
              <a:rPr lang="ko-KR" altLang="en-US" sz="1800" b="0" i="0" u="none" strike="noStrike" dirty="0">
                <a:solidFill>
                  <a:srgbClr val="000000"/>
                </a:solidFill>
                <a:effectLst/>
                <a:latin typeface="Arial" panose="020B0604020202020204" pitchFamily="34" charset="0"/>
              </a:rPr>
              <a:t>파일은 </a:t>
            </a:r>
            <a:r>
              <a:rPr lang="en-US" altLang="ko-KR" dirty="0">
                <a:solidFill>
                  <a:srgbClr val="000000"/>
                </a:solidFill>
                <a:latin typeface="Arial" panose="020B0604020202020204" pitchFamily="34" charset="0"/>
              </a:rPr>
              <a:t>has files containing 26 million ratings from 270,000 users for all 45,000 movies. Ratings are on a scale of 1-5 and have been obtained from the official </a:t>
            </a:r>
            <a:r>
              <a:rPr lang="en-US" altLang="ko-KR" dirty="0" err="1">
                <a:solidFill>
                  <a:srgbClr val="000000"/>
                </a:solidFill>
                <a:latin typeface="Arial" panose="020B0604020202020204" pitchFamily="34" charset="0"/>
              </a:rPr>
              <a:t>GroupLens</a:t>
            </a:r>
            <a:r>
              <a:rPr lang="en-US" altLang="ko-KR" dirty="0">
                <a:solidFill>
                  <a:srgbClr val="000000"/>
                </a:solidFill>
                <a:latin typeface="Arial" panose="020B0604020202020204" pitchFamily="34" charset="0"/>
              </a:rPr>
              <a:t> website.</a:t>
            </a:r>
            <a:endParaRPr lang="en-US" altLang="ko-KR" b="0" dirty="0">
              <a:effectLst/>
            </a:endParaRPr>
          </a:p>
        </p:txBody>
      </p:sp>
    </p:spTree>
    <p:extLst>
      <p:ext uri="{BB962C8B-B14F-4D97-AF65-F5344CB8AC3E}">
        <p14:creationId xmlns:p14="http://schemas.microsoft.com/office/powerpoint/2010/main" val="3519189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99611"/>
            <a:ext cx="1695635" cy="369332"/>
          </a:xfrm>
          <a:prstGeom prst="rect">
            <a:avLst/>
          </a:prstGeom>
          <a:noFill/>
          <a:scene3d>
            <a:camera prst="obliqueBottomLeft"/>
            <a:lightRig rig="threePt" dir="t"/>
          </a:scene3d>
        </p:spPr>
        <p:txBody>
          <a:bodyPr wrap="square" rtlCol="0">
            <a:spAutoFit/>
          </a:bodyPr>
          <a:lstStyle/>
          <a:p>
            <a:r>
              <a:rPr lang="es-ES" altLang="ko-KR" spc="-150" dirty="0">
                <a:solidFill>
                  <a:schemeClr val="bg1">
                    <a:lumMod val="95000"/>
                  </a:schemeClr>
                </a:solidFill>
                <a:latin typeface="배달의민족 한나" panose="02020603020101020101" pitchFamily="18" charset="-127"/>
                <a:ea typeface="배달의민족 한나" panose="02020603020101020101" pitchFamily="18" charset="-127"/>
              </a:rPr>
              <a:t>Data Sets</a:t>
            </a:r>
          </a:p>
        </p:txBody>
      </p:sp>
      <p:sp>
        <p:nvSpPr>
          <p:cNvPr id="4" name="TextBox 3"/>
          <p:cNvSpPr txBox="1"/>
          <p:nvPr/>
        </p:nvSpPr>
        <p:spPr>
          <a:xfrm>
            <a:off x="1775534" y="684168"/>
            <a:ext cx="7022237" cy="584775"/>
          </a:xfrm>
          <a:prstGeom prst="rect">
            <a:avLst/>
          </a:prstGeom>
          <a:noFill/>
          <a:scene3d>
            <a:camera prst="obliqueBottomLeft"/>
            <a:lightRig rig="threePt" dir="t"/>
          </a:scene3d>
        </p:spPr>
        <p:txBody>
          <a:bodyPr wrap="square" rtlCol="0">
            <a:spAutoFit/>
          </a:bodyPr>
          <a:lstStyle/>
          <a:p>
            <a:pPr algn="ctr"/>
            <a:r>
              <a:rPr lang="en-US" altLang="ko-KR" sz="3200" spc="-150" dirty="0">
                <a:solidFill>
                  <a:schemeClr val="bg1">
                    <a:lumMod val="95000"/>
                  </a:schemeClr>
                </a:solidFill>
                <a:latin typeface="배달의민족 한나" panose="02020603020101020101" pitchFamily="18" charset="-127"/>
                <a:ea typeface="배달의민족 한나" panose="02020603020101020101" pitchFamily="18" charset="-127"/>
              </a:rPr>
              <a:t>Pre-processing for analysis</a:t>
            </a:r>
            <a:endParaRPr lang="ko-KR" altLang="en-US" sz="3200" spc="-150"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5" name="TextBox 4"/>
          <p:cNvSpPr txBox="1"/>
          <p:nvPr/>
        </p:nvSpPr>
        <p:spPr>
          <a:xfrm>
            <a:off x="1" y="637424"/>
            <a:ext cx="585926" cy="400110"/>
          </a:xfrm>
          <a:prstGeom prst="rect">
            <a:avLst/>
          </a:prstGeom>
          <a:noFill/>
          <a:scene3d>
            <a:camera prst="obliqueBottomLeft"/>
            <a:lightRig rig="threePt" dir="t"/>
          </a:scene3d>
        </p:spPr>
        <p:txBody>
          <a:bodyPr wrap="square" rtlCol="0">
            <a:spAutoFit/>
          </a:bodyPr>
          <a:lstStyle/>
          <a:p>
            <a:r>
              <a:rPr lang="en-US" altLang="ko-KR" sz="2000" b="1" dirty="0">
                <a:solidFill>
                  <a:schemeClr val="bg1">
                    <a:lumMod val="65000"/>
                  </a:schemeClr>
                </a:solidFill>
                <a:latin typeface="배달의민족 한나" panose="02020603020101020101" pitchFamily="18" charset="-127"/>
                <a:ea typeface="배달의민족 한나" panose="02020603020101020101" pitchFamily="18" charset="-127"/>
              </a:rPr>
              <a:t>0</a:t>
            </a:r>
            <a:r>
              <a:rPr lang="en-US" altLang="ko-KR" sz="2000" b="1" dirty="0">
                <a:solidFill>
                  <a:schemeClr val="bg1">
                    <a:lumMod val="95000"/>
                  </a:schemeClr>
                </a:solidFill>
                <a:latin typeface="배달의민족 한나" panose="02020603020101020101" pitchFamily="18" charset="-127"/>
                <a:ea typeface="배달의민족 한나" panose="02020603020101020101" pitchFamily="18" charset="-127"/>
              </a:rPr>
              <a:t>3</a:t>
            </a:r>
            <a:endParaRPr lang="ko-KR" altLang="en-US" sz="2000" b="1"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7" name="직사각형 6">
            <a:extLst>
              <a:ext uri="{FF2B5EF4-FFF2-40B4-BE49-F238E27FC236}">
                <a16:creationId xmlns:a16="http://schemas.microsoft.com/office/drawing/2014/main" id="{1CA5AF71-434C-46C8-B04D-4137449EA90C}"/>
              </a:ext>
            </a:extLst>
          </p:cNvPr>
          <p:cNvSpPr/>
          <p:nvPr/>
        </p:nvSpPr>
        <p:spPr>
          <a:xfrm>
            <a:off x="2237172" y="6392135"/>
            <a:ext cx="4900474" cy="26633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45498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CA78033A-620A-4EBF-8245-C6E80ACC78CD}"/>
              </a:ext>
            </a:extLst>
          </p:cNvPr>
          <p:cNvSpPr/>
          <p:nvPr/>
        </p:nvSpPr>
        <p:spPr>
          <a:xfrm>
            <a:off x="2237172" y="6392135"/>
            <a:ext cx="4900474" cy="26633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6" name="Picture 2" descr="Movie Slate Icons - Download Free Vector Icons | Noun Project">
            <a:extLst>
              <a:ext uri="{FF2B5EF4-FFF2-40B4-BE49-F238E27FC236}">
                <a16:creationId xmlns:a16="http://schemas.microsoft.com/office/drawing/2014/main" id="{0FB5BA40-C52E-4486-BB51-66D38611D6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1721" y="1957211"/>
            <a:ext cx="2800557" cy="2800557"/>
          </a:xfrm>
          <a:prstGeom prst="rect">
            <a:avLst/>
          </a:prstGeom>
          <a:noFill/>
          <a:extLst>
            <a:ext uri="{909E8E84-426E-40DD-AFC4-6F175D3DCCD1}">
              <a14:hiddenFill xmlns:a14="http://schemas.microsoft.com/office/drawing/2010/main">
                <a:solidFill>
                  <a:srgbClr val="FFFFFF"/>
                </a:solidFill>
              </a14:hiddenFill>
            </a:ext>
          </a:extLst>
        </p:spPr>
      </p:pic>
      <p:grpSp>
        <p:nvGrpSpPr>
          <p:cNvPr id="4" name="그룹 3">
            <a:extLst>
              <a:ext uri="{FF2B5EF4-FFF2-40B4-BE49-F238E27FC236}">
                <a16:creationId xmlns:a16="http://schemas.microsoft.com/office/drawing/2014/main" id="{982CFE43-B7D3-445A-BBCE-B4198A0EEC19}"/>
              </a:ext>
            </a:extLst>
          </p:cNvPr>
          <p:cNvGrpSpPr/>
          <p:nvPr/>
        </p:nvGrpSpPr>
        <p:grpSpPr>
          <a:xfrm>
            <a:off x="1895381" y="3019490"/>
            <a:ext cx="5584055" cy="1703641"/>
            <a:chOff x="1895381" y="2258046"/>
            <a:chExt cx="5584055" cy="1703641"/>
          </a:xfrm>
        </p:grpSpPr>
        <p:sp>
          <p:nvSpPr>
            <p:cNvPr id="2" name="TextBox 1"/>
            <p:cNvSpPr txBox="1"/>
            <p:nvPr/>
          </p:nvSpPr>
          <p:spPr>
            <a:xfrm>
              <a:off x="1895381" y="3038357"/>
              <a:ext cx="5584055" cy="923330"/>
            </a:xfrm>
            <a:prstGeom prst="rect">
              <a:avLst/>
            </a:prstGeom>
            <a:noFill/>
            <a:scene3d>
              <a:camera prst="obliqueBottomLeft"/>
              <a:lightRig rig="threePt" dir="t"/>
            </a:scene3d>
          </p:spPr>
          <p:txBody>
            <a:bodyPr wrap="square" rtlCol="0">
              <a:spAutoFit/>
            </a:bodyPr>
            <a:lstStyle/>
            <a:p>
              <a:pPr algn="ctr"/>
              <a:r>
                <a:rPr lang="en-US" altLang="ko-KR" sz="5400" b="1" spc="600" dirty="0">
                  <a:solidFill>
                    <a:schemeClr val="bg1"/>
                  </a:solidFill>
                  <a:latin typeface="스웨거 TTF" panose="020B0600000101010101" pitchFamily="50" charset="-127"/>
                  <a:ea typeface="스웨거 TTF" panose="020B0600000101010101" pitchFamily="50" charset="-127"/>
                </a:rPr>
                <a:t>Data Analysis</a:t>
              </a:r>
            </a:p>
          </p:txBody>
        </p:sp>
        <p:sp>
          <p:nvSpPr>
            <p:cNvPr id="19" name="TextBox 18">
              <a:extLst>
                <a:ext uri="{FF2B5EF4-FFF2-40B4-BE49-F238E27FC236}">
                  <a16:creationId xmlns:a16="http://schemas.microsoft.com/office/drawing/2014/main" id="{F81E59EF-CB37-40C9-A57E-929AFDFD5413}"/>
                </a:ext>
              </a:extLst>
            </p:cNvPr>
            <p:cNvSpPr txBox="1"/>
            <p:nvPr/>
          </p:nvSpPr>
          <p:spPr>
            <a:xfrm>
              <a:off x="4101482" y="2258046"/>
              <a:ext cx="1171851" cy="923330"/>
            </a:xfrm>
            <a:prstGeom prst="rect">
              <a:avLst/>
            </a:prstGeom>
            <a:noFill/>
            <a:scene3d>
              <a:camera prst="obliqueBottomLeft"/>
              <a:lightRig rig="threePt" dir="t"/>
            </a:scene3d>
          </p:spPr>
          <p:txBody>
            <a:bodyPr wrap="square" rtlCol="0">
              <a:spAutoFit/>
            </a:bodyPr>
            <a:lstStyle/>
            <a:p>
              <a:r>
                <a:rPr lang="en-US" altLang="ko-KR" sz="5400" b="1" dirty="0">
                  <a:solidFill>
                    <a:schemeClr val="bg1">
                      <a:lumMod val="65000"/>
                    </a:schemeClr>
                  </a:solidFill>
                  <a:latin typeface="나눔바른고딕" panose="020B0603020101020101" pitchFamily="50" charset="-127"/>
                  <a:ea typeface="나눔바른고딕" panose="020B0603020101020101" pitchFamily="50" charset="-127"/>
                </a:rPr>
                <a:t>0</a:t>
              </a:r>
              <a:r>
                <a:rPr lang="en-US" altLang="ko-KR" sz="5400" b="1" dirty="0">
                  <a:solidFill>
                    <a:schemeClr val="bg1">
                      <a:lumMod val="95000"/>
                    </a:schemeClr>
                  </a:solidFill>
                  <a:latin typeface="나눔바른고딕" panose="020B0603020101020101" pitchFamily="50" charset="-127"/>
                  <a:ea typeface="나눔바른고딕" panose="020B0603020101020101" pitchFamily="50" charset="-127"/>
                </a:rPr>
                <a:t>4</a:t>
              </a:r>
              <a:endParaRPr lang="ko-KR" altLang="en-US" sz="5400" b="1" dirty="0">
                <a:solidFill>
                  <a:schemeClr val="bg1">
                    <a:lumMod val="95000"/>
                  </a:schemeClr>
                </a:solidFill>
                <a:latin typeface="나눔바른고딕" panose="020B0603020101020101" pitchFamily="50" charset="-127"/>
                <a:ea typeface="나눔바른고딕" panose="020B0603020101020101" pitchFamily="50" charset="-127"/>
              </a:endParaRPr>
            </a:p>
          </p:txBody>
        </p:sp>
      </p:grpSp>
    </p:spTree>
    <p:extLst>
      <p:ext uri="{BB962C8B-B14F-4D97-AF65-F5344CB8AC3E}">
        <p14:creationId xmlns:p14="http://schemas.microsoft.com/office/powerpoint/2010/main" val="2641133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99611"/>
            <a:ext cx="1695635" cy="369332"/>
          </a:xfrm>
          <a:prstGeom prst="rect">
            <a:avLst/>
          </a:prstGeom>
          <a:noFill/>
          <a:scene3d>
            <a:camera prst="obliqueBottomLeft"/>
            <a:lightRig rig="threePt" dir="t"/>
          </a:scene3d>
        </p:spPr>
        <p:txBody>
          <a:bodyPr wrap="square" rtlCol="0">
            <a:spAutoFit/>
          </a:bodyPr>
          <a:lstStyle/>
          <a:p>
            <a:r>
              <a:rPr lang="es-ES" altLang="ko-KR" spc="-150" dirty="0">
                <a:solidFill>
                  <a:schemeClr val="bg1">
                    <a:lumMod val="95000"/>
                  </a:schemeClr>
                </a:solidFill>
                <a:latin typeface="배달의민족 한나" panose="02020603020101020101" pitchFamily="18" charset="-127"/>
                <a:ea typeface="배달의민족 한나" panose="02020603020101020101" pitchFamily="18" charset="-127"/>
              </a:rPr>
              <a:t>Data </a:t>
            </a:r>
            <a:r>
              <a:rPr lang="es-ES" altLang="ko-KR" spc="-150" dirty="0" err="1">
                <a:solidFill>
                  <a:schemeClr val="bg1">
                    <a:lumMod val="95000"/>
                  </a:schemeClr>
                </a:solidFill>
                <a:latin typeface="배달의민족 한나" panose="02020603020101020101" pitchFamily="18" charset="-127"/>
                <a:ea typeface="배달의민족 한나" panose="02020603020101020101" pitchFamily="18" charset="-127"/>
              </a:rPr>
              <a:t>Analysis</a:t>
            </a:r>
            <a:endParaRPr lang="es-ES" altLang="ko-KR" spc="-150"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4" name="TextBox 3"/>
          <p:cNvSpPr txBox="1"/>
          <p:nvPr/>
        </p:nvSpPr>
        <p:spPr>
          <a:xfrm>
            <a:off x="1775534" y="684168"/>
            <a:ext cx="7022237" cy="584775"/>
          </a:xfrm>
          <a:prstGeom prst="rect">
            <a:avLst/>
          </a:prstGeom>
          <a:noFill/>
          <a:scene3d>
            <a:camera prst="obliqueBottomLeft"/>
            <a:lightRig rig="threePt" dir="t"/>
          </a:scene3d>
        </p:spPr>
        <p:txBody>
          <a:bodyPr wrap="square" rtlCol="0">
            <a:spAutoFit/>
          </a:bodyPr>
          <a:lstStyle/>
          <a:p>
            <a:pPr algn="ctr"/>
            <a:r>
              <a:rPr lang="en-US" altLang="ko-KR" sz="3200" spc="-150" dirty="0">
                <a:solidFill>
                  <a:schemeClr val="bg1">
                    <a:lumMod val="95000"/>
                  </a:schemeClr>
                </a:solidFill>
                <a:latin typeface="배달의민족 한나" panose="02020603020101020101" pitchFamily="18" charset="-127"/>
                <a:ea typeface="배달의민족 한나" panose="02020603020101020101" pitchFamily="18" charset="-127"/>
              </a:rPr>
              <a:t>Budget - Revenue</a:t>
            </a:r>
            <a:endParaRPr lang="ko-KR" altLang="en-US" sz="3200" spc="-150"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5" name="TextBox 4"/>
          <p:cNvSpPr txBox="1"/>
          <p:nvPr/>
        </p:nvSpPr>
        <p:spPr>
          <a:xfrm>
            <a:off x="1" y="637424"/>
            <a:ext cx="585926" cy="400110"/>
          </a:xfrm>
          <a:prstGeom prst="rect">
            <a:avLst/>
          </a:prstGeom>
          <a:noFill/>
          <a:scene3d>
            <a:camera prst="obliqueBottomLeft"/>
            <a:lightRig rig="threePt" dir="t"/>
          </a:scene3d>
        </p:spPr>
        <p:txBody>
          <a:bodyPr wrap="square" rtlCol="0">
            <a:spAutoFit/>
          </a:bodyPr>
          <a:lstStyle/>
          <a:p>
            <a:r>
              <a:rPr lang="en-US" altLang="ko-KR" sz="2000" b="1" dirty="0">
                <a:solidFill>
                  <a:schemeClr val="bg1">
                    <a:lumMod val="65000"/>
                  </a:schemeClr>
                </a:solidFill>
                <a:latin typeface="배달의민족 한나" panose="02020603020101020101" pitchFamily="18" charset="-127"/>
                <a:ea typeface="배달의민족 한나" panose="02020603020101020101" pitchFamily="18" charset="-127"/>
              </a:rPr>
              <a:t>0</a:t>
            </a:r>
            <a:r>
              <a:rPr lang="en-US" altLang="ko-KR" sz="2000" b="1" dirty="0">
                <a:solidFill>
                  <a:schemeClr val="bg1">
                    <a:lumMod val="95000"/>
                  </a:schemeClr>
                </a:solidFill>
                <a:latin typeface="배달의민족 한나" panose="02020603020101020101" pitchFamily="18" charset="-127"/>
                <a:ea typeface="배달의민족 한나" panose="02020603020101020101" pitchFamily="18" charset="-127"/>
              </a:rPr>
              <a:t>4</a:t>
            </a:r>
            <a:endParaRPr lang="ko-KR" altLang="en-US" sz="2000" b="1"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7" name="직사각형 6">
            <a:extLst>
              <a:ext uri="{FF2B5EF4-FFF2-40B4-BE49-F238E27FC236}">
                <a16:creationId xmlns:a16="http://schemas.microsoft.com/office/drawing/2014/main" id="{1CA5AF71-434C-46C8-B04D-4137449EA90C}"/>
              </a:ext>
            </a:extLst>
          </p:cNvPr>
          <p:cNvSpPr/>
          <p:nvPr/>
        </p:nvSpPr>
        <p:spPr>
          <a:xfrm>
            <a:off x="2237172" y="6392135"/>
            <a:ext cx="4900474" cy="26633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 name="그룹 2">
            <a:extLst>
              <a:ext uri="{FF2B5EF4-FFF2-40B4-BE49-F238E27FC236}">
                <a16:creationId xmlns:a16="http://schemas.microsoft.com/office/drawing/2014/main" id="{C406090F-EEEC-4319-BB8A-B7EA90D59D18}"/>
              </a:ext>
            </a:extLst>
          </p:cNvPr>
          <p:cNvGrpSpPr/>
          <p:nvPr/>
        </p:nvGrpSpPr>
        <p:grpSpPr>
          <a:xfrm>
            <a:off x="1820384" y="1603143"/>
            <a:ext cx="5734050" cy="3651714"/>
            <a:chOff x="1820383" y="1846555"/>
            <a:chExt cx="5734050" cy="3651714"/>
          </a:xfrm>
        </p:grpSpPr>
        <p:pic>
          <p:nvPicPr>
            <p:cNvPr id="7170" name="Picture 2">
              <a:extLst>
                <a:ext uri="{FF2B5EF4-FFF2-40B4-BE49-F238E27FC236}">
                  <a16:creationId xmlns:a16="http://schemas.microsoft.com/office/drawing/2014/main" id="{DBC65914-6EC3-481E-8A2B-2C061526B2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0"/>
            <a:stretch/>
          </p:blipFill>
          <p:spPr bwMode="auto">
            <a:xfrm>
              <a:off x="1820383" y="1846555"/>
              <a:ext cx="5734050" cy="365171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3267146-A245-4888-AFDF-2DB7DFB1ED93}"/>
                </a:ext>
              </a:extLst>
            </p:cNvPr>
            <p:cNvSpPr txBox="1"/>
            <p:nvPr/>
          </p:nvSpPr>
          <p:spPr>
            <a:xfrm>
              <a:off x="2802243" y="1882067"/>
              <a:ext cx="3770329" cy="369332"/>
            </a:xfrm>
            <a:prstGeom prst="rect">
              <a:avLst/>
            </a:prstGeom>
            <a:noFill/>
            <a:scene3d>
              <a:camera prst="obliqueBottomLeft"/>
              <a:lightRig rig="threePt" dir="t"/>
            </a:scene3d>
          </p:spPr>
          <p:txBody>
            <a:bodyPr wrap="square" rtlCol="0">
              <a:spAutoFit/>
            </a:bodyPr>
            <a:lstStyle/>
            <a:p>
              <a:pPr algn="ctr"/>
              <a:r>
                <a:rPr lang="en-US" altLang="ko-KR" spc="-150" dirty="0">
                  <a:ea typeface="배달의민족 한나" panose="02020603020101020101" pitchFamily="18" charset="-127"/>
                </a:rPr>
                <a:t>Budget – Revenue Relationship</a:t>
              </a:r>
              <a:endParaRPr lang="ko-KR" altLang="en-US" spc="-150" dirty="0">
                <a:ea typeface="배달의민족 한나" panose="02020603020101020101" pitchFamily="18" charset="-127"/>
              </a:endParaRPr>
            </a:p>
          </p:txBody>
        </p:sp>
      </p:grpSp>
      <p:sp>
        <p:nvSpPr>
          <p:cNvPr id="11" name="타원 10">
            <a:extLst>
              <a:ext uri="{FF2B5EF4-FFF2-40B4-BE49-F238E27FC236}">
                <a16:creationId xmlns:a16="http://schemas.microsoft.com/office/drawing/2014/main" id="{14B4F300-6C7F-49F7-ADB2-E946C209982B}"/>
              </a:ext>
            </a:extLst>
          </p:cNvPr>
          <p:cNvSpPr/>
          <p:nvPr/>
        </p:nvSpPr>
        <p:spPr>
          <a:xfrm rot="10800000">
            <a:off x="2237172" y="3836061"/>
            <a:ext cx="958788" cy="87888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3" name="직선 연결선 12">
            <a:extLst>
              <a:ext uri="{FF2B5EF4-FFF2-40B4-BE49-F238E27FC236}">
                <a16:creationId xmlns:a16="http://schemas.microsoft.com/office/drawing/2014/main" id="{94DBE4BF-C1E6-4B30-A0D9-BBAB26850E41}"/>
              </a:ext>
            </a:extLst>
          </p:cNvPr>
          <p:cNvCxnSpPr>
            <a:cxnSpLocks/>
            <a:stCxn id="11" idx="0"/>
          </p:cNvCxnSpPr>
          <p:nvPr/>
        </p:nvCxnSpPr>
        <p:spPr>
          <a:xfrm flipH="1">
            <a:off x="2467992" y="4714950"/>
            <a:ext cx="248574" cy="59311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BB9AEB8-EB07-4524-8400-81FC278E6CDB}"/>
              </a:ext>
            </a:extLst>
          </p:cNvPr>
          <p:cNvSpPr txBox="1"/>
          <p:nvPr/>
        </p:nvSpPr>
        <p:spPr>
          <a:xfrm>
            <a:off x="2256037" y="5290369"/>
            <a:ext cx="4631926" cy="369332"/>
          </a:xfrm>
          <a:prstGeom prst="rect">
            <a:avLst/>
          </a:prstGeom>
          <a:noFill/>
          <a:scene3d>
            <a:camera prst="obliqueBottomLeft"/>
            <a:lightRig rig="threePt" dir="t"/>
          </a:scene3d>
        </p:spPr>
        <p:txBody>
          <a:bodyPr wrap="square" rtlCol="0">
            <a:spAutoFit/>
          </a:bodyPr>
          <a:lstStyle/>
          <a:p>
            <a:pPr algn="ctr"/>
            <a:r>
              <a:rPr lang="en-US" altLang="ko-KR" spc="-150" dirty="0">
                <a:latin typeface="Arial Rounded MT Bold" panose="020F0704030504030204" pitchFamily="34" charset="0"/>
                <a:ea typeface="스웨거 TTF" panose="020B0600000101010101" pitchFamily="50" charset="-127"/>
              </a:rPr>
              <a:t>1. Most movies are located in left-down locations.</a:t>
            </a:r>
            <a:endParaRPr lang="ko-KR" altLang="en-US" spc="-150" dirty="0">
              <a:latin typeface="Arial Rounded MT Bold" panose="020F0704030504030204" pitchFamily="34" charset="0"/>
              <a:ea typeface="스웨거 TTF" panose="020B0600000101010101" pitchFamily="50" charset="-127"/>
            </a:endParaRPr>
          </a:p>
        </p:txBody>
      </p:sp>
      <p:sp>
        <p:nvSpPr>
          <p:cNvPr id="23" name="TextBox 22">
            <a:extLst>
              <a:ext uri="{FF2B5EF4-FFF2-40B4-BE49-F238E27FC236}">
                <a16:creationId xmlns:a16="http://schemas.microsoft.com/office/drawing/2014/main" id="{2ABC2FB8-6755-43EF-958E-A70F4823D453}"/>
              </a:ext>
            </a:extLst>
          </p:cNvPr>
          <p:cNvSpPr txBox="1"/>
          <p:nvPr/>
        </p:nvSpPr>
        <p:spPr>
          <a:xfrm>
            <a:off x="1331649" y="5659701"/>
            <a:ext cx="7128769" cy="646331"/>
          </a:xfrm>
          <a:prstGeom prst="rect">
            <a:avLst/>
          </a:prstGeom>
          <a:noFill/>
          <a:scene3d>
            <a:camera prst="obliqueBottomLeft"/>
            <a:lightRig rig="threePt" dir="t"/>
          </a:scene3d>
        </p:spPr>
        <p:txBody>
          <a:bodyPr wrap="square" rtlCol="0">
            <a:spAutoFit/>
          </a:bodyPr>
          <a:lstStyle/>
          <a:p>
            <a:pPr algn="ctr"/>
            <a:r>
              <a:rPr lang="en-US" altLang="ko-KR" sz="1800" b="0" i="0" u="none" strike="noStrike" dirty="0">
                <a:solidFill>
                  <a:srgbClr val="000000"/>
                </a:solidFill>
                <a:effectLst/>
                <a:latin typeface="Arial Rounded MT Bold" panose="020F0704030504030204" pitchFamily="34" charset="0"/>
              </a:rPr>
              <a:t>2.No significant relationship between budget and revenue, where the earnings ratio is big enough.</a:t>
            </a:r>
            <a:endParaRPr lang="ko-KR" altLang="en-US" spc="-150" dirty="0">
              <a:latin typeface="Arial Rounded MT Bold" panose="020F0704030504030204" pitchFamily="34" charset="0"/>
              <a:ea typeface="스웨거 TTF" panose="020B0600000101010101" pitchFamily="50" charset="-127"/>
            </a:endParaRPr>
          </a:p>
        </p:txBody>
      </p:sp>
      <p:sp>
        <p:nvSpPr>
          <p:cNvPr id="29" name="타원 28">
            <a:extLst>
              <a:ext uri="{FF2B5EF4-FFF2-40B4-BE49-F238E27FC236}">
                <a16:creationId xmlns:a16="http://schemas.microsoft.com/office/drawing/2014/main" id="{6D9E798D-C029-415D-8B82-30DF324E3972}"/>
              </a:ext>
            </a:extLst>
          </p:cNvPr>
          <p:cNvSpPr/>
          <p:nvPr/>
        </p:nvSpPr>
        <p:spPr>
          <a:xfrm rot="10800000">
            <a:off x="4841658" y="1823321"/>
            <a:ext cx="2712775" cy="166469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0" name="직선 연결선 29">
            <a:extLst>
              <a:ext uri="{FF2B5EF4-FFF2-40B4-BE49-F238E27FC236}">
                <a16:creationId xmlns:a16="http://schemas.microsoft.com/office/drawing/2014/main" id="{9A2CEF8E-9773-403C-8DE0-C12EA3CB86B3}"/>
              </a:ext>
            </a:extLst>
          </p:cNvPr>
          <p:cNvCxnSpPr>
            <a:cxnSpLocks/>
            <a:stCxn id="29" idx="0"/>
          </p:cNvCxnSpPr>
          <p:nvPr/>
        </p:nvCxnSpPr>
        <p:spPr>
          <a:xfrm>
            <a:off x="6198045" y="3488020"/>
            <a:ext cx="1552161" cy="217168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26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500"/>
                                        <p:tgtEl>
                                          <p:spTgt spid="11"/>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500"/>
                                        <p:tgtEl>
                                          <p:spTgt spid="13"/>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left)">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heel(1)">
                                      <p:cBhvr>
                                        <p:cTn id="19" dur="500"/>
                                        <p:tgtEl>
                                          <p:spTgt spid="29"/>
                                        </p:tgtEl>
                                      </p:cBhvr>
                                    </p:animEffect>
                                  </p:childTnLst>
                                </p:cTn>
                              </p:par>
                            </p:childTnLst>
                          </p:cTn>
                        </p:par>
                        <p:par>
                          <p:cTn id="20" fill="hold">
                            <p:stCondLst>
                              <p:cond delay="500"/>
                            </p:stCondLst>
                            <p:childTnLst>
                              <p:par>
                                <p:cTn id="21" presetID="22" presetClass="entr" presetSubtype="1" fill="hold"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up)">
                                      <p:cBhvr>
                                        <p:cTn id="23" dur="500"/>
                                        <p:tgtEl>
                                          <p:spTgt spid="30"/>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P spid="23" grpId="0"/>
      <p:bldP spid="2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99611"/>
            <a:ext cx="1695635" cy="369332"/>
          </a:xfrm>
          <a:prstGeom prst="rect">
            <a:avLst/>
          </a:prstGeom>
          <a:noFill/>
          <a:scene3d>
            <a:camera prst="obliqueBottomLeft"/>
            <a:lightRig rig="threePt" dir="t"/>
          </a:scene3d>
        </p:spPr>
        <p:txBody>
          <a:bodyPr wrap="square" rtlCol="0">
            <a:spAutoFit/>
          </a:bodyPr>
          <a:lstStyle/>
          <a:p>
            <a:r>
              <a:rPr lang="es-ES" altLang="ko-KR" spc="-150" dirty="0">
                <a:solidFill>
                  <a:schemeClr val="bg1">
                    <a:lumMod val="95000"/>
                  </a:schemeClr>
                </a:solidFill>
                <a:latin typeface="배달의민족 한나" panose="02020603020101020101" pitchFamily="18" charset="-127"/>
                <a:ea typeface="배달의민족 한나" panose="02020603020101020101" pitchFamily="18" charset="-127"/>
              </a:rPr>
              <a:t>Data </a:t>
            </a:r>
            <a:r>
              <a:rPr lang="es-ES" altLang="ko-KR" spc="-150" dirty="0" err="1">
                <a:solidFill>
                  <a:schemeClr val="bg1">
                    <a:lumMod val="95000"/>
                  </a:schemeClr>
                </a:solidFill>
                <a:latin typeface="배달의민족 한나" panose="02020603020101020101" pitchFamily="18" charset="-127"/>
                <a:ea typeface="배달의민족 한나" panose="02020603020101020101" pitchFamily="18" charset="-127"/>
              </a:rPr>
              <a:t>Analysis</a:t>
            </a:r>
            <a:endParaRPr lang="es-ES" altLang="ko-KR" spc="-150"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4" name="TextBox 3"/>
          <p:cNvSpPr txBox="1"/>
          <p:nvPr/>
        </p:nvSpPr>
        <p:spPr>
          <a:xfrm>
            <a:off x="1775534" y="684168"/>
            <a:ext cx="7022237" cy="584775"/>
          </a:xfrm>
          <a:prstGeom prst="rect">
            <a:avLst/>
          </a:prstGeom>
          <a:noFill/>
          <a:scene3d>
            <a:camera prst="obliqueBottomLeft"/>
            <a:lightRig rig="threePt" dir="t"/>
          </a:scene3d>
        </p:spPr>
        <p:txBody>
          <a:bodyPr wrap="square" rtlCol="0">
            <a:spAutoFit/>
          </a:bodyPr>
          <a:lstStyle/>
          <a:p>
            <a:pPr algn="ctr"/>
            <a:r>
              <a:rPr lang="en-US" altLang="ko-KR" sz="3200" spc="-150" dirty="0">
                <a:solidFill>
                  <a:schemeClr val="bg1">
                    <a:lumMod val="95000"/>
                  </a:schemeClr>
                </a:solidFill>
                <a:latin typeface="배달의민족 한나" panose="02020603020101020101" pitchFamily="18" charset="-127"/>
                <a:ea typeface="배달의민족 한나" panose="02020603020101020101" pitchFamily="18" charset="-127"/>
              </a:rPr>
              <a:t>Budget - Revenue</a:t>
            </a:r>
            <a:endParaRPr lang="ko-KR" altLang="en-US" sz="3200" spc="-150"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5" name="TextBox 4"/>
          <p:cNvSpPr txBox="1"/>
          <p:nvPr/>
        </p:nvSpPr>
        <p:spPr>
          <a:xfrm>
            <a:off x="1" y="637424"/>
            <a:ext cx="585926" cy="400110"/>
          </a:xfrm>
          <a:prstGeom prst="rect">
            <a:avLst/>
          </a:prstGeom>
          <a:noFill/>
          <a:scene3d>
            <a:camera prst="obliqueBottomLeft"/>
            <a:lightRig rig="threePt" dir="t"/>
          </a:scene3d>
        </p:spPr>
        <p:txBody>
          <a:bodyPr wrap="square" rtlCol="0">
            <a:spAutoFit/>
          </a:bodyPr>
          <a:lstStyle/>
          <a:p>
            <a:r>
              <a:rPr lang="en-US" altLang="ko-KR" sz="2000" b="1" dirty="0">
                <a:solidFill>
                  <a:schemeClr val="bg1">
                    <a:lumMod val="65000"/>
                  </a:schemeClr>
                </a:solidFill>
                <a:latin typeface="배달의민족 한나" panose="02020603020101020101" pitchFamily="18" charset="-127"/>
                <a:ea typeface="배달의민족 한나" panose="02020603020101020101" pitchFamily="18" charset="-127"/>
              </a:rPr>
              <a:t>0</a:t>
            </a:r>
            <a:r>
              <a:rPr lang="en-US" altLang="ko-KR" sz="2000" b="1" dirty="0">
                <a:solidFill>
                  <a:schemeClr val="bg1">
                    <a:lumMod val="95000"/>
                  </a:schemeClr>
                </a:solidFill>
                <a:latin typeface="배달의민족 한나" panose="02020603020101020101" pitchFamily="18" charset="-127"/>
                <a:ea typeface="배달의민족 한나" panose="02020603020101020101" pitchFamily="18" charset="-127"/>
              </a:rPr>
              <a:t>4</a:t>
            </a:r>
            <a:endParaRPr lang="ko-KR" altLang="en-US" sz="2000" b="1"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7" name="직사각형 6">
            <a:extLst>
              <a:ext uri="{FF2B5EF4-FFF2-40B4-BE49-F238E27FC236}">
                <a16:creationId xmlns:a16="http://schemas.microsoft.com/office/drawing/2014/main" id="{1CA5AF71-434C-46C8-B04D-4137449EA90C}"/>
              </a:ext>
            </a:extLst>
          </p:cNvPr>
          <p:cNvSpPr/>
          <p:nvPr/>
        </p:nvSpPr>
        <p:spPr>
          <a:xfrm>
            <a:off x="2237172" y="6392135"/>
            <a:ext cx="4900474" cy="26633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 name="그룹 9">
            <a:extLst>
              <a:ext uri="{FF2B5EF4-FFF2-40B4-BE49-F238E27FC236}">
                <a16:creationId xmlns:a16="http://schemas.microsoft.com/office/drawing/2014/main" id="{B5122DC7-6EEC-4CDE-81C5-59354CCDF765}"/>
              </a:ext>
            </a:extLst>
          </p:cNvPr>
          <p:cNvGrpSpPr/>
          <p:nvPr/>
        </p:nvGrpSpPr>
        <p:grpSpPr>
          <a:xfrm>
            <a:off x="1820384" y="1440311"/>
            <a:ext cx="5734050" cy="4123501"/>
            <a:chOff x="1820384" y="1768788"/>
            <a:chExt cx="5734050" cy="4123501"/>
          </a:xfrm>
        </p:grpSpPr>
        <p:grpSp>
          <p:nvGrpSpPr>
            <p:cNvPr id="8" name="그룹 7">
              <a:extLst>
                <a:ext uri="{FF2B5EF4-FFF2-40B4-BE49-F238E27FC236}">
                  <a16:creationId xmlns:a16="http://schemas.microsoft.com/office/drawing/2014/main" id="{7D016F24-C274-4921-99D8-E32F50652135}"/>
                </a:ext>
              </a:extLst>
            </p:cNvPr>
            <p:cNvGrpSpPr/>
            <p:nvPr/>
          </p:nvGrpSpPr>
          <p:grpSpPr>
            <a:xfrm>
              <a:off x="1820384" y="1768788"/>
              <a:ext cx="5734050" cy="4123501"/>
              <a:chOff x="1820384" y="1535838"/>
              <a:chExt cx="5734050" cy="4123501"/>
            </a:xfrm>
          </p:grpSpPr>
          <p:pic>
            <p:nvPicPr>
              <p:cNvPr id="9218" name="Picture 2">
                <a:extLst>
                  <a:ext uri="{FF2B5EF4-FFF2-40B4-BE49-F238E27FC236}">
                    <a16:creationId xmlns:a16="http://schemas.microsoft.com/office/drawing/2014/main" id="{70DEFB5A-EF18-4213-86A2-A63BE6D25D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0384" y="2001739"/>
                <a:ext cx="5734050" cy="3657600"/>
              </a:xfrm>
              <a:prstGeom prst="rect">
                <a:avLst/>
              </a:prstGeom>
              <a:noFill/>
              <a:extLst>
                <a:ext uri="{909E8E84-426E-40DD-AFC4-6F175D3DCCD1}">
                  <a14:hiddenFill xmlns:a14="http://schemas.microsoft.com/office/drawing/2010/main">
                    <a:solidFill>
                      <a:srgbClr val="FFFFFF"/>
                    </a:solidFill>
                  </a14:hiddenFill>
                </a:ext>
              </a:extLst>
            </p:spPr>
          </p:pic>
          <p:sp>
            <p:nvSpPr>
              <p:cNvPr id="6" name="직사각형 5">
                <a:extLst>
                  <a:ext uri="{FF2B5EF4-FFF2-40B4-BE49-F238E27FC236}">
                    <a16:creationId xmlns:a16="http://schemas.microsoft.com/office/drawing/2014/main" id="{E3D84CBC-EE9D-43C6-B70F-76B74F86F0AB}"/>
                  </a:ext>
                </a:extLst>
              </p:cNvPr>
              <p:cNvSpPr/>
              <p:nvPr/>
            </p:nvSpPr>
            <p:spPr>
              <a:xfrm>
                <a:off x="1820384" y="1535838"/>
                <a:ext cx="5734050" cy="465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6" name="TextBox 15">
              <a:extLst>
                <a:ext uri="{FF2B5EF4-FFF2-40B4-BE49-F238E27FC236}">
                  <a16:creationId xmlns:a16="http://schemas.microsoft.com/office/drawing/2014/main" id="{FFFE7122-42CF-4E9D-A1B9-AF09367472E1}"/>
                </a:ext>
              </a:extLst>
            </p:cNvPr>
            <p:cNvSpPr txBox="1"/>
            <p:nvPr/>
          </p:nvSpPr>
          <p:spPr>
            <a:xfrm>
              <a:off x="2311314" y="1817073"/>
              <a:ext cx="4752190" cy="369332"/>
            </a:xfrm>
            <a:prstGeom prst="rect">
              <a:avLst/>
            </a:prstGeom>
            <a:noFill/>
            <a:scene3d>
              <a:camera prst="obliqueBottomLeft"/>
              <a:lightRig rig="threePt" dir="t"/>
            </a:scene3d>
          </p:spPr>
          <p:txBody>
            <a:bodyPr wrap="square" rtlCol="0">
              <a:spAutoFit/>
            </a:bodyPr>
            <a:lstStyle/>
            <a:p>
              <a:pPr algn="ctr"/>
              <a:r>
                <a:rPr lang="en-US" altLang="ko-KR" spc="-150" dirty="0">
                  <a:ea typeface="배달의민족 한나" panose="02020603020101020101" pitchFamily="18" charset="-127"/>
                </a:rPr>
                <a:t>Budget(log scale) – Mean Earnings rate Relationship</a:t>
              </a:r>
              <a:endParaRPr lang="ko-KR" altLang="en-US" spc="-150" dirty="0">
                <a:ea typeface="배달의민족 한나" panose="02020603020101020101" pitchFamily="18" charset="-127"/>
              </a:endParaRPr>
            </a:p>
          </p:txBody>
        </p:sp>
      </p:grpSp>
      <p:sp>
        <p:nvSpPr>
          <p:cNvPr id="12" name="직사각형 11">
            <a:extLst>
              <a:ext uri="{FF2B5EF4-FFF2-40B4-BE49-F238E27FC236}">
                <a16:creationId xmlns:a16="http://schemas.microsoft.com/office/drawing/2014/main" id="{C2654548-8138-47A6-A44B-F6D229957407}"/>
              </a:ext>
            </a:extLst>
          </p:cNvPr>
          <p:cNvSpPr/>
          <p:nvPr/>
        </p:nvSpPr>
        <p:spPr>
          <a:xfrm>
            <a:off x="2182673" y="1990058"/>
            <a:ext cx="1047566" cy="34276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7" name="직선 연결선 16">
            <a:extLst>
              <a:ext uri="{FF2B5EF4-FFF2-40B4-BE49-F238E27FC236}">
                <a16:creationId xmlns:a16="http://schemas.microsoft.com/office/drawing/2014/main" id="{C15BB910-C3EF-4F02-8DF2-9C18B0B64EE3}"/>
              </a:ext>
            </a:extLst>
          </p:cNvPr>
          <p:cNvCxnSpPr>
            <a:cxnSpLocks/>
            <a:stCxn id="12" idx="1"/>
          </p:cNvCxnSpPr>
          <p:nvPr/>
        </p:nvCxnSpPr>
        <p:spPr>
          <a:xfrm flipH="1">
            <a:off x="1500327" y="3703874"/>
            <a:ext cx="682346" cy="51301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D44BDC4-C855-45AA-835A-5AE3915761FA}"/>
              </a:ext>
            </a:extLst>
          </p:cNvPr>
          <p:cNvSpPr txBox="1"/>
          <p:nvPr/>
        </p:nvSpPr>
        <p:spPr>
          <a:xfrm>
            <a:off x="-45216" y="4237868"/>
            <a:ext cx="1895593" cy="646331"/>
          </a:xfrm>
          <a:prstGeom prst="rect">
            <a:avLst/>
          </a:prstGeom>
          <a:noFill/>
          <a:scene3d>
            <a:camera prst="obliqueBottomLeft"/>
            <a:lightRig rig="threePt" dir="t"/>
          </a:scene3d>
        </p:spPr>
        <p:txBody>
          <a:bodyPr wrap="square" rtlCol="0">
            <a:spAutoFit/>
          </a:bodyPr>
          <a:lstStyle/>
          <a:p>
            <a:pPr algn="ctr"/>
            <a:r>
              <a:rPr lang="en-US" altLang="ko-KR" spc="-150" dirty="0">
                <a:latin typeface="Arial Rounded MT Bold" panose="020F0704030504030204" pitchFamily="34" charset="0"/>
                <a:ea typeface="스웨거 TTF" panose="020B0600000101010101" pitchFamily="50" charset="-127"/>
              </a:rPr>
              <a:t>Less budget, More earning rate</a:t>
            </a:r>
          </a:p>
        </p:txBody>
      </p:sp>
      <p:sp>
        <p:nvSpPr>
          <p:cNvPr id="25" name="직사각형 24">
            <a:extLst>
              <a:ext uri="{FF2B5EF4-FFF2-40B4-BE49-F238E27FC236}">
                <a16:creationId xmlns:a16="http://schemas.microsoft.com/office/drawing/2014/main" id="{0EDFA2F7-073B-4D57-B4F4-DBF17FE1A925}"/>
              </a:ext>
            </a:extLst>
          </p:cNvPr>
          <p:cNvSpPr/>
          <p:nvPr/>
        </p:nvSpPr>
        <p:spPr>
          <a:xfrm>
            <a:off x="4262760" y="4216893"/>
            <a:ext cx="3203359" cy="120079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6" name="직선 연결선 25">
            <a:extLst>
              <a:ext uri="{FF2B5EF4-FFF2-40B4-BE49-F238E27FC236}">
                <a16:creationId xmlns:a16="http://schemas.microsoft.com/office/drawing/2014/main" id="{95424E52-3640-4360-B38E-63FA64F3908C}"/>
              </a:ext>
            </a:extLst>
          </p:cNvPr>
          <p:cNvCxnSpPr>
            <a:cxnSpLocks/>
            <a:stCxn id="25" idx="3"/>
          </p:cNvCxnSpPr>
          <p:nvPr/>
        </p:nvCxnSpPr>
        <p:spPr>
          <a:xfrm>
            <a:off x="7466119" y="4817291"/>
            <a:ext cx="450604" cy="6068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5ED6E7C-967D-4466-8388-DC776C8E6F87}"/>
              </a:ext>
            </a:extLst>
          </p:cNvPr>
          <p:cNvSpPr txBox="1"/>
          <p:nvPr/>
        </p:nvSpPr>
        <p:spPr>
          <a:xfrm>
            <a:off x="7359127" y="5424125"/>
            <a:ext cx="1895593" cy="646331"/>
          </a:xfrm>
          <a:prstGeom prst="rect">
            <a:avLst/>
          </a:prstGeom>
          <a:noFill/>
          <a:scene3d>
            <a:camera prst="obliqueBottomLeft"/>
            <a:lightRig rig="threePt" dir="t"/>
          </a:scene3d>
        </p:spPr>
        <p:txBody>
          <a:bodyPr wrap="square" rtlCol="0">
            <a:spAutoFit/>
          </a:bodyPr>
          <a:lstStyle/>
          <a:p>
            <a:pPr algn="ctr"/>
            <a:r>
              <a:rPr lang="en-US" altLang="ko-KR" spc="-150" dirty="0">
                <a:latin typeface="Arial Rounded MT Bold" panose="020F0704030504030204" pitchFamily="34" charset="0"/>
                <a:ea typeface="스웨거 TTF" panose="020B0600000101010101" pitchFamily="50" charset="-127"/>
              </a:rPr>
              <a:t>More budget, Less earning rate</a:t>
            </a:r>
          </a:p>
        </p:txBody>
      </p:sp>
    </p:spTree>
    <p:extLst>
      <p:ext uri="{BB962C8B-B14F-4D97-AF65-F5344CB8AC3E}">
        <p14:creationId xmlns:p14="http://schemas.microsoft.com/office/powerpoint/2010/main" val="253225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up)">
                                      <p:cBhvr>
                                        <p:cTn id="11" dur="500"/>
                                        <p:tgtEl>
                                          <p:spTgt spid="17"/>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wipe(left)">
                                      <p:cBhvr>
                                        <p:cTn id="14" dur="500"/>
                                        <p:tgtEl>
                                          <p:spTgt spid="2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left)">
                                      <p:cBhvr>
                                        <p:cTn id="19" dur="500"/>
                                        <p:tgtEl>
                                          <p:spTgt spid="25"/>
                                        </p:tgtEl>
                                      </p:cBhvr>
                                    </p:animEffect>
                                  </p:childTnLst>
                                </p:cTn>
                              </p:par>
                            </p:childTnLst>
                          </p:cTn>
                        </p:par>
                        <p:par>
                          <p:cTn id="20" fill="hold">
                            <p:stCondLst>
                              <p:cond delay="500"/>
                            </p:stCondLst>
                            <p:childTnLst>
                              <p:par>
                                <p:cTn id="21" presetID="22" presetClass="entr" presetSubtype="1"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up)">
                                      <p:cBhvr>
                                        <p:cTn id="23" dur="500"/>
                                        <p:tgtEl>
                                          <p:spTgt spid="26"/>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left)">
                                      <p:cBhvr>
                                        <p:cTn id="2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4" grpId="0"/>
      <p:bldP spid="25" grpId="0" animBg="1"/>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99611"/>
            <a:ext cx="1695635" cy="369332"/>
          </a:xfrm>
          <a:prstGeom prst="rect">
            <a:avLst/>
          </a:prstGeom>
          <a:noFill/>
          <a:scene3d>
            <a:camera prst="obliqueBottomLeft"/>
            <a:lightRig rig="threePt" dir="t"/>
          </a:scene3d>
        </p:spPr>
        <p:txBody>
          <a:bodyPr wrap="square" rtlCol="0">
            <a:spAutoFit/>
          </a:bodyPr>
          <a:lstStyle/>
          <a:p>
            <a:r>
              <a:rPr lang="es-ES" altLang="ko-KR" spc="-150" dirty="0">
                <a:solidFill>
                  <a:schemeClr val="bg1">
                    <a:lumMod val="95000"/>
                  </a:schemeClr>
                </a:solidFill>
                <a:latin typeface="배달의민족 한나" panose="02020603020101020101" pitchFamily="18" charset="-127"/>
                <a:ea typeface="배달의민족 한나" panose="02020603020101020101" pitchFamily="18" charset="-127"/>
              </a:rPr>
              <a:t>Data </a:t>
            </a:r>
            <a:r>
              <a:rPr lang="es-ES" altLang="ko-KR" spc="-150" dirty="0" err="1">
                <a:solidFill>
                  <a:schemeClr val="bg1">
                    <a:lumMod val="95000"/>
                  </a:schemeClr>
                </a:solidFill>
                <a:latin typeface="배달의민족 한나" panose="02020603020101020101" pitchFamily="18" charset="-127"/>
                <a:ea typeface="배달의민족 한나" panose="02020603020101020101" pitchFamily="18" charset="-127"/>
              </a:rPr>
              <a:t>Analysis</a:t>
            </a:r>
            <a:endParaRPr lang="es-ES" altLang="ko-KR" spc="-150"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4" name="TextBox 3"/>
          <p:cNvSpPr txBox="1"/>
          <p:nvPr/>
        </p:nvSpPr>
        <p:spPr>
          <a:xfrm>
            <a:off x="1775534" y="684168"/>
            <a:ext cx="7022237" cy="584775"/>
          </a:xfrm>
          <a:prstGeom prst="rect">
            <a:avLst/>
          </a:prstGeom>
          <a:noFill/>
          <a:scene3d>
            <a:camera prst="obliqueBottomLeft"/>
            <a:lightRig rig="threePt" dir="t"/>
          </a:scene3d>
        </p:spPr>
        <p:txBody>
          <a:bodyPr wrap="square" rtlCol="0">
            <a:spAutoFit/>
          </a:bodyPr>
          <a:lstStyle/>
          <a:p>
            <a:pPr algn="ctr"/>
            <a:r>
              <a:rPr lang="en-US" altLang="ko-KR" sz="3200" spc="-150" dirty="0">
                <a:solidFill>
                  <a:schemeClr val="bg1">
                    <a:lumMod val="95000"/>
                  </a:schemeClr>
                </a:solidFill>
                <a:latin typeface="배달의민족 한나" panose="02020603020101020101" pitchFamily="18" charset="-127"/>
                <a:ea typeface="배달의민족 한나" panose="02020603020101020101" pitchFamily="18" charset="-127"/>
              </a:rPr>
              <a:t>Genre - Earnings rate</a:t>
            </a:r>
            <a:endParaRPr lang="ko-KR" altLang="en-US" sz="3200" spc="-150"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5" name="TextBox 4"/>
          <p:cNvSpPr txBox="1"/>
          <p:nvPr/>
        </p:nvSpPr>
        <p:spPr>
          <a:xfrm>
            <a:off x="1" y="637424"/>
            <a:ext cx="585926" cy="400110"/>
          </a:xfrm>
          <a:prstGeom prst="rect">
            <a:avLst/>
          </a:prstGeom>
          <a:noFill/>
          <a:scene3d>
            <a:camera prst="obliqueBottomLeft"/>
            <a:lightRig rig="threePt" dir="t"/>
          </a:scene3d>
        </p:spPr>
        <p:txBody>
          <a:bodyPr wrap="square" rtlCol="0">
            <a:spAutoFit/>
          </a:bodyPr>
          <a:lstStyle/>
          <a:p>
            <a:r>
              <a:rPr lang="en-US" altLang="ko-KR" sz="2000" b="1" dirty="0">
                <a:solidFill>
                  <a:schemeClr val="bg1">
                    <a:lumMod val="65000"/>
                  </a:schemeClr>
                </a:solidFill>
                <a:latin typeface="배달의민족 한나" panose="02020603020101020101" pitchFamily="18" charset="-127"/>
                <a:ea typeface="배달의민족 한나" panose="02020603020101020101" pitchFamily="18" charset="-127"/>
              </a:rPr>
              <a:t>0</a:t>
            </a:r>
            <a:r>
              <a:rPr lang="en-US" altLang="ko-KR" sz="2000" b="1" dirty="0">
                <a:solidFill>
                  <a:schemeClr val="bg1">
                    <a:lumMod val="95000"/>
                  </a:schemeClr>
                </a:solidFill>
                <a:latin typeface="배달의민족 한나" panose="02020603020101020101" pitchFamily="18" charset="-127"/>
                <a:ea typeface="배달의민족 한나" panose="02020603020101020101" pitchFamily="18" charset="-127"/>
              </a:rPr>
              <a:t>4</a:t>
            </a:r>
            <a:endParaRPr lang="ko-KR" altLang="en-US" sz="2000" b="1"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7" name="직사각형 6">
            <a:extLst>
              <a:ext uri="{FF2B5EF4-FFF2-40B4-BE49-F238E27FC236}">
                <a16:creationId xmlns:a16="http://schemas.microsoft.com/office/drawing/2014/main" id="{1CA5AF71-434C-46C8-B04D-4137449EA90C}"/>
              </a:ext>
            </a:extLst>
          </p:cNvPr>
          <p:cNvSpPr/>
          <p:nvPr/>
        </p:nvSpPr>
        <p:spPr>
          <a:xfrm>
            <a:off x="2237172" y="6392135"/>
            <a:ext cx="4900474" cy="26633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 name="그룹 5">
            <a:extLst>
              <a:ext uri="{FF2B5EF4-FFF2-40B4-BE49-F238E27FC236}">
                <a16:creationId xmlns:a16="http://schemas.microsoft.com/office/drawing/2014/main" id="{55DF0826-C62A-4229-B1C7-E3924D0B05D6}"/>
              </a:ext>
            </a:extLst>
          </p:cNvPr>
          <p:cNvGrpSpPr/>
          <p:nvPr/>
        </p:nvGrpSpPr>
        <p:grpSpPr>
          <a:xfrm>
            <a:off x="515135" y="1731776"/>
            <a:ext cx="8113729" cy="1867354"/>
            <a:chOff x="515136" y="1385812"/>
            <a:chExt cx="8113729" cy="1867354"/>
          </a:xfrm>
        </p:grpSpPr>
        <p:pic>
          <p:nvPicPr>
            <p:cNvPr id="10242" name="Picture 2">
              <a:extLst>
                <a:ext uri="{FF2B5EF4-FFF2-40B4-BE49-F238E27FC236}">
                  <a16:creationId xmlns:a16="http://schemas.microsoft.com/office/drawing/2014/main" id="{7ED0639A-6F77-4E77-988B-CF7DED9CC4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136" y="1757113"/>
              <a:ext cx="8113728" cy="1496053"/>
            </a:xfrm>
            <a:prstGeom prst="rect">
              <a:avLst/>
            </a:prstGeom>
            <a:noFill/>
            <a:extLst>
              <a:ext uri="{909E8E84-426E-40DD-AFC4-6F175D3DCCD1}">
                <a14:hiddenFill xmlns:a14="http://schemas.microsoft.com/office/drawing/2010/main">
                  <a:solidFill>
                    <a:srgbClr val="FFFFFF"/>
                  </a:solidFill>
                </a14:hiddenFill>
              </a:ext>
            </a:extLst>
          </p:spPr>
        </p:pic>
        <p:sp>
          <p:nvSpPr>
            <p:cNvPr id="3" name="직사각형 2">
              <a:extLst>
                <a:ext uri="{FF2B5EF4-FFF2-40B4-BE49-F238E27FC236}">
                  <a16:creationId xmlns:a16="http://schemas.microsoft.com/office/drawing/2014/main" id="{D3A68346-72EE-485F-B82C-C72AED879321}"/>
                </a:ext>
              </a:extLst>
            </p:cNvPr>
            <p:cNvSpPr/>
            <p:nvPr/>
          </p:nvSpPr>
          <p:spPr>
            <a:xfrm>
              <a:off x="515137" y="1385812"/>
              <a:ext cx="8113728" cy="369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ko-KR" sz="1800" b="0" i="0" u="none" strike="noStrike" dirty="0" err="1">
                  <a:solidFill>
                    <a:srgbClr val="000000"/>
                  </a:solidFill>
                  <a:effectLst/>
                </a:rPr>
                <a:t>Genre</a:t>
              </a:r>
              <a:r>
                <a:rPr lang="es-ES" altLang="ko-KR" sz="1800" b="0" i="0" u="none" strike="noStrike" dirty="0">
                  <a:solidFill>
                    <a:srgbClr val="000000"/>
                  </a:solidFill>
                  <a:effectLst/>
                </a:rPr>
                <a:t> - </a:t>
              </a:r>
              <a:r>
                <a:rPr lang="es-ES" altLang="ko-KR" dirty="0" err="1">
                  <a:solidFill>
                    <a:srgbClr val="000000"/>
                  </a:solidFill>
                </a:rPr>
                <a:t>E</a:t>
              </a:r>
              <a:r>
                <a:rPr lang="es-ES" altLang="ko-KR" sz="1800" b="0" i="0" u="none" strike="noStrike" dirty="0" err="1">
                  <a:solidFill>
                    <a:srgbClr val="000000"/>
                  </a:solidFill>
                  <a:effectLst/>
                </a:rPr>
                <a:t>arnings</a:t>
              </a:r>
              <a:r>
                <a:rPr lang="es-ES" altLang="ko-KR" sz="1800" b="0" i="0" u="none" strike="noStrike" dirty="0">
                  <a:solidFill>
                    <a:srgbClr val="000000"/>
                  </a:solidFill>
                  <a:effectLst/>
                </a:rPr>
                <a:t> </a:t>
              </a:r>
              <a:r>
                <a:rPr lang="es-ES" altLang="ko-KR" sz="1800" b="0" i="0" u="none" strike="noStrike" dirty="0" err="1">
                  <a:solidFill>
                    <a:srgbClr val="000000"/>
                  </a:solidFill>
                  <a:effectLst/>
                </a:rPr>
                <a:t>rate</a:t>
              </a:r>
              <a:r>
                <a:rPr lang="es-ES" altLang="ko-KR" sz="1800" b="0" i="0" u="none" strike="noStrike" dirty="0">
                  <a:solidFill>
                    <a:srgbClr val="000000"/>
                  </a:solidFill>
                  <a:effectLst/>
                </a:rPr>
                <a:t> </a:t>
              </a:r>
              <a:r>
                <a:rPr lang="es-ES" altLang="ko-KR" dirty="0" err="1">
                  <a:solidFill>
                    <a:srgbClr val="000000"/>
                  </a:solidFill>
                </a:rPr>
                <a:t>R</a:t>
              </a:r>
              <a:r>
                <a:rPr lang="es-ES" altLang="ko-KR" sz="1800" b="0" i="0" u="none" strike="noStrike" dirty="0" err="1">
                  <a:solidFill>
                    <a:srgbClr val="000000"/>
                  </a:solidFill>
                  <a:effectLst/>
                </a:rPr>
                <a:t>elationship</a:t>
              </a:r>
              <a:endParaRPr lang="ko-KR" altLang="en-US" dirty="0"/>
            </a:p>
          </p:txBody>
        </p:sp>
      </p:grpSp>
      <p:sp>
        <p:nvSpPr>
          <p:cNvPr id="9" name="TextBox 8">
            <a:extLst>
              <a:ext uri="{FF2B5EF4-FFF2-40B4-BE49-F238E27FC236}">
                <a16:creationId xmlns:a16="http://schemas.microsoft.com/office/drawing/2014/main" id="{7591C56F-BA07-4AFF-89B5-BCA2900CCEDE}"/>
              </a:ext>
            </a:extLst>
          </p:cNvPr>
          <p:cNvSpPr txBox="1"/>
          <p:nvPr/>
        </p:nvSpPr>
        <p:spPr>
          <a:xfrm>
            <a:off x="1315152" y="3343722"/>
            <a:ext cx="870011" cy="276999"/>
          </a:xfrm>
          <a:prstGeom prst="rect">
            <a:avLst/>
          </a:prstGeom>
          <a:noFill/>
          <a:scene3d>
            <a:camera prst="obliqueBottomLeft"/>
            <a:lightRig rig="threePt" dir="t"/>
          </a:scene3d>
        </p:spPr>
        <p:txBody>
          <a:bodyPr wrap="square" rtlCol="0">
            <a:spAutoFit/>
          </a:bodyPr>
          <a:lstStyle/>
          <a:p>
            <a:pPr algn="ctr"/>
            <a:r>
              <a:rPr lang="en-US" altLang="ko-KR" sz="1200" spc="-150" dirty="0"/>
              <a:t>family</a:t>
            </a:r>
            <a:endParaRPr lang="ko-KR" altLang="en-US" sz="1200" spc="-150" dirty="0"/>
          </a:p>
        </p:txBody>
      </p:sp>
      <p:sp>
        <p:nvSpPr>
          <p:cNvPr id="12" name="TextBox 11">
            <a:extLst>
              <a:ext uri="{FF2B5EF4-FFF2-40B4-BE49-F238E27FC236}">
                <a16:creationId xmlns:a16="http://schemas.microsoft.com/office/drawing/2014/main" id="{362765FF-7FF4-42F3-8497-C2D2A960B841}"/>
              </a:ext>
            </a:extLst>
          </p:cNvPr>
          <p:cNvSpPr txBox="1"/>
          <p:nvPr/>
        </p:nvSpPr>
        <p:spPr>
          <a:xfrm>
            <a:off x="5026092" y="3343722"/>
            <a:ext cx="870011" cy="276999"/>
          </a:xfrm>
          <a:prstGeom prst="rect">
            <a:avLst/>
          </a:prstGeom>
          <a:noFill/>
          <a:scene3d>
            <a:camera prst="obliqueBottomLeft"/>
            <a:lightRig rig="threePt" dir="t"/>
          </a:scene3d>
        </p:spPr>
        <p:txBody>
          <a:bodyPr wrap="square" rtlCol="0">
            <a:spAutoFit/>
          </a:bodyPr>
          <a:lstStyle/>
          <a:p>
            <a:pPr algn="ctr"/>
            <a:r>
              <a:rPr lang="en-US" altLang="ko-KR" sz="1200" spc="-150" dirty="0"/>
              <a:t>comedy</a:t>
            </a:r>
            <a:endParaRPr lang="ko-KR" altLang="en-US" sz="1200" spc="-150" dirty="0"/>
          </a:p>
        </p:txBody>
      </p:sp>
      <p:sp>
        <p:nvSpPr>
          <p:cNvPr id="13" name="TextBox 12">
            <a:extLst>
              <a:ext uri="{FF2B5EF4-FFF2-40B4-BE49-F238E27FC236}">
                <a16:creationId xmlns:a16="http://schemas.microsoft.com/office/drawing/2014/main" id="{5644554F-7F46-457D-ABF9-2AAF18C27D2B}"/>
              </a:ext>
            </a:extLst>
          </p:cNvPr>
          <p:cNvSpPr txBox="1"/>
          <p:nvPr/>
        </p:nvSpPr>
        <p:spPr>
          <a:xfrm>
            <a:off x="4606326" y="3343722"/>
            <a:ext cx="870011" cy="276999"/>
          </a:xfrm>
          <a:prstGeom prst="rect">
            <a:avLst/>
          </a:prstGeom>
          <a:noFill/>
          <a:scene3d>
            <a:camera prst="obliqueBottomLeft"/>
            <a:lightRig rig="threePt" dir="t"/>
          </a:scene3d>
        </p:spPr>
        <p:txBody>
          <a:bodyPr wrap="square" rtlCol="0">
            <a:spAutoFit/>
          </a:bodyPr>
          <a:lstStyle/>
          <a:p>
            <a:pPr algn="ctr"/>
            <a:r>
              <a:rPr lang="en-US" altLang="ko-KR" sz="1200" spc="-150" dirty="0"/>
              <a:t>action</a:t>
            </a:r>
            <a:endParaRPr lang="ko-KR" altLang="en-US" sz="1200" spc="-150" dirty="0"/>
          </a:p>
        </p:txBody>
      </p:sp>
      <p:sp>
        <p:nvSpPr>
          <p:cNvPr id="14" name="TextBox 13">
            <a:extLst>
              <a:ext uri="{FF2B5EF4-FFF2-40B4-BE49-F238E27FC236}">
                <a16:creationId xmlns:a16="http://schemas.microsoft.com/office/drawing/2014/main" id="{5E130DBC-F265-4E21-8DE2-3CA52873D25E}"/>
              </a:ext>
            </a:extLst>
          </p:cNvPr>
          <p:cNvSpPr txBox="1"/>
          <p:nvPr/>
        </p:nvSpPr>
        <p:spPr>
          <a:xfrm>
            <a:off x="2550174" y="3345092"/>
            <a:ext cx="870011" cy="276999"/>
          </a:xfrm>
          <a:prstGeom prst="rect">
            <a:avLst/>
          </a:prstGeom>
          <a:noFill/>
          <a:scene3d>
            <a:camera prst="obliqueBottomLeft"/>
            <a:lightRig rig="threePt" dir="t"/>
          </a:scene3d>
        </p:spPr>
        <p:txBody>
          <a:bodyPr wrap="square" rtlCol="0">
            <a:spAutoFit/>
          </a:bodyPr>
          <a:lstStyle/>
          <a:p>
            <a:pPr algn="ctr"/>
            <a:r>
              <a:rPr lang="en-US" altLang="ko-KR" sz="1200" spc="-150" dirty="0"/>
              <a:t>adventure</a:t>
            </a:r>
            <a:endParaRPr lang="ko-KR" altLang="en-US" sz="1200" spc="-150" dirty="0"/>
          </a:p>
        </p:txBody>
      </p:sp>
      <p:sp>
        <p:nvSpPr>
          <p:cNvPr id="15" name="TextBox 14">
            <a:extLst>
              <a:ext uri="{FF2B5EF4-FFF2-40B4-BE49-F238E27FC236}">
                <a16:creationId xmlns:a16="http://schemas.microsoft.com/office/drawing/2014/main" id="{37693236-525A-4FE3-8507-A477310DB27B}"/>
              </a:ext>
            </a:extLst>
          </p:cNvPr>
          <p:cNvSpPr txBox="1"/>
          <p:nvPr/>
        </p:nvSpPr>
        <p:spPr>
          <a:xfrm>
            <a:off x="896532" y="3341450"/>
            <a:ext cx="870011" cy="276999"/>
          </a:xfrm>
          <a:prstGeom prst="rect">
            <a:avLst/>
          </a:prstGeom>
          <a:noFill/>
          <a:scene3d>
            <a:camera prst="obliqueBottomLeft"/>
            <a:lightRig rig="threePt" dir="t"/>
          </a:scene3d>
        </p:spPr>
        <p:txBody>
          <a:bodyPr wrap="square" rtlCol="0">
            <a:spAutoFit/>
          </a:bodyPr>
          <a:lstStyle/>
          <a:p>
            <a:pPr algn="ctr"/>
            <a:r>
              <a:rPr lang="en-US" altLang="ko-KR" sz="1200" spc="-150" dirty="0"/>
              <a:t>romance</a:t>
            </a:r>
            <a:endParaRPr lang="ko-KR" altLang="en-US" sz="1200" spc="-150" dirty="0"/>
          </a:p>
        </p:txBody>
      </p:sp>
      <p:sp>
        <p:nvSpPr>
          <p:cNvPr id="16" name="TextBox 15">
            <a:extLst>
              <a:ext uri="{FF2B5EF4-FFF2-40B4-BE49-F238E27FC236}">
                <a16:creationId xmlns:a16="http://schemas.microsoft.com/office/drawing/2014/main" id="{32BB7369-3C3C-4428-BE76-92CD5B699A7A}"/>
              </a:ext>
            </a:extLst>
          </p:cNvPr>
          <p:cNvSpPr txBox="1"/>
          <p:nvPr/>
        </p:nvSpPr>
        <p:spPr>
          <a:xfrm>
            <a:off x="7916917" y="3336320"/>
            <a:ext cx="870011" cy="276999"/>
          </a:xfrm>
          <a:prstGeom prst="rect">
            <a:avLst/>
          </a:prstGeom>
          <a:noFill/>
          <a:scene3d>
            <a:camera prst="obliqueBottomLeft"/>
            <a:lightRig rig="threePt" dir="t"/>
          </a:scene3d>
        </p:spPr>
        <p:txBody>
          <a:bodyPr wrap="square" rtlCol="0">
            <a:spAutoFit/>
          </a:bodyPr>
          <a:lstStyle/>
          <a:p>
            <a:pPr algn="ctr"/>
            <a:r>
              <a:rPr lang="en-US" altLang="ko-KR" sz="1200" spc="-150" dirty="0"/>
              <a:t>documentary</a:t>
            </a:r>
            <a:endParaRPr lang="ko-KR" altLang="en-US" sz="1200" spc="-150" dirty="0"/>
          </a:p>
        </p:txBody>
      </p:sp>
      <p:sp>
        <p:nvSpPr>
          <p:cNvPr id="17" name="직사각형 16">
            <a:extLst>
              <a:ext uri="{FF2B5EF4-FFF2-40B4-BE49-F238E27FC236}">
                <a16:creationId xmlns:a16="http://schemas.microsoft.com/office/drawing/2014/main" id="{CA39B0F8-F22B-4A90-8FB1-FEF3DF0CEBA7}"/>
              </a:ext>
            </a:extLst>
          </p:cNvPr>
          <p:cNvSpPr/>
          <p:nvPr/>
        </p:nvSpPr>
        <p:spPr>
          <a:xfrm>
            <a:off x="1530152" y="2148543"/>
            <a:ext cx="437496" cy="145058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8" name="직선 연결선 17">
            <a:extLst>
              <a:ext uri="{FF2B5EF4-FFF2-40B4-BE49-F238E27FC236}">
                <a16:creationId xmlns:a16="http://schemas.microsoft.com/office/drawing/2014/main" id="{8A42EBDA-FC81-41D5-B2A8-89F7698C83AF}"/>
              </a:ext>
            </a:extLst>
          </p:cNvPr>
          <p:cNvCxnSpPr>
            <a:cxnSpLocks/>
            <a:stCxn id="17" idx="2"/>
          </p:cNvCxnSpPr>
          <p:nvPr/>
        </p:nvCxnSpPr>
        <p:spPr>
          <a:xfrm>
            <a:off x="1748900" y="3599130"/>
            <a:ext cx="218748" cy="6171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C02F9AA-6430-4CBF-8C90-4AC3E93E6783}"/>
              </a:ext>
            </a:extLst>
          </p:cNvPr>
          <p:cNvSpPr txBox="1"/>
          <p:nvPr/>
        </p:nvSpPr>
        <p:spPr>
          <a:xfrm>
            <a:off x="1646393" y="4276966"/>
            <a:ext cx="5851212" cy="369332"/>
          </a:xfrm>
          <a:prstGeom prst="rect">
            <a:avLst/>
          </a:prstGeom>
          <a:noFill/>
          <a:scene3d>
            <a:camera prst="obliqueBottomLeft"/>
            <a:lightRig rig="threePt" dir="t"/>
          </a:scene3d>
        </p:spPr>
        <p:txBody>
          <a:bodyPr wrap="square" rtlCol="0">
            <a:spAutoFit/>
          </a:bodyPr>
          <a:lstStyle/>
          <a:p>
            <a:pPr algn="ctr"/>
            <a:r>
              <a:rPr lang="en-US" altLang="ko-KR" spc="-150" dirty="0">
                <a:latin typeface="Arial Rounded MT Bold" panose="020F0704030504030204" pitchFamily="34" charset="0"/>
                <a:ea typeface="스웨거 TTF" panose="020B0600000101010101" pitchFamily="50" charset="-127"/>
              </a:rPr>
              <a:t>1. </a:t>
            </a:r>
            <a:r>
              <a:rPr lang="en-US" altLang="ko-KR" i="1" spc="-150" dirty="0">
                <a:latin typeface="Arial Rounded MT Bold" panose="020F0704030504030204" pitchFamily="34" charset="0"/>
                <a:ea typeface="스웨거 TTF" panose="020B0600000101010101" pitchFamily="50" charset="-127"/>
              </a:rPr>
              <a:t>Family</a:t>
            </a:r>
            <a:r>
              <a:rPr lang="en-US" altLang="ko-KR" spc="-150" dirty="0">
                <a:latin typeface="Arial Rounded MT Bold" panose="020F0704030504030204" pitchFamily="34" charset="0"/>
                <a:ea typeface="스웨거 TTF" panose="020B0600000101010101" pitchFamily="50" charset="-127"/>
              </a:rPr>
              <a:t>  and </a:t>
            </a:r>
            <a:r>
              <a:rPr lang="en-US" altLang="ko-KR" i="1" spc="-150" dirty="0">
                <a:latin typeface="Arial Rounded MT Bold" panose="020F0704030504030204" pitchFamily="34" charset="0"/>
                <a:ea typeface="스웨거 TTF" panose="020B0600000101010101" pitchFamily="50" charset="-127"/>
              </a:rPr>
              <a:t>Comedy</a:t>
            </a:r>
            <a:r>
              <a:rPr lang="en-US" altLang="ko-KR" spc="-150" dirty="0">
                <a:latin typeface="Arial Rounded MT Bold" panose="020F0704030504030204" pitchFamily="34" charset="0"/>
                <a:ea typeface="스웨거 TTF" panose="020B0600000101010101" pitchFamily="50" charset="-127"/>
              </a:rPr>
              <a:t>  genres are easy to make a success.</a:t>
            </a:r>
          </a:p>
        </p:txBody>
      </p:sp>
      <p:sp>
        <p:nvSpPr>
          <p:cNvPr id="26" name="직사각형 25">
            <a:extLst>
              <a:ext uri="{FF2B5EF4-FFF2-40B4-BE49-F238E27FC236}">
                <a16:creationId xmlns:a16="http://schemas.microsoft.com/office/drawing/2014/main" id="{65DFD91C-1448-40D0-B611-735580956FAB}"/>
              </a:ext>
            </a:extLst>
          </p:cNvPr>
          <p:cNvSpPr/>
          <p:nvPr/>
        </p:nvSpPr>
        <p:spPr>
          <a:xfrm>
            <a:off x="5253842" y="2170134"/>
            <a:ext cx="437496" cy="145058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7" name="직선 연결선 26">
            <a:extLst>
              <a:ext uri="{FF2B5EF4-FFF2-40B4-BE49-F238E27FC236}">
                <a16:creationId xmlns:a16="http://schemas.microsoft.com/office/drawing/2014/main" id="{35BD64F5-9990-4E45-9391-1B1CBA84834C}"/>
              </a:ext>
            </a:extLst>
          </p:cNvPr>
          <p:cNvCxnSpPr>
            <a:cxnSpLocks/>
            <a:stCxn id="26" idx="2"/>
          </p:cNvCxnSpPr>
          <p:nvPr/>
        </p:nvCxnSpPr>
        <p:spPr>
          <a:xfrm flipH="1">
            <a:off x="1963788" y="3620721"/>
            <a:ext cx="3508802" cy="59555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818F8314-38F8-4ABB-881F-7B9CE1A2AA1F}"/>
              </a:ext>
            </a:extLst>
          </p:cNvPr>
          <p:cNvSpPr txBox="1"/>
          <p:nvPr/>
        </p:nvSpPr>
        <p:spPr>
          <a:xfrm>
            <a:off x="1712934" y="3331790"/>
            <a:ext cx="870011" cy="276999"/>
          </a:xfrm>
          <a:prstGeom prst="rect">
            <a:avLst/>
          </a:prstGeom>
          <a:noFill/>
          <a:scene3d>
            <a:camera prst="obliqueBottomLeft"/>
            <a:lightRig rig="threePt" dir="t"/>
          </a:scene3d>
        </p:spPr>
        <p:txBody>
          <a:bodyPr wrap="square" rtlCol="0">
            <a:spAutoFit/>
          </a:bodyPr>
          <a:lstStyle/>
          <a:p>
            <a:pPr algn="ctr"/>
            <a:r>
              <a:rPr lang="en-US" altLang="ko-KR" sz="1200" spc="-150" dirty="0"/>
              <a:t>war</a:t>
            </a:r>
            <a:endParaRPr lang="ko-KR" altLang="en-US" sz="1200" spc="-150" dirty="0"/>
          </a:p>
        </p:txBody>
      </p:sp>
      <p:sp>
        <p:nvSpPr>
          <p:cNvPr id="31" name="TextBox 30">
            <a:extLst>
              <a:ext uri="{FF2B5EF4-FFF2-40B4-BE49-F238E27FC236}">
                <a16:creationId xmlns:a16="http://schemas.microsoft.com/office/drawing/2014/main" id="{0A80A67D-0BF5-4D9C-AC90-22214FBF0318}"/>
              </a:ext>
            </a:extLst>
          </p:cNvPr>
          <p:cNvSpPr txBox="1"/>
          <p:nvPr/>
        </p:nvSpPr>
        <p:spPr>
          <a:xfrm>
            <a:off x="1642435" y="4837502"/>
            <a:ext cx="5851212" cy="1200329"/>
          </a:xfrm>
          <a:prstGeom prst="rect">
            <a:avLst/>
          </a:prstGeom>
          <a:noFill/>
          <a:scene3d>
            <a:camera prst="obliqueBottomLeft"/>
            <a:lightRig rig="threePt" dir="t"/>
          </a:scene3d>
        </p:spPr>
        <p:txBody>
          <a:bodyPr wrap="square" rtlCol="0">
            <a:spAutoFit/>
          </a:bodyPr>
          <a:lstStyle/>
          <a:p>
            <a:pPr algn="ctr"/>
            <a:r>
              <a:rPr lang="en-US" altLang="ko-KR" spc="-150" dirty="0">
                <a:latin typeface="Arial Rounded MT Bold" panose="020F0704030504030204" pitchFamily="34" charset="0"/>
                <a:ea typeface="스웨거 TTF" panose="020B0600000101010101" pitchFamily="50" charset="-127"/>
              </a:rPr>
              <a:t>2. </a:t>
            </a:r>
            <a:r>
              <a:rPr lang="ko-KR" altLang="en-US" spc="-150" dirty="0">
                <a:latin typeface="Arial Rounded MT Bold" panose="020F0704030504030204" pitchFamily="34" charset="0"/>
                <a:ea typeface="스웨거 TTF" panose="020B0600000101010101" pitchFamily="50" charset="-127"/>
              </a:rPr>
              <a:t>이 히스토그램을 보면</a:t>
            </a:r>
            <a:r>
              <a:rPr lang="en-US" altLang="ko-KR" spc="-150" dirty="0">
                <a:latin typeface="Arial Rounded MT Bold" panose="020F0704030504030204" pitchFamily="34" charset="0"/>
                <a:ea typeface="스웨거 TTF" panose="020B0600000101010101" pitchFamily="50" charset="-127"/>
              </a:rPr>
              <a:t>, </a:t>
            </a:r>
            <a:r>
              <a:rPr lang="ko-KR" altLang="en-US" spc="-150" dirty="0">
                <a:latin typeface="Arial Rounded MT Bold" panose="020F0704030504030204" pitchFamily="34" charset="0"/>
                <a:ea typeface="스웨거 TTF" panose="020B0600000101010101" pitchFamily="50" charset="-127"/>
              </a:rPr>
              <a:t>서부극이 </a:t>
            </a:r>
            <a:r>
              <a:rPr lang="en-US" altLang="ko-KR" spc="-150" dirty="0">
                <a:latin typeface="Arial Rounded MT Bold" panose="020F0704030504030204" pitchFamily="34" charset="0"/>
                <a:ea typeface="스웨거 TTF" panose="020B0600000101010101" pitchFamily="50" charset="-127"/>
              </a:rPr>
              <a:t>family</a:t>
            </a:r>
            <a:r>
              <a:rPr lang="ko-KR" altLang="en-US" spc="-150" dirty="0">
                <a:latin typeface="Arial Rounded MT Bold" panose="020F0704030504030204" pitchFamily="34" charset="0"/>
                <a:ea typeface="스웨거 TTF" panose="020B0600000101010101" pitchFamily="50" charset="-127"/>
              </a:rPr>
              <a:t>영화보다 더 </a:t>
            </a:r>
            <a:r>
              <a:rPr lang="en-US" altLang="ko-KR" spc="-150" dirty="0">
                <a:latin typeface="Arial Rounded MT Bold" panose="020F0704030504030204" pitchFamily="34" charset="0"/>
                <a:ea typeface="스웨거 TTF" panose="020B0600000101010101" pitchFamily="50" charset="-127"/>
              </a:rPr>
              <a:t>earning ratio</a:t>
            </a:r>
            <a:r>
              <a:rPr lang="ko-KR" altLang="en-US" spc="-150" dirty="0">
                <a:latin typeface="Arial Rounded MT Bold" panose="020F0704030504030204" pitchFamily="34" charset="0"/>
                <a:ea typeface="스웨거 TTF" panose="020B0600000101010101" pitchFamily="50" charset="-127"/>
              </a:rPr>
              <a:t>가 낮다</a:t>
            </a:r>
            <a:r>
              <a:rPr lang="en-US" altLang="ko-KR" spc="-150" dirty="0">
                <a:latin typeface="Arial Rounded MT Bold" panose="020F0704030504030204" pitchFamily="34" charset="0"/>
                <a:ea typeface="스웨거 TTF" panose="020B0600000101010101" pitchFamily="50" charset="-127"/>
              </a:rPr>
              <a:t>. </a:t>
            </a:r>
            <a:r>
              <a:rPr lang="ko-KR" altLang="en-US" spc="-150" dirty="0">
                <a:latin typeface="Arial Rounded MT Bold" panose="020F0704030504030204" pitchFamily="34" charset="0"/>
                <a:ea typeface="스웨거 TTF" panose="020B0600000101010101" pitchFamily="50" charset="-127"/>
              </a:rPr>
              <a:t>이걸 단순히 </a:t>
            </a:r>
            <a:r>
              <a:rPr lang="en-US" altLang="ko-KR" spc="-150" dirty="0">
                <a:latin typeface="Arial Rounded MT Bold" panose="020F0704030504030204" pitchFamily="34" charset="0"/>
                <a:ea typeface="스웨거 TTF" panose="020B0600000101010101" pitchFamily="50" charset="-127"/>
              </a:rPr>
              <a:t>family </a:t>
            </a:r>
            <a:r>
              <a:rPr lang="ko-KR" altLang="en-US" spc="-150" dirty="0">
                <a:latin typeface="Arial Rounded MT Bold" panose="020F0704030504030204" pitchFamily="34" charset="0"/>
                <a:ea typeface="스웨거 TTF" panose="020B0600000101010101" pitchFamily="50" charset="-127"/>
              </a:rPr>
              <a:t>영화가 더 </a:t>
            </a:r>
            <a:r>
              <a:rPr lang="en-US" altLang="ko-KR" spc="-150" dirty="0">
                <a:latin typeface="Arial Rounded MT Bold" panose="020F0704030504030204" pitchFamily="34" charset="0"/>
                <a:ea typeface="스웨거 TTF" panose="020B0600000101010101" pitchFamily="50" charset="-127"/>
              </a:rPr>
              <a:t>earning</a:t>
            </a:r>
            <a:r>
              <a:rPr lang="ko-KR" altLang="en-US" spc="-150" dirty="0">
                <a:latin typeface="Arial Rounded MT Bold" panose="020F0704030504030204" pitchFamily="34" charset="0"/>
                <a:ea typeface="스웨거 TTF" panose="020B0600000101010101" pitchFamily="50" charset="-127"/>
              </a:rPr>
              <a:t>이 높다 </a:t>
            </a:r>
            <a:r>
              <a:rPr lang="en-US" altLang="ko-KR" spc="-150" dirty="0">
                <a:latin typeface="Arial Rounded MT Bold" panose="020F0704030504030204" pitchFamily="34" charset="0"/>
                <a:ea typeface="스웨거 TTF" panose="020B0600000101010101" pitchFamily="50" charset="-127"/>
              </a:rPr>
              <a:t>= </a:t>
            </a:r>
            <a:r>
              <a:rPr lang="ko-KR" altLang="en-US" spc="-150" dirty="0">
                <a:latin typeface="Arial Rounded MT Bold" panose="020F0704030504030204" pitchFamily="34" charset="0"/>
                <a:ea typeface="스웨거 TTF" panose="020B0600000101010101" pitchFamily="50" charset="-127"/>
              </a:rPr>
              <a:t>돈 벌기 </a:t>
            </a:r>
            <a:r>
              <a:rPr lang="ko-KR" altLang="en-US" spc="-150" dirty="0" err="1">
                <a:latin typeface="Arial Rounded MT Bold" panose="020F0704030504030204" pitchFamily="34" charset="0"/>
                <a:ea typeface="스웨거 TTF" panose="020B0600000101010101" pitchFamily="50" charset="-127"/>
              </a:rPr>
              <a:t>쉽다로</a:t>
            </a:r>
            <a:r>
              <a:rPr lang="ko-KR" altLang="en-US" spc="-150" dirty="0">
                <a:latin typeface="Arial Rounded MT Bold" panose="020F0704030504030204" pitchFamily="34" charset="0"/>
                <a:ea typeface="스웨거 TTF" panose="020B0600000101010101" pitchFamily="50" charset="-127"/>
              </a:rPr>
              <a:t> 연결시키는 것 보다 영화가 나왔던 시대의 물가 등을 고려해서 </a:t>
            </a:r>
            <a:r>
              <a:rPr lang="ko-KR" altLang="en-US" spc="-150" dirty="0" err="1">
                <a:latin typeface="Arial Rounded MT Bold" panose="020F0704030504030204" pitchFamily="34" charset="0"/>
                <a:ea typeface="스웨거 TTF" panose="020B0600000101010101" pitchFamily="50" charset="-127"/>
              </a:rPr>
              <a:t>연결지으면</a:t>
            </a:r>
            <a:r>
              <a:rPr lang="ko-KR" altLang="en-US" spc="-150" dirty="0">
                <a:latin typeface="Arial Rounded MT Bold" panose="020F0704030504030204" pitchFamily="34" charset="0"/>
                <a:ea typeface="스웨거 TTF" panose="020B0600000101010101" pitchFamily="50" charset="-127"/>
              </a:rPr>
              <a:t> 더 좋을 것 같다</a:t>
            </a:r>
            <a:r>
              <a:rPr lang="en-US" altLang="ko-KR" spc="-150" dirty="0">
                <a:latin typeface="Arial Rounded MT Bold" panose="020F0704030504030204" pitchFamily="34" charset="0"/>
                <a:ea typeface="스웨거 TTF" panose="020B0600000101010101" pitchFamily="50" charset="-127"/>
              </a:rPr>
              <a:t>.</a:t>
            </a:r>
          </a:p>
          <a:p>
            <a:pPr algn="ctr"/>
            <a:r>
              <a:rPr lang="en-US" altLang="ko-KR" spc="-150" dirty="0">
                <a:latin typeface="Arial Rounded MT Bold" panose="020F0704030504030204" pitchFamily="34" charset="0"/>
                <a:ea typeface="스웨거 TTF" panose="020B0600000101010101" pitchFamily="50" charset="-127"/>
              </a:rPr>
              <a:t>(</a:t>
            </a:r>
            <a:r>
              <a:rPr lang="ko-KR" altLang="en-US" spc="-150" dirty="0">
                <a:latin typeface="Arial Rounded MT Bold" panose="020F0704030504030204" pitchFamily="34" charset="0"/>
                <a:ea typeface="스웨거 TTF" panose="020B0600000101010101" pitchFamily="50" charset="-127"/>
              </a:rPr>
              <a:t>서부극은 거의 한 시대에만 나왔고</a:t>
            </a:r>
            <a:r>
              <a:rPr lang="en-US" altLang="ko-KR" spc="-150" dirty="0">
                <a:latin typeface="Arial Rounded MT Bold" panose="020F0704030504030204" pitchFamily="34" charset="0"/>
                <a:ea typeface="스웨거 TTF" panose="020B0600000101010101" pitchFamily="50" charset="-127"/>
              </a:rPr>
              <a:t>, </a:t>
            </a:r>
            <a:r>
              <a:rPr lang="ko-KR" altLang="en-US" spc="-150" dirty="0">
                <a:latin typeface="Arial Rounded MT Bold" panose="020F0704030504030204" pitchFamily="34" charset="0"/>
                <a:ea typeface="스웨거 TTF" panose="020B0600000101010101" pitchFamily="50" charset="-127"/>
              </a:rPr>
              <a:t>그때 당시에는 영화 산업이 지금과 같이 팽창하기 이전이었으므로</a:t>
            </a:r>
            <a:r>
              <a:rPr lang="en-US" altLang="ko-KR" spc="-150" dirty="0">
                <a:latin typeface="Arial Rounded MT Bold" panose="020F0704030504030204" pitchFamily="34" charset="0"/>
                <a:ea typeface="스웨거 TTF" panose="020B0600000101010101" pitchFamily="50" charset="-127"/>
              </a:rPr>
              <a:t>)</a:t>
            </a:r>
          </a:p>
        </p:txBody>
      </p:sp>
      <p:sp>
        <p:nvSpPr>
          <p:cNvPr id="33" name="타원 32">
            <a:extLst>
              <a:ext uri="{FF2B5EF4-FFF2-40B4-BE49-F238E27FC236}">
                <a16:creationId xmlns:a16="http://schemas.microsoft.com/office/drawing/2014/main" id="{D2B3A63C-4B14-4D0A-9880-7D3CB1640554}"/>
              </a:ext>
            </a:extLst>
          </p:cNvPr>
          <p:cNvSpPr/>
          <p:nvPr/>
        </p:nvSpPr>
        <p:spPr>
          <a:xfrm rot="10800000">
            <a:off x="2002179" y="3336101"/>
            <a:ext cx="298898" cy="27472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4" name="직선 연결선 33">
            <a:extLst>
              <a:ext uri="{FF2B5EF4-FFF2-40B4-BE49-F238E27FC236}">
                <a16:creationId xmlns:a16="http://schemas.microsoft.com/office/drawing/2014/main" id="{4C68F130-9D95-4E00-B35A-E9F19D2AAD03}"/>
              </a:ext>
            </a:extLst>
          </p:cNvPr>
          <p:cNvCxnSpPr>
            <a:cxnSpLocks/>
          </p:cNvCxnSpPr>
          <p:nvPr/>
        </p:nvCxnSpPr>
        <p:spPr>
          <a:xfrm flipH="1">
            <a:off x="2015640" y="3591509"/>
            <a:ext cx="134629" cy="119086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8264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down)">
                                      <p:cBhvr>
                                        <p:cTn id="10" dur="500"/>
                                        <p:tgtEl>
                                          <p:spTgt spid="26"/>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up)">
                                      <p:cBhvr>
                                        <p:cTn id="14" dur="500"/>
                                        <p:tgtEl>
                                          <p:spTgt spid="18"/>
                                        </p:tgtEl>
                                      </p:cBhvr>
                                    </p:animEffect>
                                  </p:childTnLst>
                                </p:cTn>
                              </p:par>
                              <p:par>
                                <p:cTn id="15" presetID="22" presetClass="entr" presetSubtype="1"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up)">
                                      <p:cBhvr>
                                        <p:cTn id="17" dur="500"/>
                                        <p:tgtEl>
                                          <p:spTgt spid="27"/>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left)">
                                      <p:cBhvr>
                                        <p:cTn id="23" dur="5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wheel(1)">
                                      <p:cBhvr>
                                        <p:cTn id="28" dur="500"/>
                                        <p:tgtEl>
                                          <p:spTgt spid="33"/>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up)">
                                      <p:cBhvr>
                                        <p:cTn id="3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P spid="26" grpId="0" animBg="1"/>
      <p:bldP spid="31" grpId="0"/>
      <p:bldP spid="3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99611"/>
            <a:ext cx="1695635" cy="369332"/>
          </a:xfrm>
          <a:prstGeom prst="rect">
            <a:avLst/>
          </a:prstGeom>
          <a:noFill/>
          <a:scene3d>
            <a:camera prst="obliqueBottomLeft"/>
            <a:lightRig rig="threePt" dir="t"/>
          </a:scene3d>
        </p:spPr>
        <p:txBody>
          <a:bodyPr wrap="square" rtlCol="0">
            <a:spAutoFit/>
          </a:bodyPr>
          <a:lstStyle/>
          <a:p>
            <a:r>
              <a:rPr lang="es-ES" altLang="ko-KR" spc="-150" dirty="0">
                <a:solidFill>
                  <a:schemeClr val="bg1">
                    <a:lumMod val="95000"/>
                  </a:schemeClr>
                </a:solidFill>
                <a:latin typeface="배달의민족 한나" panose="02020603020101020101" pitchFamily="18" charset="-127"/>
                <a:ea typeface="배달의민족 한나" panose="02020603020101020101" pitchFamily="18" charset="-127"/>
              </a:rPr>
              <a:t>Data </a:t>
            </a:r>
            <a:r>
              <a:rPr lang="es-ES" altLang="ko-KR" spc="-150" dirty="0" err="1">
                <a:solidFill>
                  <a:schemeClr val="bg1">
                    <a:lumMod val="95000"/>
                  </a:schemeClr>
                </a:solidFill>
                <a:latin typeface="배달의민족 한나" panose="02020603020101020101" pitchFamily="18" charset="-127"/>
                <a:ea typeface="배달의민족 한나" panose="02020603020101020101" pitchFamily="18" charset="-127"/>
              </a:rPr>
              <a:t>Analysis</a:t>
            </a:r>
            <a:endParaRPr lang="es-ES" altLang="ko-KR" spc="-150"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4" name="TextBox 3"/>
          <p:cNvSpPr txBox="1"/>
          <p:nvPr/>
        </p:nvSpPr>
        <p:spPr>
          <a:xfrm>
            <a:off x="1775534" y="684168"/>
            <a:ext cx="7022237" cy="584775"/>
          </a:xfrm>
          <a:prstGeom prst="rect">
            <a:avLst/>
          </a:prstGeom>
          <a:noFill/>
          <a:scene3d>
            <a:camera prst="obliqueBottomLeft"/>
            <a:lightRig rig="threePt" dir="t"/>
          </a:scene3d>
        </p:spPr>
        <p:txBody>
          <a:bodyPr wrap="square" rtlCol="0">
            <a:spAutoFit/>
          </a:bodyPr>
          <a:lstStyle/>
          <a:p>
            <a:pPr algn="ctr"/>
            <a:r>
              <a:rPr lang="en-US" altLang="ko-KR" sz="3200" spc="-150" dirty="0">
                <a:solidFill>
                  <a:schemeClr val="bg1">
                    <a:lumMod val="95000"/>
                  </a:schemeClr>
                </a:solidFill>
                <a:latin typeface="배달의민족 한나" panose="02020603020101020101" pitchFamily="18" charset="-127"/>
                <a:ea typeface="배달의민족 한나" panose="02020603020101020101" pitchFamily="18" charset="-127"/>
              </a:rPr>
              <a:t>Budget - Ratings</a:t>
            </a:r>
            <a:endParaRPr lang="ko-KR" altLang="en-US" sz="3200" spc="-150"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5" name="TextBox 4"/>
          <p:cNvSpPr txBox="1"/>
          <p:nvPr/>
        </p:nvSpPr>
        <p:spPr>
          <a:xfrm>
            <a:off x="1" y="637424"/>
            <a:ext cx="585926" cy="400110"/>
          </a:xfrm>
          <a:prstGeom prst="rect">
            <a:avLst/>
          </a:prstGeom>
          <a:noFill/>
          <a:scene3d>
            <a:camera prst="obliqueBottomLeft"/>
            <a:lightRig rig="threePt" dir="t"/>
          </a:scene3d>
        </p:spPr>
        <p:txBody>
          <a:bodyPr wrap="square" rtlCol="0">
            <a:spAutoFit/>
          </a:bodyPr>
          <a:lstStyle/>
          <a:p>
            <a:r>
              <a:rPr lang="en-US" altLang="ko-KR" sz="2000" b="1" dirty="0">
                <a:solidFill>
                  <a:schemeClr val="bg1">
                    <a:lumMod val="65000"/>
                  </a:schemeClr>
                </a:solidFill>
                <a:latin typeface="배달의민족 한나" panose="02020603020101020101" pitchFamily="18" charset="-127"/>
                <a:ea typeface="배달의민족 한나" panose="02020603020101020101" pitchFamily="18" charset="-127"/>
              </a:rPr>
              <a:t>0</a:t>
            </a:r>
            <a:r>
              <a:rPr lang="en-US" altLang="ko-KR" sz="2000" b="1" dirty="0">
                <a:solidFill>
                  <a:schemeClr val="bg1">
                    <a:lumMod val="95000"/>
                  </a:schemeClr>
                </a:solidFill>
                <a:latin typeface="배달의민족 한나" panose="02020603020101020101" pitchFamily="18" charset="-127"/>
                <a:ea typeface="배달의민족 한나" panose="02020603020101020101" pitchFamily="18" charset="-127"/>
              </a:rPr>
              <a:t>4</a:t>
            </a:r>
            <a:endParaRPr lang="ko-KR" altLang="en-US" sz="2000" b="1"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7" name="직사각형 6">
            <a:extLst>
              <a:ext uri="{FF2B5EF4-FFF2-40B4-BE49-F238E27FC236}">
                <a16:creationId xmlns:a16="http://schemas.microsoft.com/office/drawing/2014/main" id="{1CA5AF71-434C-46C8-B04D-4137449EA90C}"/>
              </a:ext>
            </a:extLst>
          </p:cNvPr>
          <p:cNvSpPr/>
          <p:nvPr/>
        </p:nvSpPr>
        <p:spPr>
          <a:xfrm>
            <a:off x="2237172" y="6392135"/>
            <a:ext cx="4900474" cy="26633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 name="그룹 5">
            <a:extLst>
              <a:ext uri="{FF2B5EF4-FFF2-40B4-BE49-F238E27FC236}">
                <a16:creationId xmlns:a16="http://schemas.microsoft.com/office/drawing/2014/main" id="{9B41B11E-C0CB-4F8F-892D-99C18B7D276E}"/>
              </a:ext>
            </a:extLst>
          </p:cNvPr>
          <p:cNvGrpSpPr/>
          <p:nvPr/>
        </p:nvGrpSpPr>
        <p:grpSpPr>
          <a:xfrm>
            <a:off x="1820384" y="1539239"/>
            <a:ext cx="5734050" cy="3580709"/>
            <a:chOff x="1820384" y="1706879"/>
            <a:chExt cx="5734050" cy="3580709"/>
          </a:xfrm>
        </p:grpSpPr>
        <p:grpSp>
          <p:nvGrpSpPr>
            <p:cNvPr id="3" name="그룹 2">
              <a:extLst>
                <a:ext uri="{FF2B5EF4-FFF2-40B4-BE49-F238E27FC236}">
                  <a16:creationId xmlns:a16="http://schemas.microsoft.com/office/drawing/2014/main" id="{9BDC17DB-1150-450C-B1A7-5DF71FD43D23}"/>
                </a:ext>
              </a:extLst>
            </p:cNvPr>
            <p:cNvGrpSpPr/>
            <p:nvPr/>
          </p:nvGrpSpPr>
          <p:grpSpPr>
            <a:xfrm>
              <a:off x="1820384" y="1706879"/>
              <a:ext cx="5734050" cy="3580709"/>
              <a:chOff x="1820384" y="1706879"/>
              <a:chExt cx="5734050" cy="3580709"/>
            </a:xfrm>
          </p:grpSpPr>
          <p:pic>
            <p:nvPicPr>
              <p:cNvPr id="11266" name="Picture 2">
                <a:extLst>
                  <a:ext uri="{FF2B5EF4-FFF2-40B4-BE49-F238E27FC236}">
                    <a16:creationId xmlns:a16="http://schemas.microsoft.com/office/drawing/2014/main" id="{DAD35870-A181-4BC1-9217-3CA0EAEA23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0384" y="1906213"/>
                <a:ext cx="5734050" cy="3381375"/>
              </a:xfrm>
              <a:prstGeom prst="rect">
                <a:avLst/>
              </a:prstGeom>
              <a:noFill/>
              <a:extLst>
                <a:ext uri="{909E8E84-426E-40DD-AFC4-6F175D3DCCD1}">
                  <a14:hiddenFill xmlns:a14="http://schemas.microsoft.com/office/drawing/2010/main">
                    <a:solidFill>
                      <a:srgbClr val="FFFFFF"/>
                    </a:solidFill>
                  </a14:hiddenFill>
                </a:ext>
              </a:extLst>
            </p:spPr>
          </p:pic>
          <p:sp>
            <p:nvSpPr>
              <p:cNvPr id="9" name="직사각형 8">
                <a:extLst>
                  <a:ext uri="{FF2B5EF4-FFF2-40B4-BE49-F238E27FC236}">
                    <a16:creationId xmlns:a16="http://schemas.microsoft.com/office/drawing/2014/main" id="{EB55196F-FFD2-4DA9-84C1-455349D03961}"/>
                  </a:ext>
                </a:extLst>
              </p:cNvPr>
              <p:cNvSpPr/>
              <p:nvPr/>
            </p:nvSpPr>
            <p:spPr>
              <a:xfrm>
                <a:off x="1820384" y="1706879"/>
                <a:ext cx="5734050" cy="1993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extBox 10">
              <a:extLst>
                <a:ext uri="{FF2B5EF4-FFF2-40B4-BE49-F238E27FC236}">
                  <a16:creationId xmlns:a16="http://schemas.microsoft.com/office/drawing/2014/main" id="{6485310D-E116-4D69-A653-F88A96B7D7A9}"/>
                </a:ext>
              </a:extLst>
            </p:cNvPr>
            <p:cNvSpPr txBox="1"/>
            <p:nvPr/>
          </p:nvSpPr>
          <p:spPr>
            <a:xfrm>
              <a:off x="2802244" y="1721547"/>
              <a:ext cx="3770329" cy="369332"/>
            </a:xfrm>
            <a:prstGeom prst="rect">
              <a:avLst/>
            </a:prstGeom>
            <a:noFill/>
            <a:scene3d>
              <a:camera prst="obliqueBottomLeft"/>
              <a:lightRig rig="threePt" dir="t"/>
            </a:scene3d>
          </p:spPr>
          <p:txBody>
            <a:bodyPr wrap="square" rtlCol="0">
              <a:spAutoFit/>
            </a:bodyPr>
            <a:lstStyle/>
            <a:p>
              <a:pPr algn="ctr"/>
              <a:r>
                <a:rPr lang="en-US" altLang="ko-KR" spc="-150" dirty="0">
                  <a:ea typeface="배달의민족 한나" panose="02020603020101020101" pitchFamily="18" charset="-127"/>
                </a:rPr>
                <a:t>Budget – Ratings Relationship</a:t>
              </a:r>
              <a:endParaRPr lang="ko-KR" altLang="en-US" spc="-150" dirty="0">
                <a:ea typeface="배달의민족 한나" panose="02020603020101020101" pitchFamily="18" charset="-127"/>
              </a:endParaRPr>
            </a:p>
          </p:txBody>
        </p:sp>
      </p:grpSp>
      <p:sp>
        <p:nvSpPr>
          <p:cNvPr id="14" name="TextBox 13">
            <a:extLst>
              <a:ext uri="{FF2B5EF4-FFF2-40B4-BE49-F238E27FC236}">
                <a16:creationId xmlns:a16="http://schemas.microsoft.com/office/drawing/2014/main" id="{62F55B21-C5B8-4AB3-99E1-05B4F5DCCB03}"/>
              </a:ext>
            </a:extLst>
          </p:cNvPr>
          <p:cNvSpPr txBox="1"/>
          <p:nvPr/>
        </p:nvSpPr>
        <p:spPr>
          <a:xfrm>
            <a:off x="3570203" y="5494431"/>
            <a:ext cx="2234410" cy="523220"/>
          </a:xfrm>
          <a:prstGeom prst="rect">
            <a:avLst/>
          </a:prstGeom>
          <a:noFill/>
          <a:scene3d>
            <a:camera prst="obliqueBottomLeft"/>
            <a:lightRig rig="threePt" dir="t"/>
          </a:scene3d>
        </p:spPr>
        <p:txBody>
          <a:bodyPr wrap="square">
            <a:spAutoFit/>
          </a:bodyPr>
          <a:lstStyle/>
          <a:p>
            <a:pPr algn="ctr"/>
            <a:r>
              <a:rPr lang="ko-KR" altLang="en-US" sz="2800" b="0" i="0" u="none" strike="noStrike" dirty="0">
                <a:solidFill>
                  <a:srgbClr val="000000"/>
                </a:solidFill>
                <a:effectLst/>
                <a:latin typeface="스웨거 TTF" panose="020B0600000101010101" pitchFamily="50" charset="-127"/>
                <a:ea typeface="스웨거 TTF" panose="020B0600000101010101" pitchFamily="50" charset="-127"/>
              </a:rPr>
              <a:t>거의 연관이 없음</a:t>
            </a:r>
            <a:endParaRPr lang="ko-KR" altLang="en-US" sz="2800" dirty="0">
              <a:latin typeface="스웨거 TTF" panose="020B0600000101010101" pitchFamily="50" charset="-127"/>
              <a:ea typeface="스웨거 TTF" panose="020B0600000101010101" pitchFamily="50" charset="-127"/>
            </a:endParaRPr>
          </a:p>
        </p:txBody>
      </p:sp>
    </p:spTree>
    <p:extLst>
      <p:ext uri="{BB962C8B-B14F-4D97-AF65-F5344CB8AC3E}">
        <p14:creationId xmlns:p14="http://schemas.microsoft.com/office/powerpoint/2010/main" val="374038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CA78033A-620A-4EBF-8245-C6E80ACC78CD}"/>
              </a:ext>
            </a:extLst>
          </p:cNvPr>
          <p:cNvSpPr/>
          <p:nvPr/>
        </p:nvSpPr>
        <p:spPr>
          <a:xfrm>
            <a:off x="2237172" y="6392135"/>
            <a:ext cx="4900474" cy="26633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6" name="Picture 2" descr="Movie Slate Icons - Download Free Vector Icons | Noun Project">
            <a:extLst>
              <a:ext uri="{FF2B5EF4-FFF2-40B4-BE49-F238E27FC236}">
                <a16:creationId xmlns:a16="http://schemas.microsoft.com/office/drawing/2014/main" id="{0FB5BA40-C52E-4486-BB51-66D38611D6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1721" y="1957211"/>
            <a:ext cx="2800557" cy="2800557"/>
          </a:xfrm>
          <a:prstGeom prst="rect">
            <a:avLst/>
          </a:prstGeom>
          <a:noFill/>
          <a:extLst>
            <a:ext uri="{909E8E84-426E-40DD-AFC4-6F175D3DCCD1}">
              <a14:hiddenFill xmlns:a14="http://schemas.microsoft.com/office/drawing/2010/main">
                <a:solidFill>
                  <a:srgbClr val="FFFFFF"/>
                </a:solidFill>
              </a14:hiddenFill>
            </a:ext>
          </a:extLst>
        </p:spPr>
      </p:pic>
      <p:grpSp>
        <p:nvGrpSpPr>
          <p:cNvPr id="4" name="그룹 3">
            <a:extLst>
              <a:ext uri="{FF2B5EF4-FFF2-40B4-BE49-F238E27FC236}">
                <a16:creationId xmlns:a16="http://schemas.microsoft.com/office/drawing/2014/main" id="{982CFE43-B7D3-445A-BBCE-B4198A0EEC19}"/>
              </a:ext>
            </a:extLst>
          </p:cNvPr>
          <p:cNvGrpSpPr/>
          <p:nvPr/>
        </p:nvGrpSpPr>
        <p:grpSpPr>
          <a:xfrm>
            <a:off x="1895381" y="3019490"/>
            <a:ext cx="5584055" cy="1703641"/>
            <a:chOff x="1895381" y="2258046"/>
            <a:chExt cx="5584055" cy="1703641"/>
          </a:xfrm>
        </p:grpSpPr>
        <p:sp>
          <p:nvSpPr>
            <p:cNvPr id="2" name="TextBox 1"/>
            <p:cNvSpPr txBox="1"/>
            <p:nvPr/>
          </p:nvSpPr>
          <p:spPr>
            <a:xfrm>
              <a:off x="1895381" y="3038357"/>
              <a:ext cx="5584055" cy="923330"/>
            </a:xfrm>
            <a:prstGeom prst="rect">
              <a:avLst/>
            </a:prstGeom>
            <a:noFill/>
            <a:scene3d>
              <a:camera prst="obliqueBottomLeft"/>
              <a:lightRig rig="threePt" dir="t"/>
            </a:scene3d>
          </p:spPr>
          <p:txBody>
            <a:bodyPr wrap="square" rtlCol="0">
              <a:spAutoFit/>
            </a:bodyPr>
            <a:lstStyle/>
            <a:p>
              <a:pPr algn="ctr"/>
              <a:r>
                <a:rPr lang="en-US" altLang="ko-KR" sz="5400" b="1" spc="600" dirty="0">
                  <a:solidFill>
                    <a:schemeClr val="bg1"/>
                  </a:solidFill>
                  <a:latin typeface="스웨거 TTF" panose="020B0600000101010101" pitchFamily="50" charset="-127"/>
                  <a:ea typeface="스웨거 TTF" panose="020B0600000101010101" pitchFamily="50" charset="-127"/>
                </a:rPr>
                <a:t>Conclusion</a:t>
              </a:r>
            </a:p>
          </p:txBody>
        </p:sp>
        <p:sp>
          <p:nvSpPr>
            <p:cNvPr id="19" name="TextBox 18">
              <a:extLst>
                <a:ext uri="{FF2B5EF4-FFF2-40B4-BE49-F238E27FC236}">
                  <a16:creationId xmlns:a16="http://schemas.microsoft.com/office/drawing/2014/main" id="{F81E59EF-CB37-40C9-A57E-929AFDFD5413}"/>
                </a:ext>
              </a:extLst>
            </p:cNvPr>
            <p:cNvSpPr txBox="1"/>
            <p:nvPr/>
          </p:nvSpPr>
          <p:spPr>
            <a:xfrm>
              <a:off x="4101482" y="2258046"/>
              <a:ext cx="1171851" cy="923330"/>
            </a:xfrm>
            <a:prstGeom prst="rect">
              <a:avLst/>
            </a:prstGeom>
            <a:noFill/>
            <a:scene3d>
              <a:camera prst="obliqueBottomLeft"/>
              <a:lightRig rig="threePt" dir="t"/>
            </a:scene3d>
          </p:spPr>
          <p:txBody>
            <a:bodyPr wrap="square" rtlCol="0">
              <a:spAutoFit/>
            </a:bodyPr>
            <a:lstStyle/>
            <a:p>
              <a:r>
                <a:rPr lang="en-US" altLang="ko-KR" sz="5400" b="1" dirty="0">
                  <a:solidFill>
                    <a:schemeClr val="bg1">
                      <a:lumMod val="65000"/>
                    </a:schemeClr>
                  </a:solidFill>
                  <a:latin typeface="나눔바른고딕" panose="020B0603020101020101" pitchFamily="50" charset="-127"/>
                  <a:ea typeface="나눔바른고딕" panose="020B0603020101020101" pitchFamily="50" charset="-127"/>
                </a:rPr>
                <a:t>0</a:t>
              </a:r>
              <a:r>
                <a:rPr lang="en-US" altLang="ko-KR" sz="5400" b="1" dirty="0">
                  <a:solidFill>
                    <a:schemeClr val="bg1">
                      <a:lumMod val="95000"/>
                    </a:schemeClr>
                  </a:solidFill>
                  <a:latin typeface="나눔바른고딕" panose="020B0603020101020101" pitchFamily="50" charset="-127"/>
                  <a:ea typeface="나눔바른고딕" panose="020B0603020101020101" pitchFamily="50" charset="-127"/>
                </a:rPr>
                <a:t>5</a:t>
              </a:r>
              <a:endParaRPr lang="ko-KR" altLang="en-US" sz="5400" b="1" dirty="0">
                <a:solidFill>
                  <a:schemeClr val="bg1">
                    <a:lumMod val="95000"/>
                  </a:schemeClr>
                </a:solidFill>
                <a:latin typeface="나눔바른고딕" panose="020B0603020101020101" pitchFamily="50" charset="-127"/>
                <a:ea typeface="나눔바른고딕" panose="020B0603020101020101" pitchFamily="50" charset="-127"/>
              </a:endParaRPr>
            </a:p>
          </p:txBody>
        </p:sp>
      </p:grpSp>
    </p:spTree>
    <p:extLst>
      <p:ext uri="{BB962C8B-B14F-4D97-AF65-F5344CB8AC3E}">
        <p14:creationId xmlns:p14="http://schemas.microsoft.com/office/powerpoint/2010/main" val="1270795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99611"/>
            <a:ext cx="1695635" cy="369332"/>
          </a:xfrm>
          <a:prstGeom prst="rect">
            <a:avLst/>
          </a:prstGeom>
          <a:noFill/>
          <a:scene3d>
            <a:camera prst="obliqueBottomLeft"/>
            <a:lightRig rig="threePt" dir="t"/>
          </a:scene3d>
        </p:spPr>
        <p:txBody>
          <a:bodyPr wrap="square" rtlCol="0">
            <a:spAutoFit/>
          </a:bodyPr>
          <a:lstStyle/>
          <a:p>
            <a:r>
              <a:rPr lang="es-ES" altLang="ko-KR" spc="-150" dirty="0" err="1">
                <a:solidFill>
                  <a:schemeClr val="bg1">
                    <a:lumMod val="95000"/>
                  </a:schemeClr>
                </a:solidFill>
                <a:latin typeface="배달의민족 한나" panose="02020603020101020101" pitchFamily="18" charset="-127"/>
                <a:ea typeface="배달의민족 한나" panose="02020603020101020101" pitchFamily="18" charset="-127"/>
              </a:rPr>
              <a:t>Conclusion</a:t>
            </a:r>
            <a:endParaRPr lang="es-ES" altLang="ko-KR" spc="-150"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4" name="TextBox 3"/>
          <p:cNvSpPr txBox="1"/>
          <p:nvPr/>
        </p:nvSpPr>
        <p:spPr>
          <a:xfrm>
            <a:off x="1775534" y="684168"/>
            <a:ext cx="7022237" cy="584775"/>
          </a:xfrm>
          <a:prstGeom prst="rect">
            <a:avLst/>
          </a:prstGeom>
          <a:noFill/>
          <a:scene3d>
            <a:camera prst="obliqueBottomLeft"/>
            <a:lightRig rig="threePt" dir="t"/>
          </a:scene3d>
        </p:spPr>
        <p:txBody>
          <a:bodyPr wrap="square" rtlCol="0">
            <a:spAutoFit/>
          </a:bodyPr>
          <a:lstStyle/>
          <a:p>
            <a:pPr algn="ctr"/>
            <a:r>
              <a:rPr lang="en-US" altLang="ko-KR" sz="3200" spc="-150" dirty="0">
                <a:solidFill>
                  <a:schemeClr val="bg1">
                    <a:lumMod val="95000"/>
                  </a:schemeClr>
                </a:solidFill>
                <a:latin typeface="배달의민족 한나" panose="02020603020101020101" pitchFamily="18" charset="-127"/>
                <a:ea typeface="배달의민족 한나" panose="02020603020101020101" pitchFamily="18" charset="-127"/>
              </a:rPr>
              <a:t>[</a:t>
            </a:r>
            <a:r>
              <a:rPr lang="ko-KR" altLang="en-US" sz="3200" spc="-150" dirty="0">
                <a:solidFill>
                  <a:schemeClr val="bg1">
                    <a:lumMod val="95000"/>
                  </a:schemeClr>
                </a:solidFill>
                <a:latin typeface="배달의민족 한나" panose="02020603020101020101" pitchFamily="18" charset="-127"/>
                <a:ea typeface="배달의민족 한나" panose="02020603020101020101" pitchFamily="18" charset="-127"/>
              </a:rPr>
              <a:t>제목</a:t>
            </a:r>
            <a:r>
              <a:rPr lang="en-US" altLang="ko-KR" sz="3200" spc="-150" dirty="0">
                <a:solidFill>
                  <a:schemeClr val="bg1">
                    <a:lumMod val="95000"/>
                  </a:schemeClr>
                </a:solidFill>
                <a:latin typeface="배달의민족 한나" panose="02020603020101020101" pitchFamily="18" charset="-127"/>
                <a:ea typeface="배달의민족 한나" panose="02020603020101020101" pitchFamily="18" charset="-127"/>
              </a:rPr>
              <a:t>]</a:t>
            </a:r>
            <a:endParaRPr lang="ko-KR" altLang="en-US" sz="3200" spc="-150"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5" name="TextBox 4"/>
          <p:cNvSpPr txBox="1"/>
          <p:nvPr/>
        </p:nvSpPr>
        <p:spPr>
          <a:xfrm>
            <a:off x="1" y="637424"/>
            <a:ext cx="585926" cy="400110"/>
          </a:xfrm>
          <a:prstGeom prst="rect">
            <a:avLst/>
          </a:prstGeom>
          <a:noFill/>
          <a:scene3d>
            <a:camera prst="obliqueBottomLeft"/>
            <a:lightRig rig="threePt" dir="t"/>
          </a:scene3d>
        </p:spPr>
        <p:txBody>
          <a:bodyPr wrap="square" rtlCol="0">
            <a:spAutoFit/>
          </a:bodyPr>
          <a:lstStyle/>
          <a:p>
            <a:r>
              <a:rPr lang="en-US" altLang="ko-KR" sz="2000" b="1" dirty="0">
                <a:solidFill>
                  <a:schemeClr val="bg1">
                    <a:lumMod val="65000"/>
                  </a:schemeClr>
                </a:solidFill>
                <a:latin typeface="배달의민족 한나" panose="02020603020101020101" pitchFamily="18" charset="-127"/>
                <a:ea typeface="배달의민족 한나" panose="02020603020101020101" pitchFamily="18" charset="-127"/>
              </a:rPr>
              <a:t>0</a:t>
            </a:r>
            <a:r>
              <a:rPr lang="en-US" altLang="ko-KR" sz="2000" b="1" dirty="0">
                <a:solidFill>
                  <a:schemeClr val="bg1">
                    <a:lumMod val="95000"/>
                  </a:schemeClr>
                </a:solidFill>
                <a:latin typeface="배달의민족 한나" panose="02020603020101020101" pitchFamily="18" charset="-127"/>
                <a:ea typeface="배달의민족 한나" panose="02020603020101020101" pitchFamily="18" charset="-127"/>
              </a:rPr>
              <a:t>5</a:t>
            </a:r>
            <a:endParaRPr lang="ko-KR" altLang="en-US" sz="2000" b="1"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8" name="TextBox 7"/>
          <p:cNvSpPr txBox="1"/>
          <p:nvPr/>
        </p:nvSpPr>
        <p:spPr>
          <a:xfrm>
            <a:off x="2267058" y="3584669"/>
            <a:ext cx="4777063" cy="369332"/>
          </a:xfrm>
          <a:prstGeom prst="rect">
            <a:avLst/>
          </a:prstGeom>
          <a:noFill/>
          <a:scene3d>
            <a:camera prst="obliqueBottomLeft"/>
            <a:lightRig rig="threePt" dir="t"/>
          </a:scene3d>
        </p:spPr>
        <p:txBody>
          <a:bodyPr wrap="square" rtlCol="0">
            <a:spAutoFit/>
          </a:bodyPr>
          <a:lstStyle/>
          <a:p>
            <a:pPr algn="ctr"/>
            <a:r>
              <a:rPr lang="ko-KR" altLang="en-US" b="1" spc="-150" dirty="0">
                <a:solidFill>
                  <a:schemeClr val="bg1"/>
                </a:solidFill>
                <a:latin typeface="배달의민족 한나" panose="02020603020101020101" pitchFamily="18" charset="-127"/>
                <a:ea typeface="배달의민족 한나" panose="02020603020101020101" pitchFamily="18" charset="-127"/>
              </a:rPr>
              <a:t>슬라이드에 어울리는 적절한 내용으로 채워주세요</a:t>
            </a:r>
          </a:p>
        </p:txBody>
      </p:sp>
      <p:pic>
        <p:nvPicPr>
          <p:cNvPr id="10" name="그림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24885" y="3027368"/>
            <a:ext cx="494229" cy="494229"/>
          </a:xfrm>
          <a:prstGeom prst="rect">
            <a:avLst/>
          </a:prstGeom>
        </p:spPr>
      </p:pic>
      <p:sp>
        <p:nvSpPr>
          <p:cNvPr id="7" name="직사각형 6">
            <a:extLst>
              <a:ext uri="{FF2B5EF4-FFF2-40B4-BE49-F238E27FC236}">
                <a16:creationId xmlns:a16="http://schemas.microsoft.com/office/drawing/2014/main" id="{1CA5AF71-434C-46C8-B04D-4137449EA90C}"/>
              </a:ext>
            </a:extLst>
          </p:cNvPr>
          <p:cNvSpPr/>
          <p:nvPr/>
        </p:nvSpPr>
        <p:spPr>
          <a:xfrm>
            <a:off x="2237172" y="6392135"/>
            <a:ext cx="4900474" cy="26633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734413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직사각형 20"/>
          <p:cNvSpPr/>
          <p:nvPr/>
        </p:nvSpPr>
        <p:spPr>
          <a:xfrm>
            <a:off x="2867487" y="778280"/>
            <a:ext cx="3409026" cy="496890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p:cNvSpPr txBox="1"/>
          <p:nvPr/>
        </p:nvSpPr>
        <p:spPr>
          <a:xfrm>
            <a:off x="0" y="974914"/>
            <a:ext cx="9144000" cy="923330"/>
          </a:xfrm>
          <a:prstGeom prst="rect">
            <a:avLst/>
          </a:prstGeom>
          <a:noFill/>
          <a:scene3d>
            <a:camera prst="obliqueBottomLeft"/>
            <a:lightRig rig="threePt" dir="t"/>
          </a:scene3d>
        </p:spPr>
        <p:txBody>
          <a:bodyPr wrap="square" rtlCol="0">
            <a:spAutoFit/>
          </a:bodyPr>
          <a:lstStyle/>
          <a:p>
            <a:pPr algn="ctr"/>
            <a:r>
              <a:rPr lang="en-US" altLang="ko-KR" sz="5400" b="1" spc="600" dirty="0">
                <a:solidFill>
                  <a:schemeClr val="bg1"/>
                </a:solidFill>
                <a:latin typeface="스웨거 TTF" panose="020B0600000101010101" pitchFamily="50" charset="-127"/>
                <a:ea typeface="스웨거 TTF" panose="020B0600000101010101" pitchFamily="50" charset="-127"/>
              </a:rPr>
              <a:t>INDEX</a:t>
            </a:r>
            <a:endParaRPr lang="ko-KR" altLang="en-US" sz="5400" b="1" spc="600" dirty="0">
              <a:solidFill>
                <a:schemeClr val="bg1"/>
              </a:solidFill>
              <a:latin typeface="스웨거 TTF" panose="020B0600000101010101" pitchFamily="50" charset="-127"/>
              <a:ea typeface="스웨거 TTF" panose="020B0600000101010101" pitchFamily="50" charset="-127"/>
            </a:endParaRPr>
          </a:p>
        </p:txBody>
      </p:sp>
      <p:sp>
        <p:nvSpPr>
          <p:cNvPr id="5" name="TextBox 4"/>
          <p:cNvSpPr txBox="1"/>
          <p:nvPr/>
        </p:nvSpPr>
        <p:spPr>
          <a:xfrm>
            <a:off x="2752073" y="2294814"/>
            <a:ext cx="1917578" cy="369332"/>
          </a:xfrm>
          <a:prstGeom prst="rect">
            <a:avLst/>
          </a:prstGeom>
          <a:noFill/>
          <a:scene3d>
            <a:camera prst="obliqueBottomLeft"/>
            <a:lightRig rig="threePt" dir="t"/>
          </a:scene3d>
        </p:spPr>
        <p:txBody>
          <a:bodyPr wrap="square" rtlCol="0">
            <a:spAutoFit/>
          </a:bodyPr>
          <a:lstStyle/>
          <a:p>
            <a:pPr algn="ctr"/>
            <a:r>
              <a:rPr lang="es-ES" altLang="ko-KR" spc="-150" dirty="0">
                <a:solidFill>
                  <a:schemeClr val="bg1"/>
                </a:solidFill>
                <a:latin typeface="나눔바른고딕" panose="020B0603020101020101" pitchFamily="50" charset="-127"/>
                <a:ea typeface="나눔바른고딕" panose="020B0603020101020101" pitchFamily="50" charset="-127"/>
              </a:rPr>
              <a:t>Project </a:t>
            </a:r>
            <a:r>
              <a:rPr lang="es-ES" altLang="ko-KR" spc="-150" dirty="0" err="1">
                <a:solidFill>
                  <a:schemeClr val="bg1"/>
                </a:solidFill>
                <a:latin typeface="나눔바른고딕" panose="020B0603020101020101" pitchFamily="50" charset="-127"/>
                <a:ea typeface="나눔바른고딕" panose="020B0603020101020101" pitchFamily="50" charset="-127"/>
              </a:rPr>
              <a:t>overview</a:t>
            </a:r>
            <a:endParaRPr lang="ko-KR" altLang="en-US" spc="-150" dirty="0">
              <a:solidFill>
                <a:schemeClr val="bg1"/>
              </a:solidFill>
              <a:latin typeface="나눔바른고딕" panose="020B0603020101020101" pitchFamily="50" charset="-127"/>
              <a:ea typeface="나눔바른고딕" panose="020B0603020101020101" pitchFamily="50" charset="-127"/>
            </a:endParaRPr>
          </a:p>
        </p:txBody>
      </p:sp>
      <p:sp>
        <p:nvSpPr>
          <p:cNvPr id="7" name="TextBox 6"/>
          <p:cNvSpPr txBox="1"/>
          <p:nvPr/>
        </p:nvSpPr>
        <p:spPr>
          <a:xfrm>
            <a:off x="3077649" y="3577572"/>
            <a:ext cx="1393795" cy="369332"/>
          </a:xfrm>
          <a:prstGeom prst="rect">
            <a:avLst/>
          </a:prstGeom>
          <a:noFill/>
          <a:scene3d>
            <a:camera prst="obliqueBottomLeft"/>
            <a:lightRig rig="threePt" dir="t"/>
          </a:scene3d>
        </p:spPr>
        <p:txBody>
          <a:bodyPr wrap="square" rtlCol="0">
            <a:spAutoFit/>
          </a:bodyPr>
          <a:lstStyle/>
          <a:p>
            <a:pPr algn="ctr"/>
            <a:r>
              <a:rPr lang="es-ES" altLang="ko-KR" spc="-150" dirty="0">
                <a:solidFill>
                  <a:schemeClr val="bg1"/>
                </a:solidFill>
                <a:latin typeface="나눔바른고딕" panose="020B0603020101020101" pitchFamily="50" charset="-127"/>
                <a:ea typeface="나눔바른고딕" panose="020B0603020101020101" pitchFamily="50" charset="-127"/>
              </a:rPr>
              <a:t>Data sets</a:t>
            </a:r>
            <a:endParaRPr lang="ko-KR" altLang="en-US" spc="-150" dirty="0">
              <a:solidFill>
                <a:schemeClr val="bg1"/>
              </a:solidFill>
              <a:latin typeface="나눔바른고딕" panose="020B0603020101020101" pitchFamily="50" charset="-127"/>
              <a:ea typeface="나눔바른고딕" panose="020B0603020101020101" pitchFamily="50" charset="-127"/>
            </a:endParaRPr>
          </a:p>
        </p:txBody>
      </p:sp>
      <p:sp>
        <p:nvSpPr>
          <p:cNvPr id="13" name="TextBox 12"/>
          <p:cNvSpPr txBox="1"/>
          <p:nvPr/>
        </p:nvSpPr>
        <p:spPr>
          <a:xfrm>
            <a:off x="3446754" y="4509131"/>
            <a:ext cx="646592" cy="461665"/>
          </a:xfrm>
          <a:prstGeom prst="rect">
            <a:avLst/>
          </a:prstGeom>
          <a:noFill/>
          <a:scene3d>
            <a:camera prst="obliqueBottomLeft"/>
            <a:lightRig rig="threePt" dir="t"/>
          </a:scene3d>
        </p:spPr>
        <p:txBody>
          <a:bodyPr wrap="square" rtlCol="0">
            <a:spAutoFit/>
          </a:bodyPr>
          <a:lstStyle/>
          <a:p>
            <a:pPr algn="ctr"/>
            <a:r>
              <a:rPr lang="en-US" altLang="ko-KR" sz="2400" b="1" spc="300" dirty="0">
                <a:solidFill>
                  <a:schemeClr val="tx1">
                    <a:lumMod val="75000"/>
                    <a:lumOff val="25000"/>
                  </a:schemeClr>
                </a:solidFill>
                <a:latin typeface="나눔바른고딕" panose="020B0603020101020101" pitchFamily="50" charset="-127"/>
                <a:ea typeface="나눔바른고딕" panose="020B0603020101020101" pitchFamily="50" charset="-127"/>
              </a:rPr>
              <a:t>0</a:t>
            </a:r>
            <a:r>
              <a:rPr lang="en-US" altLang="ko-KR" sz="2400" b="1" spc="300" dirty="0">
                <a:solidFill>
                  <a:schemeClr val="tx1">
                    <a:lumMod val="50000"/>
                    <a:lumOff val="50000"/>
                  </a:schemeClr>
                </a:solidFill>
                <a:latin typeface="나눔바른고딕" panose="020B0603020101020101" pitchFamily="50" charset="-127"/>
                <a:ea typeface="나눔바른고딕" panose="020B0603020101020101" pitchFamily="50" charset="-127"/>
              </a:rPr>
              <a:t>5</a:t>
            </a:r>
            <a:endParaRPr lang="ko-KR" altLang="en-US" sz="2400" b="1" spc="300" dirty="0">
              <a:solidFill>
                <a:schemeClr val="tx1">
                  <a:lumMod val="50000"/>
                  <a:lumOff val="50000"/>
                </a:schemeClr>
              </a:solidFill>
              <a:latin typeface="나눔바른고딕" panose="020B0603020101020101" pitchFamily="50" charset="-127"/>
              <a:ea typeface="나눔바른고딕" panose="020B0603020101020101" pitchFamily="50" charset="-127"/>
            </a:endParaRPr>
          </a:p>
        </p:txBody>
      </p:sp>
      <p:sp>
        <p:nvSpPr>
          <p:cNvPr id="14" name="TextBox 13"/>
          <p:cNvSpPr txBox="1"/>
          <p:nvPr/>
        </p:nvSpPr>
        <p:spPr>
          <a:xfrm>
            <a:off x="3196700" y="4860330"/>
            <a:ext cx="1146699" cy="369332"/>
          </a:xfrm>
          <a:prstGeom prst="rect">
            <a:avLst/>
          </a:prstGeom>
          <a:noFill/>
          <a:scene3d>
            <a:camera prst="obliqueBottomLeft"/>
            <a:lightRig rig="threePt" dir="t"/>
          </a:scene3d>
        </p:spPr>
        <p:txBody>
          <a:bodyPr wrap="square" rtlCol="0">
            <a:spAutoFit/>
          </a:bodyPr>
          <a:lstStyle/>
          <a:p>
            <a:pPr algn="ctr"/>
            <a:r>
              <a:rPr lang="es-ES" altLang="ko-KR" spc="-150" dirty="0" err="1">
                <a:solidFill>
                  <a:schemeClr val="bg1"/>
                </a:solidFill>
                <a:latin typeface="나눔바른고딕" panose="020B0603020101020101" pitchFamily="50" charset="-127"/>
                <a:ea typeface="나눔바른고딕" panose="020B0603020101020101" pitchFamily="50" charset="-127"/>
              </a:rPr>
              <a:t>Conclusion</a:t>
            </a:r>
            <a:endParaRPr lang="ko-KR" altLang="en-US" spc="-150" dirty="0">
              <a:solidFill>
                <a:schemeClr val="bg1"/>
              </a:solidFill>
              <a:latin typeface="나눔바른고딕" panose="020B0603020101020101" pitchFamily="50" charset="-127"/>
              <a:ea typeface="나눔바른고딕" panose="020B0603020101020101" pitchFamily="50" charset="-127"/>
            </a:endParaRPr>
          </a:p>
        </p:txBody>
      </p:sp>
      <p:sp>
        <p:nvSpPr>
          <p:cNvPr id="22" name="타원 21"/>
          <p:cNvSpPr/>
          <p:nvPr/>
        </p:nvSpPr>
        <p:spPr>
          <a:xfrm>
            <a:off x="2967159" y="881799"/>
            <a:ext cx="110490" cy="1104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타원 22"/>
          <p:cNvSpPr/>
          <p:nvPr/>
        </p:nvSpPr>
        <p:spPr>
          <a:xfrm>
            <a:off x="6066353" y="881799"/>
            <a:ext cx="110490" cy="1104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타원 23"/>
          <p:cNvSpPr/>
          <p:nvPr/>
        </p:nvSpPr>
        <p:spPr>
          <a:xfrm>
            <a:off x="2967159" y="5533024"/>
            <a:ext cx="110490" cy="1104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타원 24"/>
          <p:cNvSpPr/>
          <p:nvPr/>
        </p:nvSpPr>
        <p:spPr>
          <a:xfrm>
            <a:off x="6077253" y="5534285"/>
            <a:ext cx="110490" cy="1104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CA78033A-620A-4EBF-8245-C6E80ACC78CD}"/>
              </a:ext>
            </a:extLst>
          </p:cNvPr>
          <p:cNvSpPr/>
          <p:nvPr/>
        </p:nvSpPr>
        <p:spPr>
          <a:xfrm>
            <a:off x="2237172" y="6392135"/>
            <a:ext cx="4900474" cy="26633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AA4B53BD-A32D-49F9-9AA5-FBD7CD40C567}"/>
              </a:ext>
            </a:extLst>
          </p:cNvPr>
          <p:cNvSpPr txBox="1"/>
          <p:nvPr/>
        </p:nvSpPr>
        <p:spPr>
          <a:xfrm>
            <a:off x="5050652" y="2543192"/>
            <a:ext cx="673225" cy="461665"/>
          </a:xfrm>
          <a:prstGeom prst="rect">
            <a:avLst/>
          </a:prstGeom>
          <a:noFill/>
          <a:scene3d>
            <a:camera prst="obliqueBottomLeft"/>
            <a:lightRig rig="threePt" dir="t"/>
          </a:scene3d>
        </p:spPr>
        <p:txBody>
          <a:bodyPr wrap="square" rtlCol="0">
            <a:spAutoFit/>
          </a:bodyPr>
          <a:lstStyle/>
          <a:p>
            <a:pPr algn="ctr"/>
            <a:r>
              <a:rPr lang="en-US" altLang="ko-KR" sz="2400" b="1" spc="300" dirty="0">
                <a:solidFill>
                  <a:schemeClr val="tx1">
                    <a:lumMod val="75000"/>
                    <a:lumOff val="25000"/>
                  </a:schemeClr>
                </a:solidFill>
                <a:latin typeface="나눔바른고딕" panose="020B0603020101020101" pitchFamily="50" charset="-127"/>
                <a:ea typeface="나눔바른고딕" panose="020B0603020101020101" pitchFamily="50" charset="-127"/>
              </a:rPr>
              <a:t>0</a:t>
            </a:r>
            <a:r>
              <a:rPr lang="en-US" altLang="ko-KR" sz="2400" b="1" spc="300" dirty="0">
                <a:solidFill>
                  <a:schemeClr val="tx1">
                    <a:lumMod val="50000"/>
                    <a:lumOff val="50000"/>
                  </a:schemeClr>
                </a:solidFill>
                <a:latin typeface="나눔바른고딕" panose="020B0603020101020101" pitchFamily="50" charset="-127"/>
                <a:ea typeface="나눔바른고딕" panose="020B0603020101020101" pitchFamily="50" charset="-127"/>
              </a:rPr>
              <a:t>2</a:t>
            </a:r>
            <a:endParaRPr lang="ko-KR" altLang="en-US" sz="2400" b="1" spc="300" dirty="0">
              <a:solidFill>
                <a:schemeClr val="tx1">
                  <a:lumMod val="50000"/>
                  <a:lumOff val="50000"/>
                </a:schemeClr>
              </a:solidFill>
              <a:latin typeface="나눔바른고딕" panose="020B0603020101020101" pitchFamily="50" charset="-127"/>
              <a:ea typeface="나눔바른고딕" panose="020B0603020101020101" pitchFamily="50" charset="-127"/>
            </a:endParaRPr>
          </a:p>
        </p:txBody>
      </p:sp>
      <p:sp>
        <p:nvSpPr>
          <p:cNvPr id="20" name="TextBox 19">
            <a:extLst>
              <a:ext uri="{FF2B5EF4-FFF2-40B4-BE49-F238E27FC236}">
                <a16:creationId xmlns:a16="http://schemas.microsoft.com/office/drawing/2014/main" id="{BBEE020A-8DF2-4D15-8A5E-C00DBB403C8D}"/>
              </a:ext>
            </a:extLst>
          </p:cNvPr>
          <p:cNvSpPr txBox="1"/>
          <p:nvPr/>
        </p:nvSpPr>
        <p:spPr>
          <a:xfrm>
            <a:off x="4428477" y="2861684"/>
            <a:ext cx="1917578" cy="369332"/>
          </a:xfrm>
          <a:prstGeom prst="rect">
            <a:avLst/>
          </a:prstGeom>
          <a:noFill/>
          <a:scene3d>
            <a:camera prst="obliqueBottomLeft"/>
            <a:lightRig rig="threePt" dir="t"/>
          </a:scene3d>
        </p:spPr>
        <p:txBody>
          <a:bodyPr wrap="square" rtlCol="0">
            <a:spAutoFit/>
          </a:bodyPr>
          <a:lstStyle/>
          <a:p>
            <a:pPr algn="ctr"/>
            <a:r>
              <a:rPr lang="es-ES" altLang="ko-KR" spc="-150" dirty="0" err="1">
                <a:solidFill>
                  <a:schemeClr val="bg1"/>
                </a:solidFill>
                <a:latin typeface="나눔바른고딕" panose="020B0603020101020101" pitchFamily="50" charset="-127"/>
                <a:ea typeface="나눔바른고딕" panose="020B0603020101020101" pitchFamily="50" charset="-127"/>
              </a:rPr>
              <a:t>Related</a:t>
            </a:r>
            <a:r>
              <a:rPr lang="es-ES" altLang="ko-KR" spc="-150" dirty="0">
                <a:solidFill>
                  <a:schemeClr val="bg1"/>
                </a:solidFill>
                <a:latin typeface="나눔바른고딕" panose="020B0603020101020101" pitchFamily="50" charset="-127"/>
                <a:ea typeface="나눔바른고딕" panose="020B0603020101020101" pitchFamily="50" charset="-127"/>
              </a:rPr>
              <a:t> Works</a:t>
            </a:r>
            <a:endParaRPr lang="ko-KR" altLang="en-US" spc="-150" dirty="0">
              <a:solidFill>
                <a:schemeClr val="bg1"/>
              </a:solidFill>
              <a:latin typeface="나눔바른고딕" panose="020B0603020101020101" pitchFamily="50" charset="-127"/>
              <a:ea typeface="나눔바른고딕" panose="020B0603020101020101" pitchFamily="50" charset="-127"/>
            </a:endParaRPr>
          </a:p>
        </p:txBody>
      </p:sp>
      <p:sp>
        <p:nvSpPr>
          <p:cNvPr id="26" name="TextBox 25">
            <a:extLst>
              <a:ext uri="{FF2B5EF4-FFF2-40B4-BE49-F238E27FC236}">
                <a16:creationId xmlns:a16="http://schemas.microsoft.com/office/drawing/2014/main" id="{919B5CDC-D11B-4FFC-920B-9E4772BB040D}"/>
              </a:ext>
            </a:extLst>
          </p:cNvPr>
          <p:cNvSpPr txBox="1"/>
          <p:nvPr/>
        </p:nvSpPr>
        <p:spPr>
          <a:xfrm>
            <a:off x="3446754" y="1952651"/>
            <a:ext cx="646592" cy="461665"/>
          </a:xfrm>
          <a:prstGeom prst="rect">
            <a:avLst/>
          </a:prstGeom>
          <a:noFill/>
          <a:scene3d>
            <a:camera prst="obliqueBottomLeft"/>
            <a:lightRig rig="threePt" dir="t"/>
          </a:scene3d>
        </p:spPr>
        <p:txBody>
          <a:bodyPr wrap="square" rtlCol="0">
            <a:spAutoFit/>
          </a:bodyPr>
          <a:lstStyle/>
          <a:p>
            <a:pPr algn="ctr"/>
            <a:r>
              <a:rPr lang="en-US" altLang="ko-KR" sz="2400" b="1" spc="300" dirty="0">
                <a:solidFill>
                  <a:schemeClr val="tx1">
                    <a:lumMod val="75000"/>
                    <a:lumOff val="25000"/>
                  </a:schemeClr>
                </a:solidFill>
                <a:latin typeface="나눔바른고딕" panose="020B0603020101020101" pitchFamily="50" charset="-127"/>
                <a:ea typeface="나눔바른고딕" panose="020B0603020101020101" pitchFamily="50" charset="-127"/>
              </a:rPr>
              <a:t>0</a:t>
            </a:r>
            <a:r>
              <a:rPr lang="en-US" altLang="ko-KR" sz="2400" b="1" spc="300" dirty="0">
                <a:solidFill>
                  <a:schemeClr val="tx1">
                    <a:lumMod val="50000"/>
                    <a:lumOff val="50000"/>
                  </a:schemeClr>
                </a:solidFill>
                <a:latin typeface="나눔바른고딕" panose="020B0603020101020101" pitchFamily="50" charset="-127"/>
                <a:ea typeface="나눔바른고딕" panose="020B0603020101020101" pitchFamily="50" charset="-127"/>
              </a:rPr>
              <a:t>1</a:t>
            </a:r>
            <a:endParaRPr lang="ko-KR" altLang="en-US" sz="2400" b="1" spc="300" dirty="0">
              <a:solidFill>
                <a:schemeClr val="tx1">
                  <a:lumMod val="50000"/>
                  <a:lumOff val="50000"/>
                </a:schemeClr>
              </a:solidFill>
              <a:latin typeface="나눔바른고딕" panose="020B0603020101020101" pitchFamily="50" charset="-127"/>
              <a:ea typeface="나눔바른고딕" panose="020B0603020101020101" pitchFamily="50" charset="-127"/>
            </a:endParaRPr>
          </a:p>
        </p:txBody>
      </p:sp>
      <p:sp>
        <p:nvSpPr>
          <p:cNvPr id="27" name="TextBox 26">
            <a:extLst>
              <a:ext uri="{FF2B5EF4-FFF2-40B4-BE49-F238E27FC236}">
                <a16:creationId xmlns:a16="http://schemas.microsoft.com/office/drawing/2014/main" id="{E3519E27-77D6-4D4E-81F1-60C07560A70E}"/>
              </a:ext>
            </a:extLst>
          </p:cNvPr>
          <p:cNvSpPr txBox="1"/>
          <p:nvPr/>
        </p:nvSpPr>
        <p:spPr>
          <a:xfrm>
            <a:off x="3446754" y="3234625"/>
            <a:ext cx="646592" cy="461665"/>
          </a:xfrm>
          <a:prstGeom prst="rect">
            <a:avLst/>
          </a:prstGeom>
          <a:noFill/>
          <a:scene3d>
            <a:camera prst="obliqueBottomLeft"/>
            <a:lightRig rig="threePt" dir="t"/>
          </a:scene3d>
        </p:spPr>
        <p:txBody>
          <a:bodyPr wrap="square" rtlCol="0">
            <a:spAutoFit/>
          </a:bodyPr>
          <a:lstStyle/>
          <a:p>
            <a:pPr algn="ctr"/>
            <a:r>
              <a:rPr lang="en-US" altLang="ko-KR" sz="2400" b="1" spc="300" dirty="0">
                <a:solidFill>
                  <a:schemeClr val="tx1">
                    <a:lumMod val="75000"/>
                    <a:lumOff val="25000"/>
                  </a:schemeClr>
                </a:solidFill>
                <a:latin typeface="나눔바른고딕" panose="020B0603020101020101" pitchFamily="50" charset="-127"/>
                <a:ea typeface="나눔바른고딕" panose="020B0603020101020101" pitchFamily="50" charset="-127"/>
              </a:rPr>
              <a:t>0</a:t>
            </a:r>
            <a:r>
              <a:rPr lang="en-US" altLang="ko-KR" sz="2400" b="1" spc="300" dirty="0">
                <a:solidFill>
                  <a:schemeClr val="tx1">
                    <a:lumMod val="50000"/>
                    <a:lumOff val="50000"/>
                  </a:schemeClr>
                </a:solidFill>
                <a:latin typeface="나눔바른고딕" panose="020B0603020101020101" pitchFamily="50" charset="-127"/>
                <a:ea typeface="나눔바른고딕" panose="020B0603020101020101" pitchFamily="50" charset="-127"/>
              </a:rPr>
              <a:t>3</a:t>
            </a:r>
            <a:endParaRPr lang="ko-KR" altLang="en-US" sz="2400" b="1" spc="300" dirty="0">
              <a:solidFill>
                <a:schemeClr val="tx1">
                  <a:lumMod val="50000"/>
                  <a:lumOff val="50000"/>
                </a:schemeClr>
              </a:solidFill>
              <a:latin typeface="나눔바른고딕" panose="020B0603020101020101" pitchFamily="50" charset="-127"/>
              <a:ea typeface="나눔바른고딕" panose="020B0603020101020101" pitchFamily="50" charset="-127"/>
            </a:endParaRPr>
          </a:p>
        </p:txBody>
      </p:sp>
      <p:sp>
        <p:nvSpPr>
          <p:cNvPr id="28" name="TextBox 27">
            <a:extLst>
              <a:ext uri="{FF2B5EF4-FFF2-40B4-BE49-F238E27FC236}">
                <a16:creationId xmlns:a16="http://schemas.microsoft.com/office/drawing/2014/main" id="{F2BF554C-7C99-42BB-BE9C-8295C3423A57}"/>
              </a:ext>
            </a:extLst>
          </p:cNvPr>
          <p:cNvSpPr txBox="1"/>
          <p:nvPr/>
        </p:nvSpPr>
        <p:spPr>
          <a:xfrm>
            <a:off x="5063969" y="3867893"/>
            <a:ext cx="646592" cy="461665"/>
          </a:xfrm>
          <a:prstGeom prst="rect">
            <a:avLst/>
          </a:prstGeom>
          <a:noFill/>
          <a:scene3d>
            <a:camera prst="obliqueBottomLeft"/>
            <a:lightRig rig="threePt" dir="t"/>
          </a:scene3d>
        </p:spPr>
        <p:txBody>
          <a:bodyPr wrap="square" rtlCol="0">
            <a:spAutoFit/>
          </a:bodyPr>
          <a:lstStyle/>
          <a:p>
            <a:pPr algn="ctr"/>
            <a:r>
              <a:rPr lang="en-US" altLang="ko-KR" sz="2400" b="1" spc="300" dirty="0">
                <a:solidFill>
                  <a:schemeClr val="tx1">
                    <a:lumMod val="75000"/>
                    <a:lumOff val="25000"/>
                  </a:schemeClr>
                </a:solidFill>
                <a:latin typeface="나눔바른고딕" panose="020B0603020101020101" pitchFamily="50" charset="-127"/>
                <a:ea typeface="나눔바른고딕" panose="020B0603020101020101" pitchFamily="50" charset="-127"/>
              </a:rPr>
              <a:t>0</a:t>
            </a:r>
            <a:r>
              <a:rPr lang="en-US" altLang="ko-KR" sz="2400" b="1" spc="300" dirty="0">
                <a:solidFill>
                  <a:schemeClr val="tx1">
                    <a:lumMod val="50000"/>
                    <a:lumOff val="50000"/>
                  </a:schemeClr>
                </a:solidFill>
                <a:latin typeface="나눔바른고딕" panose="020B0603020101020101" pitchFamily="50" charset="-127"/>
                <a:ea typeface="나눔바른고딕" panose="020B0603020101020101" pitchFamily="50" charset="-127"/>
              </a:rPr>
              <a:t>4</a:t>
            </a:r>
            <a:endParaRPr lang="ko-KR" altLang="en-US" sz="2400" b="1" spc="300" dirty="0">
              <a:solidFill>
                <a:schemeClr val="tx1">
                  <a:lumMod val="50000"/>
                  <a:lumOff val="50000"/>
                </a:schemeClr>
              </a:solidFill>
              <a:latin typeface="나눔바른고딕" panose="020B0603020101020101" pitchFamily="50" charset="-127"/>
              <a:ea typeface="나눔바른고딕" panose="020B0603020101020101" pitchFamily="50" charset="-127"/>
            </a:endParaRPr>
          </a:p>
        </p:txBody>
      </p:sp>
      <p:sp>
        <p:nvSpPr>
          <p:cNvPr id="29" name="TextBox 28">
            <a:extLst>
              <a:ext uri="{FF2B5EF4-FFF2-40B4-BE49-F238E27FC236}">
                <a16:creationId xmlns:a16="http://schemas.microsoft.com/office/drawing/2014/main" id="{60B89E38-CFB1-40ED-915A-B071F62374AC}"/>
              </a:ext>
            </a:extLst>
          </p:cNvPr>
          <p:cNvSpPr txBox="1"/>
          <p:nvPr/>
        </p:nvSpPr>
        <p:spPr>
          <a:xfrm>
            <a:off x="4645238" y="4191039"/>
            <a:ext cx="1393795" cy="369332"/>
          </a:xfrm>
          <a:prstGeom prst="rect">
            <a:avLst/>
          </a:prstGeom>
          <a:noFill/>
          <a:scene3d>
            <a:camera prst="obliqueBottomLeft"/>
            <a:lightRig rig="threePt" dir="t"/>
          </a:scene3d>
        </p:spPr>
        <p:txBody>
          <a:bodyPr wrap="square" rtlCol="0">
            <a:spAutoFit/>
          </a:bodyPr>
          <a:lstStyle/>
          <a:p>
            <a:pPr algn="ctr"/>
            <a:r>
              <a:rPr lang="es-ES" altLang="ko-KR" spc="-150" dirty="0">
                <a:solidFill>
                  <a:schemeClr val="bg1"/>
                </a:solidFill>
                <a:latin typeface="나눔바른고딕" panose="020B0603020101020101" pitchFamily="50" charset="-127"/>
                <a:ea typeface="나눔바른고딕" panose="020B0603020101020101" pitchFamily="50" charset="-127"/>
              </a:rPr>
              <a:t>Data </a:t>
            </a:r>
            <a:r>
              <a:rPr lang="es-ES" altLang="ko-KR" spc="-150" dirty="0" err="1">
                <a:solidFill>
                  <a:schemeClr val="bg1"/>
                </a:solidFill>
                <a:latin typeface="나눔바른고딕" panose="020B0603020101020101" pitchFamily="50" charset="-127"/>
                <a:ea typeface="나눔바른고딕" panose="020B0603020101020101" pitchFamily="50" charset="-127"/>
              </a:rPr>
              <a:t>Analysis</a:t>
            </a:r>
            <a:endParaRPr lang="ko-KR" altLang="en-US" spc="-150" dirty="0">
              <a:solidFill>
                <a:schemeClr val="bg1"/>
              </a:solidFill>
              <a:latin typeface="나눔바른고딕" panose="020B0603020101020101" pitchFamily="50" charset="-127"/>
              <a:ea typeface="나눔바른고딕" panose="020B0603020101020101" pitchFamily="50" charset="-127"/>
            </a:endParaRPr>
          </a:p>
        </p:txBody>
      </p:sp>
    </p:spTree>
    <p:extLst>
      <p:ext uri="{BB962C8B-B14F-4D97-AF65-F5344CB8AC3E}">
        <p14:creationId xmlns:p14="http://schemas.microsoft.com/office/powerpoint/2010/main" val="20008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CA78033A-620A-4EBF-8245-C6E80ACC78CD}"/>
              </a:ext>
            </a:extLst>
          </p:cNvPr>
          <p:cNvSpPr/>
          <p:nvPr/>
        </p:nvSpPr>
        <p:spPr>
          <a:xfrm>
            <a:off x="2237172" y="6392135"/>
            <a:ext cx="4900474" cy="26633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6" name="Picture 2" descr="Movie Slate Icons - Download Free Vector Icons | Noun Project">
            <a:extLst>
              <a:ext uri="{FF2B5EF4-FFF2-40B4-BE49-F238E27FC236}">
                <a16:creationId xmlns:a16="http://schemas.microsoft.com/office/drawing/2014/main" id="{0FB5BA40-C52E-4486-BB51-66D38611D6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1721" y="1957211"/>
            <a:ext cx="2800557" cy="2800557"/>
          </a:xfrm>
          <a:prstGeom prst="rect">
            <a:avLst/>
          </a:prstGeom>
          <a:noFill/>
          <a:extLst>
            <a:ext uri="{909E8E84-426E-40DD-AFC4-6F175D3DCCD1}">
              <a14:hiddenFill xmlns:a14="http://schemas.microsoft.com/office/drawing/2010/main">
                <a:solidFill>
                  <a:srgbClr val="FFFFFF"/>
                </a:solidFill>
              </a14:hiddenFill>
            </a:ext>
          </a:extLst>
        </p:spPr>
      </p:pic>
      <p:grpSp>
        <p:nvGrpSpPr>
          <p:cNvPr id="4" name="그룹 3">
            <a:extLst>
              <a:ext uri="{FF2B5EF4-FFF2-40B4-BE49-F238E27FC236}">
                <a16:creationId xmlns:a16="http://schemas.microsoft.com/office/drawing/2014/main" id="{982CFE43-B7D3-445A-BBCE-B4198A0EEC19}"/>
              </a:ext>
            </a:extLst>
          </p:cNvPr>
          <p:cNvGrpSpPr/>
          <p:nvPr/>
        </p:nvGrpSpPr>
        <p:grpSpPr>
          <a:xfrm>
            <a:off x="1895381" y="3019490"/>
            <a:ext cx="5584055" cy="1703641"/>
            <a:chOff x="1895381" y="2258046"/>
            <a:chExt cx="5584055" cy="1703641"/>
          </a:xfrm>
        </p:grpSpPr>
        <p:sp>
          <p:nvSpPr>
            <p:cNvPr id="2" name="TextBox 1"/>
            <p:cNvSpPr txBox="1"/>
            <p:nvPr/>
          </p:nvSpPr>
          <p:spPr>
            <a:xfrm>
              <a:off x="1895381" y="3038357"/>
              <a:ext cx="5584055" cy="923330"/>
            </a:xfrm>
            <a:prstGeom prst="rect">
              <a:avLst/>
            </a:prstGeom>
            <a:noFill/>
            <a:scene3d>
              <a:camera prst="obliqueBottomLeft"/>
              <a:lightRig rig="threePt" dir="t"/>
            </a:scene3d>
          </p:spPr>
          <p:txBody>
            <a:bodyPr wrap="square" rtlCol="0">
              <a:spAutoFit/>
            </a:bodyPr>
            <a:lstStyle/>
            <a:p>
              <a:pPr algn="ctr"/>
              <a:r>
                <a:rPr lang="en-US" altLang="ko-KR" sz="5400" b="1" spc="600" dirty="0">
                  <a:solidFill>
                    <a:schemeClr val="bg1"/>
                  </a:solidFill>
                  <a:latin typeface="스웨거 TTF" panose="020B0600000101010101" pitchFamily="50" charset="-127"/>
                  <a:ea typeface="스웨거 TTF" panose="020B0600000101010101" pitchFamily="50" charset="-127"/>
                </a:rPr>
                <a:t>Project overview</a:t>
              </a:r>
            </a:p>
          </p:txBody>
        </p:sp>
        <p:sp>
          <p:nvSpPr>
            <p:cNvPr id="19" name="TextBox 18">
              <a:extLst>
                <a:ext uri="{FF2B5EF4-FFF2-40B4-BE49-F238E27FC236}">
                  <a16:creationId xmlns:a16="http://schemas.microsoft.com/office/drawing/2014/main" id="{F81E59EF-CB37-40C9-A57E-929AFDFD5413}"/>
                </a:ext>
              </a:extLst>
            </p:cNvPr>
            <p:cNvSpPr txBox="1"/>
            <p:nvPr/>
          </p:nvSpPr>
          <p:spPr>
            <a:xfrm>
              <a:off x="4101482" y="2258046"/>
              <a:ext cx="1171851" cy="923330"/>
            </a:xfrm>
            <a:prstGeom prst="rect">
              <a:avLst/>
            </a:prstGeom>
            <a:noFill/>
            <a:scene3d>
              <a:camera prst="obliqueBottomLeft"/>
              <a:lightRig rig="threePt" dir="t"/>
            </a:scene3d>
          </p:spPr>
          <p:txBody>
            <a:bodyPr wrap="square" rtlCol="0">
              <a:spAutoFit/>
            </a:bodyPr>
            <a:lstStyle/>
            <a:p>
              <a:r>
                <a:rPr lang="en-US" altLang="ko-KR" sz="5400" b="1" dirty="0">
                  <a:solidFill>
                    <a:schemeClr val="bg1">
                      <a:lumMod val="65000"/>
                    </a:schemeClr>
                  </a:solidFill>
                  <a:latin typeface="나눔바른고딕" panose="020B0603020101020101" pitchFamily="50" charset="-127"/>
                  <a:ea typeface="나눔바른고딕" panose="020B0603020101020101" pitchFamily="50" charset="-127"/>
                </a:rPr>
                <a:t>0</a:t>
              </a:r>
              <a:r>
                <a:rPr lang="en-US" altLang="ko-KR" sz="5400" b="1" dirty="0">
                  <a:solidFill>
                    <a:schemeClr val="bg1">
                      <a:lumMod val="95000"/>
                    </a:schemeClr>
                  </a:solidFill>
                  <a:latin typeface="나눔바른고딕" panose="020B0603020101020101" pitchFamily="50" charset="-127"/>
                  <a:ea typeface="나눔바른고딕" panose="020B0603020101020101" pitchFamily="50" charset="-127"/>
                </a:rPr>
                <a:t>1</a:t>
              </a:r>
              <a:endParaRPr lang="ko-KR" altLang="en-US" sz="5400" b="1" dirty="0">
                <a:solidFill>
                  <a:schemeClr val="bg1">
                    <a:lumMod val="95000"/>
                  </a:schemeClr>
                </a:solidFill>
                <a:latin typeface="나눔바른고딕" panose="020B0603020101020101" pitchFamily="50" charset="-127"/>
                <a:ea typeface="나눔바른고딕" panose="020B0603020101020101" pitchFamily="50" charset="-127"/>
              </a:endParaRPr>
            </a:p>
          </p:txBody>
        </p:sp>
      </p:grpSp>
    </p:spTree>
    <p:extLst>
      <p:ext uri="{BB962C8B-B14F-4D97-AF65-F5344CB8AC3E}">
        <p14:creationId xmlns:p14="http://schemas.microsoft.com/office/powerpoint/2010/main" val="158930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99611"/>
            <a:ext cx="1695635" cy="369332"/>
          </a:xfrm>
          <a:prstGeom prst="rect">
            <a:avLst/>
          </a:prstGeom>
          <a:noFill/>
          <a:scene3d>
            <a:camera prst="obliqueBottomLeft"/>
            <a:lightRig rig="threePt" dir="t"/>
          </a:scene3d>
        </p:spPr>
        <p:txBody>
          <a:bodyPr wrap="square" rtlCol="0">
            <a:spAutoFit/>
          </a:bodyPr>
          <a:lstStyle/>
          <a:p>
            <a:r>
              <a:rPr lang="es-ES" altLang="ko-KR" spc="-150" dirty="0">
                <a:solidFill>
                  <a:schemeClr val="bg1">
                    <a:lumMod val="95000"/>
                  </a:schemeClr>
                </a:solidFill>
                <a:latin typeface="배달의민족 한나" panose="02020603020101020101" pitchFamily="18" charset="-127"/>
                <a:ea typeface="배달의민족 한나" panose="02020603020101020101" pitchFamily="18" charset="-127"/>
              </a:rPr>
              <a:t>Project </a:t>
            </a:r>
            <a:r>
              <a:rPr lang="es-ES" altLang="ko-KR" spc="-150" dirty="0" err="1">
                <a:solidFill>
                  <a:schemeClr val="bg1">
                    <a:lumMod val="95000"/>
                  </a:schemeClr>
                </a:solidFill>
                <a:latin typeface="배달의민족 한나" panose="02020603020101020101" pitchFamily="18" charset="-127"/>
                <a:ea typeface="배달의민족 한나" panose="02020603020101020101" pitchFamily="18" charset="-127"/>
              </a:rPr>
              <a:t>Overview</a:t>
            </a:r>
            <a:endParaRPr lang="es-ES" altLang="ko-KR" spc="-150"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4" name="TextBox 3"/>
          <p:cNvSpPr txBox="1"/>
          <p:nvPr/>
        </p:nvSpPr>
        <p:spPr>
          <a:xfrm>
            <a:off x="1775534" y="684168"/>
            <a:ext cx="7022237" cy="584775"/>
          </a:xfrm>
          <a:prstGeom prst="rect">
            <a:avLst/>
          </a:prstGeom>
          <a:noFill/>
          <a:scene3d>
            <a:camera prst="obliqueBottomLeft"/>
            <a:lightRig rig="threePt" dir="t"/>
          </a:scene3d>
        </p:spPr>
        <p:txBody>
          <a:bodyPr wrap="square" rtlCol="0">
            <a:spAutoFit/>
          </a:bodyPr>
          <a:lstStyle/>
          <a:p>
            <a:pPr algn="ctr"/>
            <a:r>
              <a:rPr lang="es-ES" altLang="ko-KR" sz="3200" spc="-150" dirty="0" err="1">
                <a:solidFill>
                  <a:schemeClr val="bg1">
                    <a:lumMod val="95000"/>
                  </a:schemeClr>
                </a:solidFill>
                <a:latin typeface="배달의민족 한나" panose="02020603020101020101" pitchFamily="18" charset="-127"/>
                <a:ea typeface="배달의민족 한나" panose="02020603020101020101" pitchFamily="18" charset="-127"/>
              </a:rPr>
              <a:t>Objectives</a:t>
            </a:r>
            <a:endParaRPr lang="ko-KR" altLang="en-US" sz="3200" spc="-150"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5" name="TextBox 4"/>
          <p:cNvSpPr txBox="1"/>
          <p:nvPr/>
        </p:nvSpPr>
        <p:spPr>
          <a:xfrm>
            <a:off x="1" y="637424"/>
            <a:ext cx="585926" cy="400110"/>
          </a:xfrm>
          <a:prstGeom prst="rect">
            <a:avLst/>
          </a:prstGeom>
          <a:noFill/>
          <a:scene3d>
            <a:camera prst="obliqueBottomLeft"/>
            <a:lightRig rig="threePt" dir="t"/>
          </a:scene3d>
        </p:spPr>
        <p:txBody>
          <a:bodyPr wrap="square" rtlCol="0">
            <a:spAutoFit/>
          </a:bodyPr>
          <a:lstStyle/>
          <a:p>
            <a:r>
              <a:rPr lang="en-US" altLang="ko-KR" sz="2000" b="1" dirty="0">
                <a:solidFill>
                  <a:schemeClr val="bg1">
                    <a:lumMod val="65000"/>
                  </a:schemeClr>
                </a:solidFill>
                <a:latin typeface="배달의민족 한나" panose="02020603020101020101" pitchFamily="18" charset="-127"/>
                <a:ea typeface="배달의민족 한나" panose="02020603020101020101" pitchFamily="18" charset="-127"/>
              </a:rPr>
              <a:t>0</a:t>
            </a:r>
            <a:r>
              <a:rPr lang="en-US" altLang="ko-KR" sz="2000" b="1" dirty="0">
                <a:solidFill>
                  <a:schemeClr val="bg1">
                    <a:lumMod val="95000"/>
                  </a:schemeClr>
                </a:solidFill>
                <a:latin typeface="배달의민족 한나" panose="02020603020101020101" pitchFamily="18" charset="-127"/>
                <a:ea typeface="배달의민족 한나" panose="02020603020101020101" pitchFamily="18" charset="-127"/>
              </a:rPr>
              <a:t>1</a:t>
            </a:r>
            <a:endParaRPr lang="ko-KR" altLang="en-US" sz="2000" b="1"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7" name="직사각형 6">
            <a:extLst>
              <a:ext uri="{FF2B5EF4-FFF2-40B4-BE49-F238E27FC236}">
                <a16:creationId xmlns:a16="http://schemas.microsoft.com/office/drawing/2014/main" id="{1CA5AF71-434C-46C8-B04D-4137449EA90C}"/>
              </a:ext>
            </a:extLst>
          </p:cNvPr>
          <p:cNvSpPr/>
          <p:nvPr/>
        </p:nvSpPr>
        <p:spPr>
          <a:xfrm>
            <a:off x="2237172" y="6392135"/>
            <a:ext cx="4900474" cy="26633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A7A96DB4-EB14-4A24-8F58-CC53FC660BEA}"/>
              </a:ext>
            </a:extLst>
          </p:cNvPr>
          <p:cNvSpPr txBox="1"/>
          <p:nvPr/>
        </p:nvSpPr>
        <p:spPr>
          <a:xfrm>
            <a:off x="0" y="7154562"/>
            <a:ext cx="9144000" cy="646331"/>
          </a:xfrm>
          <a:prstGeom prst="rect">
            <a:avLst/>
          </a:prstGeom>
          <a:noFill/>
          <a:scene3d>
            <a:camera prst="obliqueBottomLeft"/>
            <a:lightRig rig="threePt" dir="t"/>
          </a:scene3d>
        </p:spPr>
        <p:txBody>
          <a:bodyPr wrap="square" rtlCol="0">
            <a:spAutoFit/>
          </a:bodyPr>
          <a:lstStyle/>
          <a:p>
            <a:pPr rtl="0">
              <a:spcBef>
                <a:spcPts val="0"/>
              </a:spcBef>
              <a:spcAft>
                <a:spcPts val="0"/>
              </a:spcAft>
            </a:pPr>
            <a:r>
              <a:rPr lang="ko-KR" altLang="en-US" b="0" dirty="0">
                <a:effectLst/>
              </a:rPr>
              <a:t>우리 연구의 목적은 영화의 평점과 수익에 영향을 주는 요소를 찾고</a:t>
            </a:r>
            <a:r>
              <a:rPr lang="en-US" altLang="ko-KR" b="0" dirty="0">
                <a:effectLst/>
              </a:rPr>
              <a:t>, </a:t>
            </a:r>
            <a:r>
              <a:rPr lang="ko-KR" altLang="en-US" dirty="0"/>
              <a:t>각 요소별로 평점과 수익에 어떻게 영향을 주는지 그 상관관계를 찾는 데에 있다</a:t>
            </a:r>
            <a:r>
              <a:rPr lang="en-US" altLang="ko-KR" dirty="0"/>
              <a:t>.</a:t>
            </a:r>
            <a:endParaRPr lang="en-US" altLang="ko-KR" b="0" dirty="0">
              <a:effectLst/>
            </a:endParaRPr>
          </a:p>
        </p:txBody>
      </p:sp>
      <p:sp>
        <p:nvSpPr>
          <p:cNvPr id="14" name="직사각형 13">
            <a:extLst>
              <a:ext uri="{FF2B5EF4-FFF2-40B4-BE49-F238E27FC236}">
                <a16:creationId xmlns:a16="http://schemas.microsoft.com/office/drawing/2014/main" id="{F119CEB5-11A9-488B-9E56-F3D2DB21E452}"/>
              </a:ext>
            </a:extLst>
          </p:cNvPr>
          <p:cNvSpPr/>
          <p:nvPr/>
        </p:nvSpPr>
        <p:spPr>
          <a:xfrm>
            <a:off x="3049215" y="2914760"/>
            <a:ext cx="3040380" cy="179451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3" name="그룹 12">
            <a:extLst>
              <a:ext uri="{FF2B5EF4-FFF2-40B4-BE49-F238E27FC236}">
                <a16:creationId xmlns:a16="http://schemas.microsoft.com/office/drawing/2014/main" id="{6068A28A-32F3-4664-B2AA-2E5AD1626685}"/>
              </a:ext>
            </a:extLst>
          </p:cNvPr>
          <p:cNvGrpSpPr/>
          <p:nvPr/>
        </p:nvGrpSpPr>
        <p:grpSpPr>
          <a:xfrm>
            <a:off x="3083024" y="2983560"/>
            <a:ext cx="2965143" cy="1662544"/>
            <a:chOff x="3089428" y="2811358"/>
            <a:chExt cx="2965143" cy="1583088"/>
          </a:xfrm>
          <a:solidFill>
            <a:srgbClr val="008A00"/>
          </a:solidFill>
        </p:grpSpPr>
        <p:graphicFrame>
          <p:nvGraphicFramePr>
            <p:cNvPr id="6" name="다이어그램 5">
              <a:extLst>
                <a:ext uri="{FF2B5EF4-FFF2-40B4-BE49-F238E27FC236}">
                  <a16:creationId xmlns:a16="http://schemas.microsoft.com/office/drawing/2014/main" id="{2F0C9EDE-6C02-41DB-89C7-CE0CB7AD3AEC}"/>
                </a:ext>
              </a:extLst>
            </p:cNvPr>
            <p:cNvGraphicFramePr/>
            <p:nvPr>
              <p:extLst>
                <p:ext uri="{D42A27DB-BD31-4B8C-83A1-F6EECF244321}">
                  <p14:modId xmlns:p14="http://schemas.microsoft.com/office/powerpoint/2010/main" val="2793710560"/>
                </p:ext>
              </p:extLst>
            </p:nvPr>
          </p:nvGraphicFramePr>
          <p:xfrm>
            <a:off x="3089428" y="2811358"/>
            <a:ext cx="1482571" cy="1583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다이어그램 10">
              <a:extLst>
                <a:ext uri="{FF2B5EF4-FFF2-40B4-BE49-F238E27FC236}">
                  <a16:creationId xmlns:a16="http://schemas.microsoft.com/office/drawing/2014/main" id="{FF623BEA-1323-4C55-81D5-86AF4C2600C3}"/>
                </a:ext>
              </a:extLst>
            </p:cNvPr>
            <p:cNvGraphicFramePr/>
            <p:nvPr>
              <p:extLst>
                <p:ext uri="{D42A27DB-BD31-4B8C-83A1-F6EECF244321}">
                  <p14:modId xmlns:p14="http://schemas.microsoft.com/office/powerpoint/2010/main" val="2595095571"/>
                </p:ext>
              </p:extLst>
            </p:nvPr>
          </p:nvGraphicFramePr>
          <p:xfrm>
            <a:off x="4571999" y="2811358"/>
            <a:ext cx="1482572" cy="15830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cxnSp>
        <p:nvCxnSpPr>
          <p:cNvPr id="17" name="직선 화살표 연결선 16">
            <a:extLst>
              <a:ext uri="{FF2B5EF4-FFF2-40B4-BE49-F238E27FC236}">
                <a16:creationId xmlns:a16="http://schemas.microsoft.com/office/drawing/2014/main" id="{64C8DCA2-DBBF-4431-BF27-EC00ED76D94C}"/>
              </a:ext>
            </a:extLst>
          </p:cNvPr>
          <p:cNvCxnSpPr>
            <a:cxnSpLocks/>
          </p:cNvCxnSpPr>
          <p:nvPr/>
        </p:nvCxnSpPr>
        <p:spPr>
          <a:xfrm>
            <a:off x="2079782" y="2710286"/>
            <a:ext cx="692457" cy="153140"/>
          </a:xfrm>
          <a:prstGeom prst="straightConnector1">
            <a:avLst/>
          </a:prstGeom>
          <a:ln w="7620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직선 화살표 연결선 24">
            <a:extLst>
              <a:ext uri="{FF2B5EF4-FFF2-40B4-BE49-F238E27FC236}">
                <a16:creationId xmlns:a16="http://schemas.microsoft.com/office/drawing/2014/main" id="{407DC996-9C57-4DAC-B1C9-686F4F99E033}"/>
              </a:ext>
            </a:extLst>
          </p:cNvPr>
          <p:cNvCxnSpPr>
            <a:cxnSpLocks/>
          </p:cNvCxnSpPr>
          <p:nvPr/>
        </p:nvCxnSpPr>
        <p:spPr>
          <a:xfrm flipV="1">
            <a:off x="2079781" y="4799784"/>
            <a:ext cx="692457" cy="153140"/>
          </a:xfrm>
          <a:prstGeom prst="straightConnector1">
            <a:avLst/>
          </a:prstGeom>
          <a:ln w="7620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3" name="그룹 22">
            <a:extLst>
              <a:ext uri="{FF2B5EF4-FFF2-40B4-BE49-F238E27FC236}">
                <a16:creationId xmlns:a16="http://schemas.microsoft.com/office/drawing/2014/main" id="{169B6124-B441-4BE9-BCED-4B12BBE1C9BC}"/>
              </a:ext>
            </a:extLst>
          </p:cNvPr>
          <p:cNvGrpSpPr/>
          <p:nvPr/>
        </p:nvGrpSpPr>
        <p:grpSpPr>
          <a:xfrm>
            <a:off x="365069" y="2114655"/>
            <a:ext cx="1460752" cy="919708"/>
            <a:chOff x="458642" y="2189596"/>
            <a:chExt cx="1460752" cy="919708"/>
          </a:xfrm>
          <a:effectLst>
            <a:glow rad="228600">
              <a:schemeClr val="tx1">
                <a:lumMod val="95000"/>
                <a:lumOff val="5000"/>
                <a:alpha val="40000"/>
              </a:schemeClr>
            </a:glow>
          </a:effectLst>
        </p:grpSpPr>
        <p:pic>
          <p:nvPicPr>
            <p:cNvPr id="1038" name="Picture 14" descr="246 Movie Genres Illustrations &amp;amp; Clip Art">
              <a:extLst>
                <a:ext uri="{FF2B5EF4-FFF2-40B4-BE49-F238E27FC236}">
                  <a16:creationId xmlns:a16="http://schemas.microsoft.com/office/drawing/2014/main" id="{BD1705E6-2D51-4594-8743-20AA9F0A3433}"/>
                </a:ext>
              </a:extLst>
            </p:cNvPr>
            <p:cNvPicPr>
              <a:picLocks noChangeAspect="1" noChangeArrowheads="1"/>
            </p:cNvPicPr>
            <p:nvPr/>
          </p:nvPicPr>
          <p:blipFill rotWithShape="1">
            <a:blip r:embed="rId12">
              <a:biLevel thresh="75000"/>
              <a:extLst>
                <a:ext uri="{28A0092B-C50C-407E-A947-70E740481C1C}">
                  <a14:useLocalDpi xmlns:a14="http://schemas.microsoft.com/office/drawing/2010/main" val="0"/>
                </a:ext>
              </a:extLst>
            </a:blip>
            <a:srcRect l="59" r="81884" b="78981"/>
            <a:stretch/>
          </p:blipFill>
          <p:spPr bwMode="auto">
            <a:xfrm>
              <a:off x="458642" y="2189596"/>
              <a:ext cx="730376" cy="919708"/>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4" descr="246 Movie Genres Illustrations &amp;amp; Clip Art">
              <a:extLst>
                <a:ext uri="{FF2B5EF4-FFF2-40B4-BE49-F238E27FC236}">
                  <a16:creationId xmlns:a16="http://schemas.microsoft.com/office/drawing/2014/main" id="{F3E340CF-C7B7-4C1F-BD72-63684F9F3EEC}"/>
                </a:ext>
              </a:extLst>
            </p:cNvPr>
            <p:cNvPicPr>
              <a:picLocks noChangeAspect="1" noChangeArrowheads="1"/>
            </p:cNvPicPr>
            <p:nvPr/>
          </p:nvPicPr>
          <p:blipFill rotWithShape="1">
            <a:blip r:embed="rId13">
              <a:biLevel thresh="75000"/>
              <a:extLst>
                <a:ext uri="{28A0092B-C50C-407E-A947-70E740481C1C}">
                  <a14:useLocalDpi xmlns:a14="http://schemas.microsoft.com/office/drawing/2010/main" val="0"/>
                </a:ext>
              </a:extLst>
            </a:blip>
            <a:srcRect l="56243" t="56006" r="26144" b="23494"/>
            <a:stretch/>
          </p:blipFill>
          <p:spPr bwMode="auto">
            <a:xfrm>
              <a:off x="1189018" y="2189596"/>
              <a:ext cx="730376" cy="91970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7" name="직선 화살표 연결선 36">
            <a:extLst>
              <a:ext uri="{FF2B5EF4-FFF2-40B4-BE49-F238E27FC236}">
                <a16:creationId xmlns:a16="http://schemas.microsoft.com/office/drawing/2014/main" id="{609CA4EC-F482-4992-AE24-648B906FF2E7}"/>
              </a:ext>
            </a:extLst>
          </p:cNvPr>
          <p:cNvCxnSpPr>
            <a:cxnSpLocks/>
          </p:cNvCxnSpPr>
          <p:nvPr/>
        </p:nvCxnSpPr>
        <p:spPr>
          <a:xfrm flipH="1">
            <a:off x="6371764" y="2710286"/>
            <a:ext cx="692457" cy="153140"/>
          </a:xfrm>
          <a:prstGeom prst="straightConnector1">
            <a:avLst/>
          </a:prstGeom>
          <a:ln w="7620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a:extLst>
              <a:ext uri="{FF2B5EF4-FFF2-40B4-BE49-F238E27FC236}">
                <a16:creationId xmlns:a16="http://schemas.microsoft.com/office/drawing/2014/main" id="{2F5874F1-D94E-455E-ACAE-B2FACFD2B810}"/>
              </a:ext>
            </a:extLst>
          </p:cNvPr>
          <p:cNvCxnSpPr>
            <a:cxnSpLocks/>
          </p:cNvCxnSpPr>
          <p:nvPr/>
        </p:nvCxnSpPr>
        <p:spPr>
          <a:xfrm flipH="1" flipV="1">
            <a:off x="6371763" y="4799784"/>
            <a:ext cx="692457" cy="153140"/>
          </a:xfrm>
          <a:prstGeom prst="straightConnector1">
            <a:avLst/>
          </a:prstGeom>
          <a:ln w="7620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040" name="Picture 16" descr="Black Line Icon For Time Is Running, Reminder And People Stock Vector -  Illustration of countdown, reminder: 145542658">
            <a:extLst>
              <a:ext uri="{FF2B5EF4-FFF2-40B4-BE49-F238E27FC236}">
                <a16:creationId xmlns:a16="http://schemas.microsoft.com/office/drawing/2014/main" id="{6A6AE3CA-39CA-4511-ACCF-661DD1102B2F}"/>
              </a:ext>
            </a:extLst>
          </p:cNvPr>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16486" t="11128" r="13948" b="16187"/>
          <a:stretch/>
        </p:blipFill>
        <p:spPr bwMode="auto">
          <a:xfrm>
            <a:off x="866301" y="4536213"/>
            <a:ext cx="964709" cy="1064142"/>
          </a:xfrm>
          <a:prstGeom prst="rect">
            <a:avLst/>
          </a:prstGeom>
          <a:noFill/>
          <a:effectLst>
            <a:glow rad="228600">
              <a:schemeClr val="tx1">
                <a:lumMod val="95000"/>
                <a:lumOff val="5000"/>
                <a:alpha val="40000"/>
              </a:schemeClr>
            </a:glow>
          </a:effectLst>
          <a:extLst>
            <a:ext uri="{909E8E84-426E-40DD-AFC4-6F175D3DCCD1}">
              <a14:hiddenFill xmlns:a14="http://schemas.microsoft.com/office/drawing/2010/main">
                <a:solidFill>
                  <a:srgbClr val="FFFFFF"/>
                </a:solidFill>
              </a14:hiddenFill>
            </a:ext>
          </a:extLst>
        </p:spPr>
      </p:pic>
      <p:pic>
        <p:nvPicPr>
          <p:cNvPr id="1042" name="Picture 18" descr="Budget icon Royalty Free Vector Image - VectorStock">
            <a:extLst>
              <a:ext uri="{FF2B5EF4-FFF2-40B4-BE49-F238E27FC236}">
                <a16:creationId xmlns:a16="http://schemas.microsoft.com/office/drawing/2014/main" id="{67165407-3C73-4799-BDD2-7B2DEC68BDD9}"/>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13970" t="12195" r="13970" b="16473"/>
          <a:stretch/>
        </p:blipFill>
        <p:spPr bwMode="auto">
          <a:xfrm>
            <a:off x="7312990" y="4553226"/>
            <a:ext cx="964709" cy="1030115"/>
          </a:xfrm>
          <a:prstGeom prst="rect">
            <a:avLst/>
          </a:prstGeom>
          <a:noFill/>
          <a:effectLst>
            <a:glow rad="228600">
              <a:schemeClr val="tx1">
                <a:lumMod val="95000"/>
                <a:lumOff val="5000"/>
                <a:alpha val="40000"/>
              </a:schemeClr>
            </a:glow>
          </a:effectLst>
          <a:extLst>
            <a:ext uri="{909E8E84-426E-40DD-AFC4-6F175D3DCCD1}">
              <a14:hiddenFill xmlns:a14="http://schemas.microsoft.com/office/drawing/2010/main">
                <a:solidFill>
                  <a:srgbClr val="FFFFFF"/>
                </a:solidFill>
              </a14:hiddenFill>
            </a:ext>
          </a:extLst>
        </p:spPr>
      </p:pic>
      <p:pic>
        <p:nvPicPr>
          <p:cNvPr id="1044" name="Picture 20" descr="Language Icon Images, Stock Photos &amp;amp; Vectors | Shutterstock">
            <a:extLst>
              <a:ext uri="{FF2B5EF4-FFF2-40B4-BE49-F238E27FC236}">
                <a16:creationId xmlns:a16="http://schemas.microsoft.com/office/drawing/2014/main" id="{BA74AD4E-F013-4DAD-B34D-71879DD44217}"/>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l="7744" t="10571" r="6513" b="18952"/>
          <a:stretch/>
        </p:blipFill>
        <p:spPr bwMode="auto">
          <a:xfrm>
            <a:off x="7312989" y="2059451"/>
            <a:ext cx="1163751" cy="1030115"/>
          </a:xfrm>
          <a:prstGeom prst="rect">
            <a:avLst/>
          </a:prstGeom>
          <a:noFill/>
          <a:effectLst>
            <a:glow rad="228600">
              <a:schemeClr val="tx1">
                <a:lumMod val="95000"/>
                <a:lumOff val="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257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99611"/>
            <a:ext cx="1695635" cy="369332"/>
          </a:xfrm>
          <a:prstGeom prst="rect">
            <a:avLst/>
          </a:prstGeom>
          <a:noFill/>
          <a:scene3d>
            <a:camera prst="obliqueBottomLeft"/>
            <a:lightRig rig="threePt" dir="t"/>
          </a:scene3d>
        </p:spPr>
        <p:txBody>
          <a:bodyPr wrap="square" rtlCol="0">
            <a:spAutoFit/>
          </a:bodyPr>
          <a:lstStyle/>
          <a:p>
            <a:r>
              <a:rPr lang="es-ES" altLang="ko-KR" spc="-150" dirty="0">
                <a:solidFill>
                  <a:schemeClr val="bg1">
                    <a:lumMod val="95000"/>
                  </a:schemeClr>
                </a:solidFill>
                <a:latin typeface="배달의민족 한나" panose="02020603020101020101" pitchFamily="18" charset="-127"/>
                <a:ea typeface="배달의민족 한나" panose="02020603020101020101" pitchFamily="18" charset="-127"/>
              </a:rPr>
              <a:t>Project </a:t>
            </a:r>
            <a:r>
              <a:rPr lang="es-ES" altLang="ko-KR" spc="-150" dirty="0" err="1">
                <a:solidFill>
                  <a:schemeClr val="bg1">
                    <a:lumMod val="95000"/>
                  </a:schemeClr>
                </a:solidFill>
                <a:latin typeface="배달의민족 한나" panose="02020603020101020101" pitchFamily="18" charset="-127"/>
                <a:ea typeface="배달의민족 한나" panose="02020603020101020101" pitchFamily="18" charset="-127"/>
              </a:rPr>
              <a:t>Overview</a:t>
            </a:r>
            <a:endParaRPr lang="es-ES" altLang="ko-KR" spc="-150"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4" name="TextBox 3"/>
          <p:cNvSpPr txBox="1"/>
          <p:nvPr/>
        </p:nvSpPr>
        <p:spPr>
          <a:xfrm>
            <a:off x="1775534" y="684168"/>
            <a:ext cx="7022237" cy="584775"/>
          </a:xfrm>
          <a:prstGeom prst="rect">
            <a:avLst/>
          </a:prstGeom>
          <a:noFill/>
          <a:scene3d>
            <a:camera prst="obliqueBottomLeft"/>
            <a:lightRig rig="threePt" dir="t"/>
          </a:scene3d>
        </p:spPr>
        <p:txBody>
          <a:bodyPr wrap="square" rtlCol="0">
            <a:spAutoFit/>
          </a:bodyPr>
          <a:lstStyle/>
          <a:p>
            <a:pPr algn="ctr"/>
            <a:r>
              <a:rPr lang="es-ES" altLang="ko-KR" sz="3200" spc="-150" dirty="0" err="1">
                <a:solidFill>
                  <a:schemeClr val="bg1">
                    <a:lumMod val="95000"/>
                  </a:schemeClr>
                </a:solidFill>
                <a:latin typeface="배달의민족 한나" panose="02020603020101020101" pitchFamily="18" charset="-127"/>
                <a:ea typeface="배달의민족 한나" panose="02020603020101020101" pitchFamily="18" charset="-127"/>
              </a:rPr>
              <a:t>Objectives</a:t>
            </a:r>
            <a:endParaRPr lang="ko-KR" altLang="en-US" sz="3200" spc="-150"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5" name="TextBox 4"/>
          <p:cNvSpPr txBox="1"/>
          <p:nvPr/>
        </p:nvSpPr>
        <p:spPr>
          <a:xfrm>
            <a:off x="1" y="637424"/>
            <a:ext cx="585926" cy="400110"/>
          </a:xfrm>
          <a:prstGeom prst="rect">
            <a:avLst/>
          </a:prstGeom>
          <a:noFill/>
          <a:scene3d>
            <a:camera prst="obliqueBottomLeft"/>
            <a:lightRig rig="threePt" dir="t"/>
          </a:scene3d>
        </p:spPr>
        <p:txBody>
          <a:bodyPr wrap="square" rtlCol="0">
            <a:spAutoFit/>
          </a:bodyPr>
          <a:lstStyle/>
          <a:p>
            <a:r>
              <a:rPr lang="en-US" altLang="ko-KR" sz="2000" b="1" dirty="0">
                <a:solidFill>
                  <a:schemeClr val="bg1">
                    <a:lumMod val="65000"/>
                  </a:schemeClr>
                </a:solidFill>
                <a:latin typeface="배달의민족 한나" panose="02020603020101020101" pitchFamily="18" charset="-127"/>
                <a:ea typeface="배달의민족 한나" panose="02020603020101020101" pitchFamily="18" charset="-127"/>
              </a:rPr>
              <a:t>0</a:t>
            </a:r>
            <a:r>
              <a:rPr lang="en-US" altLang="ko-KR" sz="2000" b="1" dirty="0">
                <a:solidFill>
                  <a:schemeClr val="bg1">
                    <a:lumMod val="95000"/>
                  </a:schemeClr>
                </a:solidFill>
                <a:latin typeface="배달의민족 한나" panose="02020603020101020101" pitchFamily="18" charset="-127"/>
                <a:ea typeface="배달의민족 한나" panose="02020603020101020101" pitchFamily="18" charset="-127"/>
              </a:rPr>
              <a:t>1</a:t>
            </a:r>
            <a:endParaRPr lang="ko-KR" altLang="en-US" sz="2000" b="1"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7" name="직사각형 6">
            <a:extLst>
              <a:ext uri="{FF2B5EF4-FFF2-40B4-BE49-F238E27FC236}">
                <a16:creationId xmlns:a16="http://schemas.microsoft.com/office/drawing/2014/main" id="{1CA5AF71-434C-46C8-B04D-4137449EA90C}"/>
              </a:ext>
            </a:extLst>
          </p:cNvPr>
          <p:cNvSpPr/>
          <p:nvPr/>
        </p:nvSpPr>
        <p:spPr>
          <a:xfrm>
            <a:off x="2237172" y="6392135"/>
            <a:ext cx="4900474" cy="26633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A7A96DB4-EB14-4A24-8F58-CC53FC660BEA}"/>
              </a:ext>
            </a:extLst>
          </p:cNvPr>
          <p:cNvSpPr txBox="1"/>
          <p:nvPr/>
        </p:nvSpPr>
        <p:spPr>
          <a:xfrm>
            <a:off x="0" y="7154562"/>
            <a:ext cx="9144000" cy="923330"/>
          </a:xfrm>
          <a:prstGeom prst="rect">
            <a:avLst/>
          </a:prstGeom>
          <a:noFill/>
          <a:scene3d>
            <a:camera prst="obliqueBottomLeft"/>
            <a:lightRig rig="threePt" dir="t"/>
          </a:scene3d>
        </p:spPr>
        <p:txBody>
          <a:bodyPr wrap="square" rtlCol="0">
            <a:spAutoFit/>
          </a:bodyPr>
          <a:lstStyle/>
          <a:p>
            <a:pPr rtl="0">
              <a:spcBef>
                <a:spcPts val="0"/>
              </a:spcBef>
              <a:spcAft>
                <a:spcPts val="0"/>
              </a:spcAft>
            </a:pPr>
            <a:r>
              <a:rPr lang="ko-KR" altLang="en-US" b="0" dirty="0">
                <a:effectLst/>
              </a:rPr>
              <a:t>그리고 영화의 여러 관계 중</a:t>
            </a:r>
            <a:r>
              <a:rPr lang="en-US" altLang="ko-KR" b="0" dirty="0">
                <a:effectLst/>
              </a:rPr>
              <a:t>, Budget – Revenue, Genre – Earnings rate, Budget – Ratings</a:t>
            </a:r>
            <a:r>
              <a:rPr lang="ko-KR" altLang="en-US" b="0" dirty="0">
                <a:effectLst/>
              </a:rPr>
              <a:t>의 관계를 중점적으로 분석할 예정이다</a:t>
            </a:r>
            <a:r>
              <a:rPr lang="en-US" altLang="ko-KR" b="0" dirty="0">
                <a:effectLst/>
              </a:rPr>
              <a:t>. </a:t>
            </a:r>
            <a:r>
              <a:rPr lang="ko-KR" altLang="en-US" dirty="0"/>
              <a:t>여기서 </a:t>
            </a:r>
            <a:r>
              <a:rPr lang="en-US" altLang="ko-KR" dirty="0"/>
              <a:t>Earnings rate</a:t>
            </a:r>
            <a:r>
              <a:rPr lang="ko-KR" altLang="en-US" dirty="0"/>
              <a:t>은 뒤에서 설명하겠지만</a:t>
            </a:r>
            <a:r>
              <a:rPr lang="en-US" altLang="ko-KR" dirty="0"/>
              <a:t>, </a:t>
            </a:r>
            <a:r>
              <a:rPr lang="ko-KR" altLang="en-US" dirty="0"/>
              <a:t>우리가 새롭게 만든 지표로 수익률을 의미하며</a:t>
            </a:r>
            <a:r>
              <a:rPr lang="en-US" altLang="ko-KR" dirty="0"/>
              <a:t>, Revenue/Budget</a:t>
            </a:r>
            <a:r>
              <a:rPr lang="ko-KR" altLang="en-US" dirty="0"/>
              <a:t>으로 구한다</a:t>
            </a:r>
            <a:r>
              <a:rPr lang="en-US" altLang="ko-KR" dirty="0"/>
              <a:t>.</a:t>
            </a:r>
            <a:endParaRPr lang="en-US" altLang="ko-KR" b="0" dirty="0">
              <a:effectLst/>
            </a:endParaRPr>
          </a:p>
        </p:txBody>
      </p:sp>
      <p:sp>
        <p:nvSpPr>
          <p:cNvPr id="9" name="사각형: 둥근 모서리 8">
            <a:extLst>
              <a:ext uri="{FF2B5EF4-FFF2-40B4-BE49-F238E27FC236}">
                <a16:creationId xmlns:a16="http://schemas.microsoft.com/office/drawing/2014/main" id="{79AA845B-B7E5-4939-BEB5-3D095A334E25}"/>
              </a:ext>
            </a:extLst>
          </p:cNvPr>
          <p:cNvSpPr/>
          <p:nvPr/>
        </p:nvSpPr>
        <p:spPr>
          <a:xfrm>
            <a:off x="1969609" y="1765040"/>
            <a:ext cx="5435600" cy="944880"/>
          </a:xfrm>
          <a:prstGeom prst="roundRect">
            <a:avLst/>
          </a:prstGeom>
          <a:solidFill>
            <a:schemeClr val="bg1">
              <a:lumMod val="95000"/>
            </a:schemeClr>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chemeClr val="tx1">
                    <a:lumMod val="95000"/>
                    <a:lumOff val="5000"/>
                  </a:schemeClr>
                </a:solidFill>
                <a:latin typeface="배달의민족 한나" panose="020B0600000101010101" charset="-127"/>
                <a:ea typeface="배달의민족 한나" panose="020B0600000101010101" charset="-127"/>
              </a:rPr>
              <a:t>Budget – Revenue </a:t>
            </a:r>
            <a:endParaRPr lang="ko-KR" altLang="en-US" sz="2800" dirty="0">
              <a:solidFill>
                <a:schemeClr val="tx1">
                  <a:lumMod val="95000"/>
                  <a:lumOff val="5000"/>
                </a:schemeClr>
              </a:solidFill>
              <a:latin typeface="배달의민족 한나" panose="020B0600000101010101" charset="-127"/>
              <a:ea typeface="배달의민족 한나" panose="020B0600000101010101" charset="-127"/>
            </a:endParaRPr>
          </a:p>
        </p:txBody>
      </p:sp>
      <p:sp>
        <p:nvSpPr>
          <p:cNvPr id="24" name="사각형: 둥근 모서리 23">
            <a:extLst>
              <a:ext uri="{FF2B5EF4-FFF2-40B4-BE49-F238E27FC236}">
                <a16:creationId xmlns:a16="http://schemas.microsoft.com/office/drawing/2014/main" id="{9E0F62C8-1EE0-401F-8853-290CD336BCCF}"/>
              </a:ext>
            </a:extLst>
          </p:cNvPr>
          <p:cNvSpPr/>
          <p:nvPr/>
        </p:nvSpPr>
        <p:spPr>
          <a:xfrm>
            <a:off x="1969609" y="3355386"/>
            <a:ext cx="5435600" cy="944880"/>
          </a:xfrm>
          <a:prstGeom prst="roundRect">
            <a:avLst/>
          </a:prstGeom>
          <a:solidFill>
            <a:schemeClr val="bg1">
              <a:lumMod val="95000"/>
            </a:schemeClr>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chemeClr val="tx1">
                    <a:lumMod val="95000"/>
                    <a:lumOff val="5000"/>
                  </a:schemeClr>
                </a:solidFill>
                <a:latin typeface="배달의민족 한나" panose="020B0600000101010101" charset="-127"/>
                <a:ea typeface="배달의민족 한나" panose="020B0600000101010101" charset="-127"/>
              </a:rPr>
              <a:t>Genre – Earnings rate</a:t>
            </a:r>
            <a:endParaRPr lang="ko-KR" altLang="en-US" sz="2800" dirty="0">
              <a:solidFill>
                <a:schemeClr val="tx1">
                  <a:lumMod val="95000"/>
                  <a:lumOff val="5000"/>
                </a:schemeClr>
              </a:solidFill>
              <a:latin typeface="배달의민족 한나" panose="020B0600000101010101" charset="-127"/>
              <a:ea typeface="배달의민족 한나" panose="020B0600000101010101" charset="-127"/>
            </a:endParaRPr>
          </a:p>
        </p:txBody>
      </p:sp>
      <p:sp>
        <p:nvSpPr>
          <p:cNvPr id="26" name="사각형: 둥근 모서리 25">
            <a:extLst>
              <a:ext uri="{FF2B5EF4-FFF2-40B4-BE49-F238E27FC236}">
                <a16:creationId xmlns:a16="http://schemas.microsoft.com/office/drawing/2014/main" id="{4ADEB0A6-EAAA-4383-868F-7CF7759F499D}"/>
              </a:ext>
            </a:extLst>
          </p:cNvPr>
          <p:cNvSpPr/>
          <p:nvPr/>
        </p:nvSpPr>
        <p:spPr>
          <a:xfrm>
            <a:off x="1969609" y="4951158"/>
            <a:ext cx="5435600" cy="944880"/>
          </a:xfrm>
          <a:prstGeom prst="roundRect">
            <a:avLst/>
          </a:prstGeom>
          <a:solidFill>
            <a:schemeClr val="bg1">
              <a:lumMod val="95000"/>
            </a:schemeClr>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chemeClr val="tx1">
                    <a:lumMod val="95000"/>
                    <a:lumOff val="5000"/>
                  </a:schemeClr>
                </a:solidFill>
                <a:latin typeface="배달의민족 한나" panose="020B0600000101010101" charset="-127"/>
                <a:ea typeface="배달의민족 한나" panose="020B0600000101010101" charset="-127"/>
              </a:rPr>
              <a:t>Budget – Ratings </a:t>
            </a:r>
            <a:endParaRPr lang="ko-KR" altLang="en-US" sz="2800" dirty="0">
              <a:solidFill>
                <a:schemeClr val="tx1">
                  <a:lumMod val="95000"/>
                  <a:lumOff val="5000"/>
                </a:schemeClr>
              </a:solidFill>
              <a:latin typeface="배달의민족 한나" panose="020B0600000101010101" charset="-127"/>
              <a:ea typeface="배달의민족 한나" panose="020B0600000101010101" charset="-127"/>
            </a:endParaRPr>
          </a:p>
        </p:txBody>
      </p:sp>
    </p:spTree>
    <p:extLst>
      <p:ext uri="{BB962C8B-B14F-4D97-AF65-F5344CB8AC3E}">
        <p14:creationId xmlns:p14="http://schemas.microsoft.com/office/powerpoint/2010/main" val="1621880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99611"/>
            <a:ext cx="1695635" cy="369332"/>
          </a:xfrm>
          <a:prstGeom prst="rect">
            <a:avLst/>
          </a:prstGeom>
          <a:noFill/>
          <a:scene3d>
            <a:camera prst="obliqueBottomLeft"/>
            <a:lightRig rig="threePt" dir="t"/>
          </a:scene3d>
        </p:spPr>
        <p:txBody>
          <a:bodyPr wrap="square" rtlCol="0">
            <a:spAutoFit/>
          </a:bodyPr>
          <a:lstStyle/>
          <a:p>
            <a:r>
              <a:rPr lang="es-ES" altLang="ko-KR" spc="-150" dirty="0">
                <a:solidFill>
                  <a:schemeClr val="bg1">
                    <a:lumMod val="95000"/>
                  </a:schemeClr>
                </a:solidFill>
                <a:latin typeface="배달의민족 한나" panose="02020603020101020101" pitchFamily="18" charset="-127"/>
                <a:ea typeface="배달의민족 한나" panose="02020603020101020101" pitchFamily="18" charset="-127"/>
              </a:rPr>
              <a:t>Project </a:t>
            </a:r>
            <a:r>
              <a:rPr lang="es-ES" altLang="ko-KR" spc="-150" dirty="0" err="1">
                <a:solidFill>
                  <a:schemeClr val="bg1">
                    <a:lumMod val="95000"/>
                  </a:schemeClr>
                </a:solidFill>
                <a:latin typeface="배달의민족 한나" panose="02020603020101020101" pitchFamily="18" charset="-127"/>
                <a:ea typeface="배달의민족 한나" panose="02020603020101020101" pitchFamily="18" charset="-127"/>
              </a:rPr>
              <a:t>Overview</a:t>
            </a:r>
            <a:endParaRPr lang="es-ES" altLang="ko-KR" spc="-150"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4" name="TextBox 3"/>
          <p:cNvSpPr txBox="1"/>
          <p:nvPr/>
        </p:nvSpPr>
        <p:spPr>
          <a:xfrm>
            <a:off x="1775534" y="684168"/>
            <a:ext cx="7022237" cy="584775"/>
          </a:xfrm>
          <a:prstGeom prst="rect">
            <a:avLst/>
          </a:prstGeom>
          <a:noFill/>
          <a:scene3d>
            <a:camera prst="obliqueBottomLeft"/>
            <a:lightRig rig="threePt" dir="t"/>
          </a:scene3d>
        </p:spPr>
        <p:txBody>
          <a:bodyPr wrap="square" rtlCol="0">
            <a:spAutoFit/>
          </a:bodyPr>
          <a:lstStyle/>
          <a:p>
            <a:pPr algn="ctr"/>
            <a:r>
              <a:rPr lang="es-ES" altLang="ko-KR" sz="3200" spc="-150" dirty="0" err="1">
                <a:solidFill>
                  <a:schemeClr val="bg1">
                    <a:lumMod val="95000"/>
                  </a:schemeClr>
                </a:solidFill>
                <a:latin typeface="배달의민족 한나" panose="02020603020101020101" pitchFamily="18" charset="-127"/>
                <a:ea typeface="배달의민족 한나" panose="02020603020101020101" pitchFamily="18" charset="-127"/>
              </a:rPr>
              <a:t>Problem</a:t>
            </a:r>
            <a:r>
              <a:rPr lang="es-ES" altLang="ko-KR" sz="3200" spc="-150" dirty="0">
                <a:solidFill>
                  <a:schemeClr val="bg1">
                    <a:lumMod val="95000"/>
                  </a:schemeClr>
                </a:solidFill>
                <a:latin typeface="배달의민족 한나" panose="02020603020101020101" pitchFamily="18" charset="-127"/>
                <a:ea typeface="배달의민족 한나" panose="02020603020101020101" pitchFamily="18" charset="-127"/>
              </a:rPr>
              <a:t> </a:t>
            </a:r>
            <a:r>
              <a:rPr lang="es-ES" altLang="ko-KR" sz="3200" spc="-150" dirty="0" err="1">
                <a:solidFill>
                  <a:schemeClr val="bg1">
                    <a:lumMod val="95000"/>
                  </a:schemeClr>
                </a:solidFill>
                <a:latin typeface="배달의민족 한나" panose="02020603020101020101" pitchFamily="18" charset="-127"/>
                <a:ea typeface="배달의민족 한나" panose="02020603020101020101" pitchFamily="18" charset="-127"/>
              </a:rPr>
              <a:t>Statement</a:t>
            </a:r>
            <a:endParaRPr lang="ko-KR" altLang="en-US" sz="3200" spc="-150"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5" name="TextBox 4"/>
          <p:cNvSpPr txBox="1"/>
          <p:nvPr/>
        </p:nvSpPr>
        <p:spPr>
          <a:xfrm>
            <a:off x="1" y="637424"/>
            <a:ext cx="585926" cy="400110"/>
          </a:xfrm>
          <a:prstGeom prst="rect">
            <a:avLst/>
          </a:prstGeom>
          <a:noFill/>
          <a:scene3d>
            <a:camera prst="obliqueBottomLeft"/>
            <a:lightRig rig="threePt" dir="t"/>
          </a:scene3d>
        </p:spPr>
        <p:txBody>
          <a:bodyPr wrap="square" rtlCol="0">
            <a:spAutoFit/>
          </a:bodyPr>
          <a:lstStyle/>
          <a:p>
            <a:r>
              <a:rPr lang="en-US" altLang="ko-KR" sz="2000" b="1" dirty="0">
                <a:solidFill>
                  <a:schemeClr val="bg1">
                    <a:lumMod val="65000"/>
                  </a:schemeClr>
                </a:solidFill>
                <a:latin typeface="배달의민족 한나" panose="02020603020101020101" pitchFamily="18" charset="-127"/>
                <a:ea typeface="배달의민족 한나" panose="02020603020101020101" pitchFamily="18" charset="-127"/>
              </a:rPr>
              <a:t>0</a:t>
            </a:r>
            <a:r>
              <a:rPr lang="en-US" altLang="ko-KR" sz="2000" b="1" dirty="0">
                <a:solidFill>
                  <a:schemeClr val="bg1">
                    <a:lumMod val="95000"/>
                  </a:schemeClr>
                </a:solidFill>
                <a:latin typeface="배달의민족 한나" panose="02020603020101020101" pitchFamily="18" charset="-127"/>
                <a:ea typeface="배달의민족 한나" panose="02020603020101020101" pitchFamily="18" charset="-127"/>
              </a:rPr>
              <a:t>1</a:t>
            </a:r>
            <a:endParaRPr lang="ko-KR" altLang="en-US" sz="2000" b="1"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7" name="직사각형 6">
            <a:extLst>
              <a:ext uri="{FF2B5EF4-FFF2-40B4-BE49-F238E27FC236}">
                <a16:creationId xmlns:a16="http://schemas.microsoft.com/office/drawing/2014/main" id="{1CA5AF71-434C-46C8-B04D-4137449EA90C}"/>
              </a:ext>
            </a:extLst>
          </p:cNvPr>
          <p:cNvSpPr/>
          <p:nvPr/>
        </p:nvSpPr>
        <p:spPr>
          <a:xfrm>
            <a:off x="2237172" y="6392135"/>
            <a:ext cx="4900474" cy="26633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C3AABECF-2FA1-48DC-9D17-57E876666EBA}"/>
              </a:ext>
            </a:extLst>
          </p:cNvPr>
          <p:cNvSpPr txBox="1"/>
          <p:nvPr/>
        </p:nvSpPr>
        <p:spPr>
          <a:xfrm>
            <a:off x="0" y="7154562"/>
            <a:ext cx="9144000" cy="3139321"/>
          </a:xfrm>
          <a:prstGeom prst="rect">
            <a:avLst/>
          </a:prstGeom>
          <a:noFill/>
          <a:scene3d>
            <a:camera prst="obliqueBottomLeft"/>
            <a:lightRig rig="threePt" dir="t"/>
          </a:scene3d>
        </p:spPr>
        <p:txBody>
          <a:bodyPr wrap="square" rtlCol="0">
            <a:spAutoFit/>
          </a:bodyPr>
          <a:lstStyle/>
          <a:p>
            <a:pPr rtl="0">
              <a:spcBef>
                <a:spcPts val="0"/>
              </a:spcBef>
              <a:spcAft>
                <a:spcPts val="0"/>
              </a:spcAft>
            </a:pPr>
            <a:r>
              <a:rPr lang="ko-KR" altLang="en-US" b="0" dirty="0">
                <a:effectLst/>
              </a:rPr>
              <a:t>우리가 이 주제를 선정한 이유에 대해 말하겠다</a:t>
            </a:r>
            <a:r>
              <a:rPr lang="en-US" altLang="ko-KR" b="0" dirty="0">
                <a:effectLst/>
              </a:rPr>
              <a:t>. </a:t>
            </a:r>
            <a:r>
              <a:rPr lang="en-US" altLang="ko-KR" sz="1800" b="0" i="0" u="none" strike="noStrike" dirty="0">
                <a:solidFill>
                  <a:srgbClr val="000000"/>
                </a:solidFill>
                <a:effectLst/>
                <a:latin typeface="Arial" panose="020B0604020202020204" pitchFamily="34" charset="0"/>
              </a:rPr>
              <a:t>By the 21st century, the film industry had developed significantly. Despite the decline in movie theater sales due to COVID-19, people watch various movies using movie platforms such as ‘Netflix’ and ‘</a:t>
            </a:r>
            <a:r>
              <a:rPr lang="en-US" altLang="ko-KR" sz="1800" b="0" i="0" u="none" strike="noStrike" dirty="0" err="1">
                <a:solidFill>
                  <a:srgbClr val="000000"/>
                </a:solidFill>
                <a:effectLst/>
                <a:latin typeface="Arial" panose="020B0604020202020204" pitchFamily="34" charset="0"/>
              </a:rPr>
              <a:t>Watcha</a:t>
            </a:r>
            <a:r>
              <a:rPr lang="en-US" altLang="ko-KR" sz="1800" b="0" i="0" u="none" strike="noStrike" dirty="0">
                <a:solidFill>
                  <a:srgbClr val="000000"/>
                </a:solidFill>
                <a:effectLst/>
                <a:latin typeface="Arial" panose="020B0604020202020204" pitchFamily="34" charset="0"/>
              </a:rPr>
              <a:t>’. The film industry, which is receiving great attention, continues to change and develop. Genres that were not previously spotlighted suddenly become popular (e.g. Avengers of Marvel Studio), and new genres such as SF and fantasy are made. Also, film companies are willing to produce good films at an enormous budget (Avengers: Endgame's production cost is a whopping $1.56 billion).</a:t>
            </a:r>
            <a:endParaRPr lang="en-US" altLang="ko-KR" b="0" dirty="0">
              <a:effectLst/>
            </a:endParaRPr>
          </a:p>
          <a:p>
            <a:pPr rtl="0">
              <a:spcBef>
                <a:spcPts val="0"/>
              </a:spcBef>
              <a:spcAft>
                <a:spcPts val="0"/>
              </a:spcAft>
            </a:pPr>
            <a:r>
              <a:rPr lang="en-US" altLang="ko-KR" sz="1800" b="0" i="0" u="none" strike="noStrike" dirty="0">
                <a:solidFill>
                  <a:srgbClr val="000000"/>
                </a:solidFill>
                <a:effectLst/>
                <a:latin typeface="Arial" panose="020B0604020202020204" pitchFamily="34" charset="0"/>
              </a:rPr>
              <a:t>  It is important to know which movies are popular in this fashionable situation. Therefore, we would like to look at various indicators related to movies to find out what kind of movies are popular. </a:t>
            </a:r>
            <a:r>
              <a:rPr lang="en-US" altLang="ko-KR" b="0" dirty="0">
                <a:effectLst/>
              </a:rPr>
              <a:t> </a:t>
            </a:r>
          </a:p>
        </p:txBody>
      </p:sp>
      <p:grpSp>
        <p:nvGrpSpPr>
          <p:cNvPr id="18" name="그룹 17">
            <a:extLst>
              <a:ext uri="{FF2B5EF4-FFF2-40B4-BE49-F238E27FC236}">
                <a16:creationId xmlns:a16="http://schemas.microsoft.com/office/drawing/2014/main" id="{D697A810-0E4D-4EA2-822E-C84200E56DEF}"/>
              </a:ext>
            </a:extLst>
          </p:cNvPr>
          <p:cNvGrpSpPr/>
          <p:nvPr/>
        </p:nvGrpSpPr>
        <p:grpSpPr>
          <a:xfrm>
            <a:off x="2237172" y="2322270"/>
            <a:ext cx="5581828" cy="3016537"/>
            <a:chOff x="3096619" y="2104774"/>
            <a:chExt cx="5581828" cy="3016537"/>
          </a:xfrm>
        </p:grpSpPr>
        <p:grpSp>
          <p:nvGrpSpPr>
            <p:cNvPr id="14" name="그룹 13">
              <a:extLst>
                <a:ext uri="{FF2B5EF4-FFF2-40B4-BE49-F238E27FC236}">
                  <a16:creationId xmlns:a16="http://schemas.microsoft.com/office/drawing/2014/main" id="{8BBE3739-6F9B-4E26-B141-644F58909A98}"/>
                </a:ext>
              </a:extLst>
            </p:cNvPr>
            <p:cNvGrpSpPr/>
            <p:nvPr/>
          </p:nvGrpSpPr>
          <p:grpSpPr>
            <a:xfrm>
              <a:off x="3096619" y="2104774"/>
              <a:ext cx="5383997" cy="3016537"/>
              <a:chOff x="579496" y="2799775"/>
              <a:chExt cx="4953000" cy="2612758"/>
            </a:xfrm>
          </p:grpSpPr>
          <p:pic>
            <p:nvPicPr>
              <p:cNvPr id="2068" name="Picture 20" descr="Silhouettes Horse Carriage Vector Illustration Stock Vector (Royalty Free)  287832395">
                <a:extLst>
                  <a:ext uri="{FF2B5EF4-FFF2-40B4-BE49-F238E27FC236}">
                    <a16:creationId xmlns:a16="http://schemas.microsoft.com/office/drawing/2014/main" id="{90166687-F16D-47FC-B9AE-16C45F2E5205}"/>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714" b="79643" l="577" r="99808">
                            <a14:foregroundMark x1="74808" y1="55000" x2="74808" y2="55000"/>
                            <a14:foregroundMark x1="55962" y1="43214" x2="55962" y2="43214"/>
                            <a14:foregroundMark x1="46923" y1="45714" x2="46923" y2="45714"/>
                            <a14:backgroundMark x1="57308" y1="51429" x2="57308" y2="51429"/>
                            <a14:backgroundMark x1="64808" y1="51786" x2="64808" y2="51786"/>
                            <a14:backgroundMark x1="64423" y1="51429" x2="64423" y2="51429"/>
                            <a14:backgroundMark x1="45577" y1="63214" x2="45577" y2="63214"/>
                            <a14:backgroundMark x1="40192" y1="48571" x2="40192" y2="48571"/>
                            <a14:backgroundMark x1="40192" y1="47500" x2="40192" y2="47500"/>
                            <a14:backgroundMark x1="40192" y1="47143" x2="40192" y2="47143"/>
                            <a14:backgroundMark x1="45192" y1="62857" x2="45192" y2="62857"/>
                            <a14:backgroundMark x1="45000" y1="61786" x2="45000" y2="61786"/>
                            <a14:backgroundMark x1="45577" y1="65000" x2="45577" y2="65000"/>
                          </a14:backgroundRemoval>
                        </a14:imgEffect>
                      </a14:imgLayer>
                    </a14:imgProps>
                  </a:ext>
                  <a:ext uri="{28A0092B-C50C-407E-A947-70E740481C1C}">
                    <a14:useLocalDpi xmlns:a14="http://schemas.microsoft.com/office/drawing/2010/main" val="0"/>
                  </a:ext>
                </a:extLst>
              </a:blip>
              <a:srcRect b="20635"/>
              <a:stretch/>
            </p:blipFill>
            <p:spPr bwMode="auto">
              <a:xfrm flipH="1">
                <a:off x="579496" y="3295872"/>
                <a:ext cx="4953000" cy="211666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0" descr="Silhouettes Horse Carriage Vector Illustration Stock Vector (Royalty Free)  287832395">
                <a:extLst>
                  <a:ext uri="{FF2B5EF4-FFF2-40B4-BE49-F238E27FC236}">
                    <a16:creationId xmlns:a16="http://schemas.microsoft.com/office/drawing/2014/main" id="{5F3A87EF-0BD7-45D1-9C8D-3E10BC73CBD0}"/>
                  </a:ext>
                </a:extLst>
              </p:cNvPr>
              <p:cNvPicPr>
                <a:picLocks noChangeAspect="1" noChangeArrowheads="1"/>
              </p:cNvPicPr>
              <p:nvPr/>
            </p:nvPicPr>
            <p:blipFill rotWithShape="1">
              <a:blip r:embed="rId4">
                <a:extLst>
                  <a:ext uri="{BEBA8EAE-BF5A-486C-A8C5-ECC9F3942E4B}">
                    <a14:imgProps xmlns:a14="http://schemas.microsoft.com/office/drawing/2010/main">
                      <a14:imgLayer r:embed="rId3">
                        <a14:imgEffect>
                          <a14:backgroundRemoval t="0" b="80357" l="0" r="53654">
                            <a14:backgroundMark x1="47885" y1="46071" x2="47885" y2="46071"/>
                            <a14:backgroundMark x1="47115" y1="45714" x2="47115" y2="45714"/>
                            <a14:backgroundMark x1="40000" y1="47500" x2="40000" y2="47500"/>
                            <a14:backgroundMark x1="44231" y1="42500" x2="44231" y2="42500"/>
                            <a14:backgroundMark x1="43846" y1="44643" x2="43846" y2="44643"/>
                          </a14:backgroundRemoval>
                        </a14:imgEffect>
                      </a14:imgLayer>
                    </a14:imgProps>
                  </a:ext>
                  <a:ext uri="{28A0092B-C50C-407E-A947-70E740481C1C}">
                    <a14:useLocalDpi xmlns:a14="http://schemas.microsoft.com/office/drawing/2010/main" val="0"/>
                  </a:ext>
                </a:extLst>
              </a:blip>
              <a:srcRect r="47167" b="20635"/>
              <a:stretch/>
            </p:blipFill>
            <p:spPr bwMode="auto">
              <a:xfrm flipH="1">
                <a:off x="2699906" y="2799775"/>
                <a:ext cx="2616811" cy="211666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직선 연결선 5">
                <a:extLst>
                  <a:ext uri="{FF2B5EF4-FFF2-40B4-BE49-F238E27FC236}">
                    <a16:creationId xmlns:a16="http://schemas.microsoft.com/office/drawing/2014/main" id="{65DE3ABB-8E44-49F3-B3FD-68206FA14A97}"/>
                  </a:ext>
                </a:extLst>
              </p:cNvPr>
              <p:cNvCxnSpPr>
                <a:cxnSpLocks/>
              </p:cNvCxnSpPr>
              <p:nvPr/>
            </p:nvCxnSpPr>
            <p:spPr>
              <a:xfrm flipH="1">
                <a:off x="2821787" y="3895725"/>
                <a:ext cx="481483" cy="5554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060" name="Picture 12" descr="Netflix, 프랑스에서 TV와 같은 라이브 스트리밍 서비스 테스트 - ROA Report">
              <a:extLst>
                <a:ext uri="{FF2B5EF4-FFF2-40B4-BE49-F238E27FC236}">
                  <a16:creationId xmlns:a16="http://schemas.microsoft.com/office/drawing/2014/main" id="{2BE1CEB8-FD8D-48B6-816B-ADECE998C57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03616" y="2859153"/>
              <a:ext cx="1192741" cy="761908"/>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WATCHA 브랜드 스토리. 🎬 왓챠는 2012년 영화 추천 서비스로 태어났어요. | by 왓챠 | WATCHA | Medium">
              <a:extLst>
                <a:ext uri="{FF2B5EF4-FFF2-40B4-BE49-F238E27FC236}">
                  <a16:creationId xmlns:a16="http://schemas.microsoft.com/office/drawing/2014/main" id="{CB1CBF4B-34D8-4DA6-935E-A55268C246B6}"/>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5613" r="23695"/>
            <a:stretch/>
          </p:blipFill>
          <p:spPr bwMode="auto">
            <a:xfrm>
              <a:off x="7479524" y="3605273"/>
              <a:ext cx="1198923" cy="761908"/>
            </a:xfrm>
            <a:prstGeom prst="rect">
              <a:avLst/>
            </a:prstGeom>
            <a:noFill/>
            <a:extLst>
              <a:ext uri="{909E8E84-426E-40DD-AFC4-6F175D3DCCD1}">
                <a14:hiddenFill xmlns:a14="http://schemas.microsoft.com/office/drawing/2010/main">
                  <a:solidFill>
                    <a:srgbClr val="FFFFFF"/>
                  </a:solidFill>
                </a14:hiddenFill>
              </a:ext>
            </a:extLst>
          </p:spPr>
        </p:pic>
      </p:grpSp>
      <p:pic>
        <p:nvPicPr>
          <p:cNvPr id="2070" name="Picture 22" descr="43,121 Film Production Illustrations &amp;amp; Clip Art">
            <a:extLst>
              <a:ext uri="{FF2B5EF4-FFF2-40B4-BE49-F238E27FC236}">
                <a16:creationId xmlns:a16="http://schemas.microsoft.com/office/drawing/2014/main" id="{61D7154C-9CC7-455E-8A37-5D837B57A2E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91942" y="3025577"/>
            <a:ext cx="780683" cy="446469"/>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5C2D46D9-AE2A-4791-9D4B-5D0BFB1C4637}"/>
              </a:ext>
            </a:extLst>
          </p:cNvPr>
          <p:cNvSpPr txBox="1"/>
          <p:nvPr/>
        </p:nvSpPr>
        <p:spPr>
          <a:xfrm>
            <a:off x="2193533" y="2623364"/>
            <a:ext cx="1977500" cy="400110"/>
          </a:xfrm>
          <a:prstGeom prst="rect">
            <a:avLst/>
          </a:prstGeom>
          <a:noFill/>
          <a:scene3d>
            <a:camera prst="obliqueBottomLeft"/>
            <a:lightRig rig="threePt" dir="t"/>
          </a:scene3d>
        </p:spPr>
        <p:txBody>
          <a:bodyPr wrap="square" rtlCol="0">
            <a:spAutoFit/>
          </a:bodyPr>
          <a:lstStyle/>
          <a:p>
            <a:pPr algn="ctr"/>
            <a:r>
              <a:rPr lang="en-US" altLang="ko-KR" sz="2000" spc="-150" dirty="0">
                <a:latin typeface="배달의민족 한나" panose="020B0600000101010101" charset="-127"/>
                <a:ea typeface="배달의민족 한나" panose="020B0600000101010101" charset="-127"/>
              </a:rPr>
              <a:t>20</a:t>
            </a:r>
            <a:r>
              <a:rPr lang="en-US" altLang="ko-KR" sz="2000" spc="-150" baseline="30000" dirty="0">
                <a:latin typeface="배달의민족 한나" panose="020B0600000101010101" charset="-127"/>
                <a:ea typeface="배달의민족 한나" panose="020B0600000101010101" charset="-127"/>
              </a:rPr>
              <a:t>th</a:t>
            </a:r>
            <a:r>
              <a:rPr lang="en-US" altLang="ko-KR" sz="2000" spc="-150" dirty="0">
                <a:latin typeface="배달의민족 한나" panose="020B0600000101010101" charset="-127"/>
                <a:ea typeface="배달의민족 한나" panose="020B0600000101010101" charset="-127"/>
              </a:rPr>
              <a:t> film industry</a:t>
            </a:r>
            <a:endParaRPr lang="ko-KR" altLang="en-US" sz="2000" spc="-150" dirty="0">
              <a:latin typeface="배달의민족 한나" panose="020B0600000101010101" charset="-127"/>
              <a:ea typeface="배달의민족 한나" panose="020B0600000101010101" charset="-127"/>
            </a:endParaRPr>
          </a:p>
        </p:txBody>
      </p:sp>
      <p:sp>
        <p:nvSpPr>
          <p:cNvPr id="36" name="TextBox 35">
            <a:extLst>
              <a:ext uri="{FF2B5EF4-FFF2-40B4-BE49-F238E27FC236}">
                <a16:creationId xmlns:a16="http://schemas.microsoft.com/office/drawing/2014/main" id="{42596F39-05E3-444C-B9FA-1BF0758CF7AB}"/>
              </a:ext>
            </a:extLst>
          </p:cNvPr>
          <p:cNvSpPr txBox="1"/>
          <p:nvPr/>
        </p:nvSpPr>
        <p:spPr>
          <a:xfrm>
            <a:off x="2193533" y="1938987"/>
            <a:ext cx="1977500" cy="400110"/>
          </a:xfrm>
          <a:prstGeom prst="rect">
            <a:avLst/>
          </a:prstGeom>
          <a:noFill/>
          <a:scene3d>
            <a:camera prst="obliqueBottomLeft"/>
            <a:lightRig rig="threePt" dir="t"/>
          </a:scene3d>
        </p:spPr>
        <p:txBody>
          <a:bodyPr wrap="square" rtlCol="0">
            <a:spAutoFit/>
          </a:bodyPr>
          <a:lstStyle/>
          <a:p>
            <a:pPr algn="ctr"/>
            <a:r>
              <a:rPr lang="en-US" altLang="ko-KR" sz="2000" spc="-150" dirty="0">
                <a:latin typeface="배달의민족 한나" panose="020B0600000101010101" charset="-127"/>
                <a:ea typeface="배달의민족 한나" panose="020B0600000101010101" charset="-127"/>
              </a:rPr>
              <a:t>21</a:t>
            </a:r>
            <a:r>
              <a:rPr lang="en-US" altLang="ko-KR" sz="2000" spc="-150" baseline="30000" dirty="0">
                <a:latin typeface="배달의민족 한나" panose="020B0600000101010101" charset="-127"/>
                <a:ea typeface="배달의민족 한나" panose="020B0600000101010101" charset="-127"/>
              </a:rPr>
              <a:t>th</a:t>
            </a:r>
            <a:r>
              <a:rPr lang="en-US" altLang="ko-KR" sz="2000" spc="-150" dirty="0">
                <a:latin typeface="배달의민족 한나" panose="020B0600000101010101" charset="-127"/>
                <a:ea typeface="배달의민족 한나" panose="020B0600000101010101" charset="-127"/>
              </a:rPr>
              <a:t> film industry</a:t>
            </a:r>
            <a:endParaRPr lang="ko-KR" altLang="en-US" sz="2000" spc="-150" dirty="0">
              <a:latin typeface="배달의민족 한나" panose="020B0600000101010101" charset="-127"/>
              <a:ea typeface="배달의민족 한나" panose="020B0600000101010101" charset="-127"/>
            </a:endParaRPr>
          </a:p>
        </p:txBody>
      </p:sp>
      <p:pic>
        <p:nvPicPr>
          <p:cNvPr id="33" name="Picture 22" descr="43,121 Film Production Illustrations &amp;amp; Clip Art">
            <a:extLst>
              <a:ext uri="{FF2B5EF4-FFF2-40B4-BE49-F238E27FC236}">
                <a16:creationId xmlns:a16="http://schemas.microsoft.com/office/drawing/2014/main" id="{62E965B7-FE39-4FF2-94F6-107F37AD3E4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21158" y="2360600"/>
            <a:ext cx="3122250" cy="178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379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1" nodeType="clickEffect">
                                  <p:stCondLst>
                                    <p:cond delay="0"/>
                                  </p:stCondLst>
                                  <p:childTnLst>
                                    <p:animMotion origin="layout" path="M 3.33333E-6 4.44444E-6 L -0.00243 -0.09931 " pathEditMode="relative" rAng="0" ptsTypes="AA">
                                      <p:cBhvr>
                                        <p:cTn id="6" dur="1000" fill="hold"/>
                                        <p:tgtEl>
                                          <p:spTgt spid="21"/>
                                        </p:tgtEl>
                                        <p:attrNameLst>
                                          <p:attrName>ppt_x</p:attrName>
                                          <p:attrName>ppt_y</p:attrName>
                                        </p:attrNameLst>
                                      </p:cBhvr>
                                      <p:rCtr x="-122" y="-4977"/>
                                    </p:animMotion>
                                  </p:childTnLst>
                                </p:cTn>
                              </p:par>
                            </p:childTnLst>
                          </p:cTn>
                        </p:par>
                        <p:par>
                          <p:cTn id="7" fill="hold">
                            <p:stCondLst>
                              <p:cond delay="1000"/>
                            </p:stCondLst>
                            <p:childTnLst>
                              <p:par>
                                <p:cTn id="8" presetID="14" presetClass="exit" presetSubtype="10" fill="hold" grpId="0" nodeType="afterEffect">
                                  <p:stCondLst>
                                    <p:cond delay="0"/>
                                  </p:stCondLst>
                                  <p:childTnLst>
                                    <p:animEffect transition="out" filter="randombar(horizontal)">
                                      <p:cBhvr>
                                        <p:cTn id="9" dur="500"/>
                                        <p:tgtEl>
                                          <p:spTgt spid="21"/>
                                        </p:tgtEl>
                                      </p:cBhvr>
                                    </p:animEffect>
                                    <p:set>
                                      <p:cBhvr>
                                        <p:cTn id="10" dur="1" fill="hold">
                                          <p:stCondLst>
                                            <p:cond delay="499"/>
                                          </p:stCondLst>
                                        </p:cTn>
                                        <p:tgtEl>
                                          <p:spTgt spid="21"/>
                                        </p:tgtEl>
                                        <p:attrNameLst>
                                          <p:attrName>style.visibility</p:attrName>
                                        </p:attrNameLst>
                                      </p:cBhvr>
                                      <p:to>
                                        <p:strVal val="hidden"/>
                                      </p:to>
                                    </p:set>
                                  </p:childTnLst>
                                </p:cTn>
                              </p:par>
                              <p:par>
                                <p:cTn id="11" presetID="14" presetClass="entr" presetSubtype="1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randombar(horizontal)">
                                      <p:cBhvr>
                                        <p:cTn id="13" dur="500"/>
                                        <p:tgtEl>
                                          <p:spTgt spid="36"/>
                                        </p:tgtEl>
                                      </p:cBhvr>
                                    </p:animEffect>
                                  </p:childTnLst>
                                </p:cTn>
                              </p:par>
                            </p:childTnLst>
                          </p:cTn>
                        </p:par>
                        <p:par>
                          <p:cTn id="14" fill="hold">
                            <p:stCondLst>
                              <p:cond delay="1500"/>
                            </p:stCondLst>
                            <p:childTnLst>
                              <p:par>
                                <p:cTn id="15" presetID="6" presetClass="emph" presetSubtype="0" fill="hold" nodeType="afterEffect">
                                  <p:stCondLst>
                                    <p:cond delay="0"/>
                                  </p:stCondLst>
                                  <p:childTnLst>
                                    <p:animScale>
                                      <p:cBhvr>
                                        <p:cTn id="16" dur="1000" fill="hold"/>
                                        <p:tgtEl>
                                          <p:spTgt spid="2070"/>
                                        </p:tgtEl>
                                      </p:cBhvr>
                                      <p:by x="400000" y="400000"/>
                                    </p:animScale>
                                  </p:childTnLst>
                                </p:cTn>
                              </p:par>
                            </p:childTnLst>
                          </p:cTn>
                        </p:par>
                        <p:par>
                          <p:cTn id="17" fill="hold">
                            <p:stCondLst>
                              <p:cond delay="2500"/>
                            </p:stCondLst>
                            <p:childTnLst>
                              <p:par>
                                <p:cTn id="18" presetID="1" presetClass="entr" presetSubtype="0" fill="hold" nodeType="afterEffect">
                                  <p:stCondLst>
                                    <p:cond delay="0"/>
                                  </p:stCondLst>
                                  <p:childTnLst>
                                    <p:set>
                                      <p:cBhvr>
                                        <p:cTn id="19" dur="1" fill="hold">
                                          <p:stCondLst>
                                            <p:cond delay="0"/>
                                          </p:stCondLst>
                                        </p:cTn>
                                        <p:tgtEl>
                                          <p:spTgt spid="33"/>
                                        </p:tgtEl>
                                        <p:attrNameLst>
                                          <p:attrName>style.visibility</p:attrName>
                                        </p:attrNameLst>
                                      </p:cBhvr>
                                      <p:to>
                                        <p:strVal val="visible"/>
                                      </p:to>
                                    </p:set>
                                  </p:childTnLst>
                                </p:cTn>
                              </p:par>
                            </p:childTnLst>
                          </p:cTn>
                        </p:par>
                        <p:par>
                          <p:cTn id="20" fill="hold">
                            <p:stCondLst>
                              <p:cond delay="2500"/>
                            </p:stCondLst>
                            <p:childTnLst>
                              <p:par>
                                <p:cTn id="21" presetID="2" presetClass="entr" presetSubtype="8"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500" fill="hold"/>
                                        <p:tgtEl>
                                          <p:spTgt spid="18"/>
                                        </p:tgtEl>
                                        <p:attrNameLst>
                                          <p:attrName>ppt_x</p:attrName>
                                        </p:attrNameLst>
                                      </p:cBhvr>
                                      <p:tavLst>
                                        <p:tav tm="0">
                                          <p:val>
                                            <p:strVal val="0-#ppt_w/2"/>
                                          </p:val>
                                        </p:tav>
                                        <p:tav tm="100000">
                                          <p:val>
                                            <p:strVal val="#ppt_x"/>
                                          </p:val>
                                        </p:tav>
                                      </p:tavLst>
                                    </p:anim>
                                    <p:anim calcmode="lin" valueType="num">
                                      <p:cBhvr additive="base">
                                        <p:cTn id="24" dur="1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CA78033A-620A-4EBF-8245-C6E80ACC78CD}"/>
              </a:ext>
            </a:extLst>
          </p:cNvPr>
          <p:cNvSpPr/>
          <p:nvPr/>
        </p:nvSpPr>
        <p:spPr>
          <a:xfrm>
            <a:off x="2237172" y="6392135"/>
            <a:ext cx="4900474" cy="26633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6" name="Picture 2" descr="Movie Slate Icons - Download Free Vector Icons | Noun Project">
            <a:extLst>
              <a:ext uri="{FF2B5EF4-FFF2-40B4-BE49-F238E27FC236}">
                <a16:creationId xmlns:a16="http://schemas.microsoft.com/office/drawing/2014/main" id="{0FB5BA40-C52E-4486-BB51-66D38611D6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1721" y="1957211"/>
            <a:ext cx="2800557" cy="2800557"/>
          </a:xfrm>
          <a:prstGeom prst="rect">
            <a:avLst/>
          </a:prstGeom>
          <a:noFill/>
          <a:extLst>
            <a:ext uri="{909E8E84-426E-40DD-AFC4-6F175D3DCCD1}">
              <a14:hiddenFill xmlns:a14="http://schemas.microsoft.com/office/drawing/2010/main">
                <a:solidFill>
                  <a:srgbClr val="FFFFFF"/>
                </a:solidFill>
              </a14:hiddenFill>
            </a:ext>
          </a:extLst>
        </p:spPr>
      </p:pic>
      <p:grpSp>
        <p:nvGrpSpPr>
          <p:cNvPr id="4" name="그룹 3">
            <a:extLst>
              <a:ext uri="{FF2B5EF4-FFF2-40B4-BE49-F238E27FC236}">
                <a16:creationId xmlns:a16="http://schemas.microsoft.com/office/drawing/2014/main" id="{982CFE43-B7D3-445A-BBCE-B4198A0EEC19}"/>
              </a:ext>
            </a:extLst>
          </p:cNvPr>
          <p:cNvGrpSpPr/>
          <p:nvPr/>
        </p:nvGrpSpPr>
        <p:grpSpPr>
          <a:xfrm>
            <a:off x="1895381" y="3019490"/>
            <a:ext cx="5584055" cy="1703641"/>
            <a:chOff x="1895381" y="2258046"/>
            <a:chExt cx="5584055" cy="1703641"/>
          </a:xfrm>
        </p:grpSpPr>
        <p:sp>
          <p:nvSpPr>
            <p:cNvPr id="2" name="TextBox 1"/>
            <p:cNvSpPr txBox="1"/>
            <p:nvPr/>
          </p:nvSpPr>
          <p:spPr>
            <a:xfrm>
              <a:off x="1895381" y="3038357"/>
              <a:ext cx="5584055" cy="923330"/>
            </a:xfrm>
            <a:prstGeom prst="rect">
              <a:avLst/>
            </a:prstGeom>
            <a:noFill/>
            <a:scene3d>
              <a:camera prst="obliqueBottomLeft"/>
              <a:lightRig rig="threePt" dir="t"/>
            </a:scene3d>
          </p:spPr>
          <p:txBody>
            <a:bodyPr wrap="square" rtlCol="0">
              <a:spAutoFit/>
            </a:bodyPr>
            <a:lstStyle/>
            <a:p>
              <a:pPr algn="ctr"/>
              <a:r>
                <a:rPr lang="en-US" altLang="ko-KR" sz="5400" b="1" spc="600" dirty="0">
                  <a:solidFill>
                    <a:schemeClr val="bg1"/>
                  </a:solidFill>
                  <a:latin typeface="스웨거 TTF" panose="020B0600000101010101" pitchFamily="50" charset="-127"/>
                  <a:ea typeface="스웨거 TTF" panose="020B0600000101010101" pitchFamily="50" charset="-127"/>
                </a:rPr>
                <a:t>Related Works</a:t>
              </a:r>
            </a:p>
          </p:txBody>
        </p:sp>
        <p:sp>
          <p:nvSpPr>
            <p:cNvPr id="19" name="TextBox 18">
              <a:extLst>
                <a:ext uri="{FF2B5EF4-FFF2-40B4-BE49-F238E27FC236}">
                  <a16:creationId xmlns:a16="http://schemas.microsoft.com/office/drawing/2014/main" id="{F81E59EF-CB37-40C9-A57E-929AFDFD5413}"/>
                </a:ext>
              </a:extLst>
            </p:cNvPr>
            <p:cNvSpPr txBox="1"/>
            <p:nvPr/>
          </p:nvSpPr>
          <p:spPr>
            <a:xfrm>
              <a:off x="4101482" y="2258046"/>
              <a:ext cx="1171851" cy="923330"/>
            </a:xfrm>
            <a:prstGeom prst="rect">
              <a:avLst/>
            </a:prstGeom>
            <a:noFill/>
            <a:scene3d>
              <a:camera prst="obliqueBottomLeft"/>
              <a:lightRig rig="threePt" dir="t"/>
            </a:scene3d>
          </p:spPr>
          <p:txBody>
            <a:bodyPr wrap="square" rtlCol="0">
              <a:spAutoFit/>
            </a:bodyPr>
            <a:lstStyle/>
            <a:p>
              <a:r>
                <a:rPr lang="en-US" altLang="ko-KR" sz="5400" b="1" dirty="0">
                  <a:solidFill>
                    <a:schemeClr val="bg1">
                      <a:lumMod val="65000"/>
                    </a:schemeClr>
                  </a:solidFill>
                  <a:latin typeface="나눔바른고딕" panose="020B0603020101020101" pitchFamily="50" charset="-127"/>
                  <a:ea typeface="나눔바른고딕" panose="020B0603020101020101" pitchFamily="50" charset="-127"/>
                </a:rPr>
                <a:t>0</a:t>
              </a:r>
              <a:r>
                <a:rPr lang="en-US" altLang="ko-KR" sz="5400" b="1" dirty="0">
                  <a:solidFill>
                    <a:schemeClr val="bg1">
                      <a:lumMod val="95000"/>
                    </a:schemeClr>
                  </a:solidFill>
                  <a:latin typeface="나눔바른고딕" panose="020B0603020101020101" pitchFamily="50" charset="-127"/>
                  <a:ea typeface="나눔바른고딕" panose="020B0603020101020101" pitchFamily="50" charset="-127"/>
                </a:rPr>
                <a:t>2</a:t>
              </a:r>
              <a:endParaRPr lang="ko-KR" altLang="en-US" sz="5400" b="1" dirty="0">
                <a:solidFill>
                  <a:schemeClr val="bg1">
                    <a:lumMod val="95000"/>
                  </a:schemeClr>
                </a:solidFill>
                <a:latin typeface="나눔바른고딕" panose="020B0603020101020101" pitchFamily="50" charset="-127"/>
                <a:ea typeface="나눔바른고딕" panose="020B0603020101020101" pitchFamily="50" charset="-127"/>
              </a:endParaRPr>
            </a:p>
          </p:txBody>
        </p:sp>
      </p:grpSp>
    </p:spTree>
    <p:extLst>
      <p:ext uri="{BB962C8B-B14F-4D97-AF65-F5344CB8AC3E}">
        <p14:creationId xmlns:p14="http://schemas.microsoft.com/office/powerpoint/2010/main" val="3189888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99611"/>
            <a:ext cx="1695635" cy="369332"/>
          </a:xfrm>
          <a:prstGeom prst="rect">
            <a:avLst/>
          </a:prstGeom>
          <a:noFill/>
          <a:scene3d>
            <a:camera prst="obliqueBottomLeft"/>
            <a:lightRig rig="threePt" dir="t"/>
          </a:scene3d>
        </p:spPr>
        <p:txBody>
          <a:bodyPr wrap="square" rtlCol="0">
            <a:spAutoFit/>
          </a:bodyPr>
          <a:lstStyle/>
          <a:p>
            <a:r>
              <a:rPr lang="es-ES" altLang="ko-KR" spc="-150" dirty="0" err="1">
                <a:solidFill>
                  <a:schemeClr val="bg1">
                    <a:lumMod val="95000"/>
                  </a:schemeClr>
                </a:solidFill>
                <a:latin typeface="배달의민족 한나" panose="02020603020101020101" pitchFamily="18" charset="-127"/>
                <a:ea typeface="배달의민족 한나" panose="02020603020101020101" pitchFamily="18" charset="-127"/>
              </a:rPr>
              <a:t>Related</a:t>
            </a:r>
            <a:r>
              <a:rPr lang="es-ES" altLang="ko-KR" spc="-150" dirty="0">
                <a:solidFill>
                  <a:schemeClr val="bg1">
                    <a:lumMod val="95000"/>
                  </a:schemeClr>
                </a:solidFill>
                <a:latin typeface="배달의민족 한나" panose="02020603020101020101" pitchFamily="18" charset="-127"/>
                <a:ea typeface="배달의민족 한나" panose="02020603020101020101" pitchFamily="18" charset="-127"/>
              </a:rPr>
              <a:t> Works</a:t>
            </a:r>
          </a:p>
        </p:txBody>
      </p:sp>
      <p:sp>
        <p:nvSpPr>
          <p:cNvPr id="4" name="TextBox 3"/>
          <p:cNvSpPr txBox="1"/>
          <p:nvPr/>
        </p:nvSpPr>
        <p:spPr>
          <a:xfrm>
            <a:off x="1621535" y="699556"/>
            <a:ext cx="7522464" cy="400110"/>
          </a:xfrm>
          <a:prstGeom prst="rect">
            <a:avLst/>
          </a:prstGeom>
          <a:noFill/>
          <a:scene3d>
            <a:camera prst="obliqueBottomLeft"/>
            <a:lightRig rig="threePt" dir="t"/>
          </a:scene3d>
        </p:spPr>
        <p:txBody>
          <a:bodyPr wrap="square" rtlCol="0">
            <a:spAutoFit/>
          </a:bodyPr>
          <a:lstStyle/>
          <a:p>
            <a:pPr algn="ctr"/>
            <a:r>
              <a:rPr lang="en-US" altLang="ko-KR" sz="2000" spc="-150" dirty="0">
                <a:solidFill>
                  <a:schemeClr val="bg1">
                    <a:lumMod val="95000"/>
                  </a:schemeClr>
                </a:solidFill>
                <a:latin typeface="배달의민족 한나" panose="02020603020101020101" pitchFamily="18" charset="-127"/>
                <a:ea typeface="배달의민족 한나" panose="02020603020101020101" pitchFamily="18" charset="-127"/>
              </a:rPr>
              <a:t>“Movie genres ranked by total box office revenue in North America 1995-2021”</a:t>
            </a:r>
            <a:endParaRPr lang="ko-KR" altLang="en-US" sz="2000" spc="-150"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5" name="TextBox 4"/>
          <p:cNvSpPr txBox="1"/>
          <p:nvPr/>
        </p:nvSpPr>
        <p:spPr>
          <a:xfrm>
            <a:off x="1" y="637424"/>
            <a:ext cx="585926" cy="400110"/>
          </a:xfrm>
          <a:prstGeom prst="rect">
            <a:avLst/>
          </a:prstGeom>
          <a:noFill/>
          <a:scene3d>
            <a:camera prst="obliqueBottomLeft"/>
            <a:lightRig rig="threePt" dir="t"/>
          </a:scene3d>
        </p:spPr>
        <p:txBody>
          <a:bodyPr wrap="square" rtlCol="0">
            <a:spAutoFit/>
          </a:bodyPr>
          <a:lstStyle/>
          <a:p>
            <a:r>
              <a:rPr lang="en-US" altLang="ko-KR" sz="2000" b="1" dirty="0">
                <a:solidFill>
                  <a:schemeClr val="bg1">
                    <a:lumMod val="65000"/>
                  </a:schemeClr>
                </a:solidFill>
                <a:latin typeface="배달의민족 한나" panose="02020603020101020101" pitchFamily="18" charset="-127"/>
                <a:ea typeface="배달의민족 한나" panose="02020603020101020101" pitchFamily="18" charset="-127"/>
              </a:rPr>
              <a:t>0</a:t>
            </a:r>
            <a:r>
              <a:rPr lang="en-US" altLang="ko-KR" sz="2000" b="1" dirty="0">
                <a:solidFill>
                  <a:schemeClr val="bg1">
                    <a:lumMod val="95000"/>
                  </a:schemeClr>
                </a:solidFill>
                <a:latin typeface="배달의민족 한나" panose="02020603020101020101" pitchFamily="18" charset="-127"/>
                <a:ea typeface="배달의민족 한나" panose="02020603020101020101" pitchFamily="18" charset="-127"/>
              </a:rPr>
              <a:t>2</a:t>
            </a:r>
            <a:endParaRPr lang="ko-KR" altLang="en-US" sz="2000" b="1"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7" name="직사각형 6">
            <a:extLst>
              <a:ext uri="{FF2B5EF4-FFF2-40B4-BE49-F238E27FC236}">
                <a16:creationId xmlns:a16="http://schemas.microsoft.com/office/drawing/2014/main" id="{1CA5AF71-434C-46C8-B04D-4137449EA90C}"/>
              </a:ext>
            </a:extLst>
          </p:cNvPr>
          <p:cNvSpPr/>
          <p:nvPr/>
        </p:nvSpPr>
        <p:spPr>
          <a:xfrm>
            <a:off x="2237172" y="6392135"/>
            <a:ext cx="4900474" cy="26633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 name="그림 5">
            <a:extLst>
              <a:ext uri="{FF2B5EF4-FFF2-40B4-BE49-F238E27FC236}">
                <a16:creationId xmlns:a16="http://schemas.microsoft.com/office/drawing/2014/main" id="{283CD142-A98E-434C-8502-A168181B3D47}"/>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280248" y="1964422"/>
            <a:ext cx="6583503" cy="4156106"/>
          </a:xfrm>
          <a:prstGeom prst="rect">
            <a:avLst/>
          </a:prstGeom>
        </p:spPr>
      </p:pic>
      <p:sp>
        <p:nvSpPr>
          <p:cNvPr id="11" name="TextBox 10">
            <a:extLst>
              <a:ext uri="{FF2B5EF4-FFF2-40B4-BE49-F238E27FC236}">
                <a16:creationId xmlns:a16="http://schemas.microsoft.com/office/drawing/2014/main" id="{804A724E-C624-4FF4-BEDB-98193A9CBDEF}"/>
              </a:ext>
            </a:extLst>
          </p:cNvPr>
          <p:cNvSpPr txBox="1"/>
          <p:nvPr/>
        </p:nvSpPr>
        <p:spPr>
          <a:xfrm>
            <a:off x="0" y="7154562"/>
            <a:ext cx="9144000" cy="1200329"/>
          </a:xfrm>
          <a:prstGeom prst="rect">
            <a:avLst/>
          </a:prstGeom>
          <a:noFill/>
          <a:scene3d>
            <a:camera prst="obliqueBottomLeft"/>
            <a:lightRig rig="threePt" dir="t"/>
          </a:scene3d>
        </p:spPr>
        <p:txBody>
          <a:bodyPr wrap="square" rtlCol="0">
            <a:spAutoFit/>
          </a:bodyPr>
          <a:lstStyle/>
          <a:p>
            <a:pPr rtl="0">
              <a:spcBef>
                <a:spcPts val="0"/>
              </a:spcBef>
              <a:spcAft>
                <a:spcPts val="0"/>
              </a:spcAft>
            </a:pPr>
            <a:r>
              <a:rPr lang="en-US" altLang="ko-KR" sz="1800" b="0" i="0" u="none" strike="noStrike" dirty="0">
                <a:solidFill>
                  <a:srgbClr val="000000"/>
                </a:solidFill>
                <a:effectLst/>
                <a:latin typeface="Arial" panose="020B0604020202020204" pitchFamily="34" charset="0"/>
              </a:rPr>
              <a:t>Upper data indicates genre - total revenue in North America from 1995 to 2021. Following this data, “Adventure” movies earn the most, more than 60 billion U.S. dollars while “Black comedy” movies earn 2.12 billion U.S. dollars. (</a:t>
            </a:r>
            <a:r>
              <a:rPr lang="ko-KR" altLang="en-US" sz="1800" b="0" i="0" u="none" strike="noStrike" dirty="0">
                <a:solidFill>
                  <a:srgbClr val="000000"/>
                </a:solidFill>
                <a:effectLst/>
                <a:latin typeface="Arial" panose="020B0604020202020204" pitchFamily="34" charset="0"/>
              </a:rPr>
              <a:t>우리가 할 연구와는 어떻게 다른 지 설명 필요</a:t>
            </a:r>
            <a:r>
              <a:rPr lang="en-US" altLang="ko-KR" sz="1800" b="0" i="0" u="none" strike="noStrike" dirty="0">
                <a:solidFill>
                  <a:srgbClr val="000000"/>
                </a:solidFill>
                <a:effectLst/>
                <a:latin typeface="Arial" panose="020B0604020202020204" pitchFamily="34" charset="0"/>
              </a:rPr>
              <a:t>)</a:t>
            </a:r>
            <a:endParaRPr lang="en-US" altLang="ko-KR" b="0" dirty="0">
              <a:effectLst/>
            </a:endParaRPr>
          </a:p>
        </p:txBody>
      </p:sp>
      <p:sp>
        <p:nvSpPr>
          <p:cNvPr id="9" name="TextBox 8">
            <a:extLst>
              <a:ext uri="{FF2B5EF4-FFF2-40B4-BE49-F238E27FC236}">
                <a16:creationId xmlns:a16="http://schemas.microsoft.com/office/drawing/2014/main" id="{3BD411FF-2D79-4CF5-AF1D-8243AAA96CD2}"/>
              </a:ext>
            </a:extLst>
          </p:cNvPr>
          <p:cNvSpPr txBox="1"/>
          <p:nvPr/>
        </p:nvSpPr>
        <p:spPr>
          <a:xfrm>
            <a:off x="2574523" y="1401918"/>
            <a:ext cx="3994951" cy="523220"/>
          </a:xfrm>
          <a:prstGeom prst="rect">
            <a:avLst/>
          </a:prstGeom>
          <a:noFill/>
          <a:scene3d>
            <a:camera prst="obliqueBottomLeft"/>
            <a:lightRig rig="threePt" dir="t"/>
          </a:scene3d>
        </p:spPr>
        <p:txBody>
          <a:bodyPr wrap="square" rtlCol="0">
            <a:spAutoFit/>
          </a:bodyPr>
          <a:lstStyle/>
          <a:p>
            <a:pPr algn="ctr"/>
            <a:r>
              <a:rPr lang="en-US" altLang="ko-KR" sz="2800" spc="-150" dirty="0">
                <a:latin typeface="배달의민족 한나" panose="020B0600000101010101" charset="-127"/>
                <a:ea typeface="배달의민족 한나" panose="020B0600000101010101" charset="-127"/>
              </a:rPr>
              <a:t>Genre – Total Revenue</a:t>
            </a:r>
            <a:endParaRPr lang="ko-KR" altLang="en-US" sz="2800" spc="-150" dirty="0">
              <a:latin typeface="배달의민족 한나" panose="020B0600000101010101" charset="-127"/>
              <a:ea typeface="배달의민족 한나" panose="020B0600000101010101" charset="-127"/>
            </a:endParaRPr>
          </a:p>
        </p:txBody>
      </p:sp>
    </p:spTree>
    <p:extLst>
      <p:ext uri="{BB962C8B-B14F-4D97-AF65-F5344CB8AC3E}">
        <p14:creationId xmlns:p14="http://schemas.microsoft.com/office/powerpoint/2010/main" val="651687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99611"/>
            <a:ext cx="1695635" cy="369332"/>
          </a:xfrm>
          <a:prstGeom prst="rect">
            <a:avLst/>
          </a:prstGeom>
          <a:noFill/>
          <a:scene3d>
            <a:camera prst="obliqueBottomLeft"/>
            <a:lightRig rig="threePt" dir="t"/>
          </a:scene3d>
        </p:spPr>
        <p:txBody>
          <a:bodyPr wrap="square" rtlCol="0">
            <a:spAutoFit/>
          </a:bodyPr>
          <a:lstStyle/>
          <a:p>
            <a:r>
              <a:rPr lang="es-ES" altLang="ko-KR" spc="-150" dirty="0" err="1">
                <a:solidFill>
                  <a:schemeClr val="bg1">
                    <a:lumMod val="95000"/>
                  </a:schemeClr>
                </a:solidFill>
                <a:latin typeface="배달의민족 한나" panose="02020603020101020101" pitchFamily="18" charset="-127"/>
                <a:ea typeface="배달의민족 한나" panose="02020603020101020101" pitchFamily="18" charset="-127"/>
              </a:rPr>
              <a:t>Related</a:t>
            </a:r>
            <a:r>
              <a:rPr lang="es-ES" altLang="ko-KR" spc="-150" dirty="0">
                <a:solidFill>
                  <a:schemeClr val="bg1">
                    <a:lumMod val="95000"/>
                  </a:schemeClr>
                </a:solidFill>
                <a:latin typeface="배달의민족 한나" panose="02020603020101020101" pitchFamily="18" charset="-127"/>
                <a:ea typeface="배달의민족 한나" panose="02020603020101020101" pitchFamily="18" charset="-127"/>
              </a:rPr>
              <a:t> Works</a:t>
            </a:r>
          </a:p>
        </p:txBody>
      </p:sp>
      <p:sp>
        <p:nvSpPr>
          <p:cNvPr id="4" name="TextBox 3"/>
          <p:cNvSpPr txBox="1"/>
          <p:nvPr/>
        </p:nvSpPr>
        <p:spPr>
          <a:xfrm>
            <a:off x="1775534" y="684168"/>
            <a:ext cx="7022237" cy="584775"/>
          </a:xfrm>
          <a:prstGeom prst="rect">
            <a:avLst/>
          </a:prstGeom>
          <a:noFill/>
          <a:scene3d>
            <a:camera prst="obliqueBottomLeft"/>
            <a:lightRig rig="threePt" dir="t"/>
          </a:scene3d>
        </p:spPr>
        <p:txBody>
          <a:bodyPr wrap="square" rtlCol="0">
            <a:spAutoFit/>
          </a:bodyPr>
          <a:lstStyle/>
          <a:p>
            <a:pPr algn="ctr"/>
            <a:r>
              <a:rPr lang="en-US" altLang="ko-KR" sz="3200" spc="-150" dirty="0">
                <a:solidFill>
                  <a:schemeClr val="bg1">
                    <a:lumMod val="95000"/>
                  </a:schemeClr>
                </a:solidFill>
                <a:latin typeface="배달의민족 한나" panose="02020603020101020101" pitchFamily="18" charset="-127"/>
                <a:ea typeface="배달의민족 한나" panose="02020603020101020101" pitchFamily="18" charset="-127"/>
              </a:rPr>
              <a:t>“Genre trends in global film production”</a:t>
            </a:r>
            <a:endParaRPr lang="ko-KR" altLang="en-US" sz="3200" spc="-150"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5" name="TextBox 4"/>
          <p:cNvSpPr txBox="1"/>
          <p:nvPr/>
        </p:nvSpPr>
        <p:spPr>
          <a:xfrm>
            <a:off x="1" y="637424"/>
            <a:ext cx="585926" cy="400110"/>
          </a:xfrm>
          <a:prstGeom prst="rect">
            <a:avLst/>
          </a:prstGeom>
          <a:noFill/>
          <a:scene3d>
            <a:camera prst="obliqueBottomLeft"/>
            <a:lightRig rig="threePt" dir="t"/>
          </a:scene3d>
        </p:spPr>
        <p:txBody>
          <a:bodyPr wrap="square" rtlCol="0">
            <a:spAutoFit/>
          </a:bodyPr>
          <a:lstStyle/>
          <a:p>
            <a:r>
              <a:rPr lang="en-US" altLang="ko-KR" sz="2000" b="1" dirty="0">
                <a:solidFill>
                  <a:schemeClr val="bg1">
                    <a:lumMod val="65000"/>
                  </a:schemeClr>
                </a:solidFill>
                <a:latin typeface="배달의민족 한나" panose="02020603020101020101" pitchFamily="18" charset="-127"/>
                <a:ea typeface="배달의민족 한나" panose="02020603020101020101" pitchFamily="18" charset="-127"/>
              </a:rPr>
              <a:t>0</a:t>
            </a:r>
            <a:r>
              <a:rPr lang="en-US" altLang="ko-KR" sz="2000" b="1" dirty="0">
                <a:solidFill>
                  <a:schemeClr val="bg1">
                    <a:lumMod val="95000"/>
                  </a:schemeClr>
                </a:solidFill>
                <a:latin typeface="배달의민족 한나" panose="02020603020101020101" pitchFamily="18" charset="-127"/>
                <a:ea typeface="배달의민족 한나" panose="02020603020101020101" pitchFamily="18" charset="-127"/>
              </a:rPr>
              <a:t>2</a:t>
            </a:r>
            <a:endParaRPr lang="ko-KR" altLang="en-US" sz="2000" b="1"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7" name="직사각형 6">
            <a:extLst>
              <a:ext uri="{FF2B5EF4-FFF2-40B4-BE49-F238E27FC236}">
                <a16:creationId xmlns:a16="http://schemas.microsoft.com/office/drawing/2014/main" id="{1CA5AF71-434C-46C8-B04D-4137449EA90C}"/>
              </a:ext>
            </a:extLst>
          </p:cNvPr>
          <p:cNvSpPr/>
          <p:nvPr/>
        </p:nvSpPr>
        <p:spPr>
          <a:xfrm>
            <a:off x="2237172" y="6392135"/>
            <a:ext cx="4900474" cy="26633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a:extLst>
              <a:ext uri="{FF2B5EF4-FFF2-40B4-BE49-F238E27FC236}">
                <a16:creationId xmlns:a16="http://schemas.microsoft.com/office/drawing/2014/main" id="{FE268735-36DC-47E3-B98A-17B24D2FB517}"/>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060881" y="1949582"/>
            <a:ext cx="7022238" cy="3761913"/>
          </a:xfrm>
          <a:prstGeom prst="rect">
            <a:avLst/>
          </a:prstGeom>
        </p:spPr>
      </p:pic>
      <p:sp>
        <p:nvSpPr>
          <p:cNvPr id="9" name="TextBox 8">
            <a:extLst>
              <a:ext uri="{FF2B5EF4-FFF2-40B4-BE49-F238E27FC236}">
                <a16:creationId xmlns:a16="http://schemas.microsoft.com/office/drawing/2014/main" id="{9AFC267F-30C8-4625-84D0-98AD96F81F77}"/>
              </a:ext>
            </a:extLst>
          </p:cNvPr>
          <p:cNvSpPr txBox="1"/>
          <p:nvPr/>
        </p:nvSpPr>
        <p:spPr>
          <a:xfrm>
            <a:off x="0" y="7154562"/>
            <a:ext cx="9144000" cy="1200329"/>
          </a:xfrm>
          <a:prstGeom prst="rect">
            <a:avLst/>
          </a:prstGeom>
          <a:noFill/>
          <a:scene3d>
            <a:camera prst="obliqueBottomLeft"/>
            <a:lightRig rig="threePt" dir="t"/>
          </a:scene3d>
        </p:spPr>
        <p:txBody>
          <a:bodyPr wrap="square" rtlCol="0">
            <a:spAutoFit/>
          </a:bodyPr>
          <a:lstStyle/>
          <a:p>
            <a:pPr rtl="0">
              <a:spcBef>
                <a:spcPts val="0"/>
              </a:spcBef>
              <a:spcAft>
                <a:spcPts val="0"/>
              </a:spcAft>
            </a:pPr>
            <a:r>
              <a:rPr lang="en-US" altLang="ko-KR" sz="1800" b="0" i="0" u="none" strike="noStrike" dirty="0">
                <a:solidFill>
                  <a:srgbClr val="000000"/>
                </a:solidFill>
                <a:effectLst/>
                <a:latin typeface="Arial" panose="020B0604020202020204" pitchFamily="34" charset="0"/>
              </a:rPr>
              <a:t>Another data indicates genre trends of global film production between 1998 to 2017. According to this data, we can find the most popular genre, the genre which has strong growth momentum, the genre which has weak growth momentum. (</a:t>
            </a:r>
            <a:r>
              <a:rPr lang="ko-KR" altLang="en-US" sz="1800" b="0" i="0" u="none" strike="noStrike" dirty="0">
                <a:solidFill>
                  <a:srgbClr val="000000"/>
                </a:solidFill>
                <a:effectLst/>
                <a:latin typeface="Arial" panose="020B0604020202020204" pitchFamily="34" charset="0"/>
              </a:rPr>
              <a:t>마찬가지로 우리가 할 연구에 어떤 관련이 있는지 설명 필요</a:t>
            </a:r>
            <a:r>
              <a:rPr lang="en-US" altLang="ko-KR" sz="1800" b="0" i="0" u="none" strike="noStrike" dirty="0">
                <a:solidFill>
                  <a:srgbClr val="000000"/>
                </a:solidFill>
                <a:effectLst/>
                <a:latin typeface="Arial" panose="020B0604020202020204" pitchFamily="34" charset="0"/>
              </a:rPr>
              <a:t>)</a:t>
            </a:r>
            <a:endParaRPr lang="en-US" altLang="ko-KR" b="0" dirty="0">
              <a:effectLst/>
            </a:endParaRPr>
          </a:p>
        </p:txBody>
      </p:sp>
    </p:spTree>
    <p:extLst>
      <p:ext uri="{BB962C8B-B14F-4D97-AF65-F5344CB8AC3E}">
        <p14:creationId xmlns:p14="http://schemas.microsoft.com/office/powerpoint/2010/main" val="2085866648"/>
      </p:ext>
    </p:extLst>
  </p:cSld>
  <p:clrMapOvr>
    <a:masterClrMapping/>
  </p:clrMapOvr>
</p:sld>
</file>

<file path=ppt/theme/theme1.xml><?xml version="1.0" encoding="utf-8"?>
<a:theme xmlns:a="http://schemas.openxmlformats.org/drawingml/2006/main" name="1_Default Theme">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cene3d>
          <a:camera prst="obliqueBottomLeft"/>
          <a:lightRig rig="threePt" dir="t"/>
        </a:scene3d>
      </a:spPr>
      <a:bodyPr wrap="none" rtlCol="0">
        <a:spAutoFit/>
      </a:bodyPr>
      <a:lstStyle>
        <a:defPPr>
          <a:defRPr spc="-150" smtClean="0"/>
        </a:defPPr>
      </a:lstStyle>
    </a:txDef>
  </a:objectDefaults>
  <a:extraClrSchemeLst/>
  <a:extLst>
    <a:ext uri="{05A4C25C-085E-4340-85A3-A5531E510DB2}">
      <thm15:themeFamily xmlns:thm15="http://schemas.microsoft.com/office/thememl/2012/main" name="Default Theme" id="{61DEB19B-2B19-4AD2-838F-1D0A1F1A4AA8}" vid="{EEB53716-E240-45EC-B1D3-DE1153499665}"/>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7369</TotalTime>
  <Words>823</Words>
  <Application>Microsoft Office PowerPoint</Application>
  <PresentationFormat>화면 슬라이드 쇼(4:3)</PresentationFormat>
  <Paragraphs>108</Paragraphs>
  <Slides>19</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19</vt:i4>
      </vt:variant>
    </vt:vector>
  </HeadingPairs>
  <TitlesOfParts>
    <vt:vector size="27" baseType="lpstr">
      <vt:lpstr>Arial</vt:lpstr>
      <vt:lpstr>배달의민족 한나</vt:lpstr>
      <vt:lpstr>맑은 고딕</vt:lpstr>
      <vt:lpstr>Arial Rounded MT Bold</vt:lpstr>
      <vt:lpstr>나눔바른고딕</vt:lpstr>
      <vt:lpstr>스웨거 TTF</vt:lpstr>
      <vt:lpstr>Calibri</vt:lpstr>
      <vt:lpstr>1_Default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 </cp:lastModifiedBy>
  <cp:revision>335</cp:revision>
  <dcterms:created xsi:type="dcterms:W3CDTF">2016-10-31T18:44:21Z</dcterms:created>
  <dcterms:modified xsi:type="dcterms:W3CDTF">2021-06-05T13:48:42Z</dcterms:modified>
</cp:coreProperties>
</file>