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334" r:id="rId2"/>
    <p:sldId id="335" r:id="rId3"/>
    <p:sldId id="337" r:id="rId4"/>
    <p:sldId id="333" r:id="rId5"/>
    <p:sldId id="350" r:id="rId6"/>
    <p:sldId id="336" r:id="rId7"/>
    <p:sldId id="342" r:id="rId8"/>
    <p:sldId id="346" r:id="rId9"/>
    <p:sldId id="361" r:id="rId10"/>
    <p:sldId id="359" r:id="rId11"/>
    <p:sldId id="352" r:id="rId12"/>
    <p:sldId id="362" r:id="rId13"/>
    <p:sldId id="360" r:id="rId14"/>
    <p:sldId id="343" r:id="rId15"/>
    <p:sldId id="347" r:id="rId16"/>
    <p:sldId id="353" r:id="rId17"/>
    <p:sldId id="344" r:id="rId18"/>
    <p:sldId id="348" r:id="rId19"/>
    <p:sldId id="356" r:id="rId20"/>
    <p:sldId id="354" r:id="rId21"/>
    <p:sldId id="355" r:id="rId22"/>
    <p:sldId id="357" r:id="rId23"/>
    <p:sldId id="363" r:id="rId24"/>
    <p:sldId id="364" r:id="rId25"/>
    <p:sldId id="345" r:id="rId26"/>
    <p:sldId id="349" r:id="rId27"/>
    <p:sldId id="365" r:id="rId28"/>
  </p:sldIdLst>
  <p:sldSz cx="9144000" cy="6858000" type="screen4x3"/>
  <p:notesSz cx="6858000" cy="9144000"/>
  <p:embeddedFontLst>
    <p:embeddedFont>
      <p:font typeface="배달의민족 한나" panose="020B0600000101010101" charset="-127"/>
      <p:bold r:id="rId31"/>
    </p:embeddedFont>
    <p:embeddedFont>
      <p:font typeface="Arial Rounded MT Bold" panose="020F0704030504030204" pitchFamily="3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나눔바른고딕" panose="020B0603020101020101" pitchFamily="50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스웨거 TTF" panose="020B0600000101010101" pitchFamily="50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8FAADC"/>
    <a:srgbClr val="939393"/>
    <a:srgbClr val="44546A"/>
    <a:srgbClr val="93FBF9"/>
    <a:srgbClr val="F7F8F9"/>
    <a:srgbClr val="FFCC66"/>
    <a:srgbClr val="99FF99"/>
    <a:srgbClr val="008A0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8" autoAdjust="0"/>
    <p:restoredTop sz="71589" autoAdjust="0"/>
  </p:normalViewPr>
  <p:slideViewPr>
    <p:cSldViewPr snapToGrid="0" showGuides="1">
      <p:cViewPr>
        <p:scale>
          <a:sx n="75" d="100"/>
          <a:sy n="75" d="100"/>
        </p:scale>
        <p:origin x="1397" y="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30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65064-551D-4B2D-86BC-D344A73BADCC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F8B90A03-E5F8-4BA9-B188-84C52D486561}">
      <dgm:prSet phldrT="[텍스트]" custT="1"/>
      <dgm:spPr/>
      <dgm:t>
        <a:bodyPr/>
        <a:lstStyle/>
        <a:p>
          <a:pPr latinLnBrk="1"/>
          <a:r>
            <a:rPr lang="en-US" altLang="ko-KR" sz="2000" b="0" dirty="0">
              <a:latin typeface="Arial Rounded MT Bold" panose="020F0704030504030204" pitchFamily="34" charset="0"/>
              <a:ea typeface="배달의민족 한나" panose="020B0600000101010101" charset="-127"/>
            </a:rPr>
            <a:t>Ratings</a:t>
          </a:r>
          <a:endParaRPr lang="ko-KR" altLang="en-US" sz="2000" b="0" dirty="0">
            <a:latin typeface="Arial Rounded MT Bold" panose="020F0704030504030204" pitchFamily="34" charset="0"/>
            <a:ea typeface="배달의민족 한나" panose="020B0600000101010101" charset="-127"/>
          </a:endParaRPr>
        </a:p>
      </dgm:t>
    </dgm:pt>
    <dgm:pt modelId="{F39A9FCF-0CE3-4FF0-AEC2-AE9C9AB54DDD}" type="parTrans" cxnId="{34B4E289-EB54-43F7-B64E-1A096A0C7526}">
      <dgm:prSet/>
      <dgm:spPr/>
      <dgm:t>
        <a:bodyPr/>
        <a:lstStyle/>
        <a:p>
          <a:pPr latinLnBrk="1"/>
          <a:endParaRPr lang="ko-KR" altLang="en-US"/>
        </a:p>
      </dgm:t>
    </dgm:pt>
    <dgm:pt modelId="{7E1F372D-CE98-462B-B9D1-4B9C4427D0C7}" type="sibTrans" cxnId="{34B4E289-EB54-43F7-B64E-1A096A0C7526}">
      <dgm:prSet/>
      <dgm:spPr/>
      <dgm:t>
        <a:bodyPr/>
        <a:lstStyle/>
        <a:p>
          <a:pPr latinLnBrk="1"/>
          <a:endParaRPr lang="ko-KR" altLang="en-US"/>
        </a:p>
      </dgm:t>
    </dgm:pt>
    <dgm:pt modelId="{AA54F955-A7DA-4647-AC5B-D077049B4A29}" type="pres">
      <dgm:prSet presAssocID="{F2B65064-551D-4B2D-86BC-D344A73BADCC}" presName="Name0" presStyleCnt="0">
        <dgm:presLayoutVars>
          <dgm:chMax/>
          <dgm:chPref/>
          <dgm:dir/>
        </dgm:presLayoutVars>
      </dgm:prSet>
      <dgm:spPr/>
    </dgm:pt>
    <dgm:pt modelId="{FC1F1B55-151C-4084-8A52-3D8CA3A6BB8B}" type="pres">
      <dgm:prSet presAssocID="{F8B90A03-E5F8-4BA9-B188-84C52D486561}" presName="composite" presStyleCnt="0">
        <dgm:presLayoutVars>
          <dgm:chMax val="1"/>
          <dgm:chPref val="1"/>
        </dgm:presLayoutVars>
      </dgm:prSet>
      <dgm:spPr/>
    </dgm:pt>
    <dgm:pt modelId="{0A58896E-B40B-4A86-ABB5-1BFF8DD39735}" type="pres">
      <dgm:prSet presAssocID="{F8B90A03-E5F8-4BA9-B188-84C52D486561}" presName="Accent" presStyleLbl="trAlignAcc1" presStyleIdx="0" presStyleCnt="1">
        <dgm:presLayoutVars>
          <dgm:chMax val="0"/>
          <dgm:chPref val="0"/>
        </dgm:presLayoutVars>
      </dgm:prSet>
      <dgm:spPr>
        <a:ln>
          <a:noFill/>
        </a:ln>
      </dgm:spPr>
    </dgm:pt>
    <dgm:pt modelId="{C76BF221-00A6-46F3-9154-2FF756A63629}" type="pres">
      <dgm:prSet presAssocID="{F8B90A03-E5F8-4BA9-B188-84C52D486561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Collect 5-Star Ratings with Formstack&amp;#39;s New Form Field | Formstack Blog">
            <a:extLst>
              <a:ext uri="{FF2B5EF4-FFF2-40B4-BE49-F238E27FC236}">
                <a16:creationId xmlns:a16="http://schemas.microsoft.com/office/drawing/2014/main" id="{61EB73B8-0BE5-4D75-9CE3-0B1477759AA2}"/>
              </a:ext>
            </a:extLst>
          </dgm14:cNvPr>
        </a:ext>
      </dgm:extLst>
    </dgm:pt>
    <dgm:pt modelId="{6E556696-9B18-4548-BA75-4177B218A404}" type="pres">
      <dgm:prSet presAssocID="{F8B90A03-E5F8-4BA9-B188-84C52D486561}" presName="ChildComposite" presStyleCnt="0"/>
      <dgm:spPr/>
    </dgm:pt>
    <dgm:pt modelId="{AB87CC90-6ECC-456D-9A64-A38AEBB0EEA6}" type="pres">
      <dgm:prSet presAssocID="{F8B90A03-E5F8-4BA9-B188-84C52D48656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9EE26B2-D0D0-4A21-967C-5803B557833A}" type="pres">
      <dgm:prSet presAssocID="{F8B90A03-E5F8-4BA9-B188-84C52D486561}" presName="Parent" presStyleLbl="revTx" presStyleIdx="0" presStyleCnt="1" custLinFactNeighborX="0" custLinFactNeighborY="22048">
        <dgm:presLayoutVars>
          <dgm:chMax val="1"/>
          <dgm:chPref val="0"/>
          <dgm:bulletEnabled val="1"/>
        </dgm:presLayoutVars>
      </dgm:prSet>
      <dgm:spPr/>
    </dgm:pt>
  </dgm:ptLst>
  <dgm:cxnLst>
    <dgm:cxn modelId="{08E9C832-0500-4FC9-A34D-929219A32EFD}" type="presOf" srcId="{F2B65064-551D-4B2D-86BC-D344A73BADCC}" destId="{AA54F955-A7DA-4647-AC5B-D077049B4A29}" srcOrd="0" destOrd="0" presId="urn:microsoft.com/office/officeart/2008/layout/CaptionedPictures"/>
    <dgm:cxn modelId="{D05B5E34-7A79-4D5D-8E02-97FB41774779}" type="presOf" srcId="{F8B90A03-E5F8-4BA9-B188-84C52D486561}" destId="{09EE26B2-D0D0-4A21-967C-5803B557833A}" srcOrd="0" destOrd="0" presId="urn:microsoft.com/office/officeart/2008/layout/CaptionedPictures"/>
    <dgm:cxn modelId="{34B4E289-EB54-43F7-B64E-1A096A0C7526}" srcId="{F2B65064-551D-4B2D-86BC-D344A73BADCC}" destId="{F8B90A03-E5F8-4BA9-B188-84C52D486561}" srcOrd="0" destOrd="0" parTransId="{F39A9FCF-0CE3-4FF0-AEC2-AE9C9AB54DDD}" sibTransId="{7E1F372D-CE98-462B-B9D1-4B9C4427D0C7}"/>
    <dgm:cxn modelId="{6B1B4727-8A5F-48DF-95BE-644FC1C1F454}" type="presParOf" srcId="{AA54F955-A7DA-4647-AC5B-D077049B4A29}" destId="{FC1F1B55-151C-4084-8A52-3D8CA3A6BB8B}" srcOrd="0" destOrd="0" presId="urn:microsoft.com/office/officeart/2008/layout/CaptionedPictures"/>
    <dgm:cxn modelId="{600E6A14-5ADB-4168-ADE0-0AF00C538CC2}" type="presParOf" srcId="{FC1F1B55-151C-4084-8A52-3D8CA3A6BB8B}" destId="{0A58896E-B40B-4A86-ABB5-1BFF8DD39735}" srcOrd="0" destOrd="0" presId="urn:microsoft.com/office/officeart/2008/layout/CaptionedPictures"/>
    <dgm:cxn modelId="{0A82622C-AEB3-4C6F-8201-326033D18AC2}" type="presParOf" srcId="{FC1F1B55-151C-4084-8A52-3D8CA3A6BB8B}" destId="{C76BF221-00A6-46F3-9154-2FF756A63629}" srcOrd="1" destOrd="0" presId="urn:microsoft.com/office/officeart/2008/layout/CaptionedPictures"/>
    <dgm:cxn modelId="{C8DFB08D-130B-4EF9-8B51-5EE2710D8890}" type="presParOf" srcId="{FC1F1B55-151C-4084-8A52-3D8CA3A6BB8B}" destId="{6E556696-9B18-4548-BA75-4177B218A404}" srcOrd="2" destOrd="0" presId="urn:microsoft.com/office/officeart/2008/layout/CaptionedPictures"/>
    <dgm:cxn modelId="{8BC8B62D-1927-406F-90F8-7E99E11AB831}" type="presParOf" srcId="{6E556696-9B18-4548-BA75-4177B218A404}" destId="{AB87CC90-6ECC-456D-9A64-A38AEBB0EEA6}" srcOrd="0" destOrd="0" presId="urn:microsoft.com/office/officeart/2008/layout/CaptionedPictures"/>
    <dgm:cxn modelId="{8BDF8B34-63E3-4B32-AC38-01C573D05B3C}" type="presParOf" srcId="{6E556696-9B18-4548-BA75-4177B218A404}" destId="{09EE26B2-D0D0-4A21-967C-5803B557833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10E036-3074-40CB-B49B-844AC91D9C84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E7C91875-13E8-4055-ADD6-3E985D2D292C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Arial Rounded MT Bold" panose="020F0704030504030204" pitchFamily="34" charset="0"/>
              <a:ea typeface="배달의민족 한나" panose="020B0600000101010101" charset="-127"/>
            </a:rPr>
            <a:t>Revenue</a:t>
          </a:r>
          <a:endParaRPr lang="ko-KR" altLang="en-US" sz="2000" dirty="0">
            <a:latin typeface="Arial Rounded MT Bold" panose="020F0704030504030204" pitchFamily="34" charset="0"/>
            <a:ea typeface="배달의민족 한나" panose="020B0600000101010101" charset="-127"/>
          </a:endParaRPr>
        </a:p>
      </dgm:t>
    </dgm:pt>
    <dgm:pt modelId="{49F2AC84-667E-4CF4-ABF6-26002AE9D579}" type="parTrans" cxnId="{2283B432-2BB0-40EA-880D-9107051EC554}">
      <dgm:prSet/>
      <dgm:spPr/>
      <dgm:t>
        <a:bodyPr/>
        <a:lstStyle/>
        <a:p>
          <a:pPr latinLnBrk="1"/>
          <a:endParaRPr lang="ko-KR" altLang="en-US"/>
        </a:p>
      </dgm:t>
    </dgm:pt>
    <dgm:pt modelId="{F6E939F6-7A8A-49BF-8D6F-979CA554887A}" type="sibTrans" cxnId="{2283B432-2BB0-40EA-880D-9107051EC554}">
      <dgm:prSet/>
      <dgm:spPr/>
      <dgm:t>
        <a:bodyPr/>
        <a:lstStyle/>
        <a:p>
          <a:pPr latinLnBrk="1"/>
          <a:endParaRPr lang="ko-KR" altLang="en-US"/>
        </a:p>
      </dgm:t>
    </dgm:pt>
    <dgm:pt modelId="{544A5065-DFEC-434D-A533-F07839A70AD6}" type="pres">
      <dgm:prSet presAssocID="{1310E036-3074-40CB-B49B-844AC91D9C84}" presName="Name0" presStyleCnt="0">
        <dgm:presLayoutVars>
          <dgm:chMax/>
          <dgm:chPref/>
          <dgm:dir/>
        </dgm:presLayoutVars>
      </dgm:prSet>
      <dgm:spPr/>
    </dgm:pt>
    <dgm:pt modelId="{5EB61557-2375-40FC-9CDD-8882FBE483AF}" type="pres">
      <dgm:prSet presAssocID="{E7C91875-13E8-4055-ADD6-3E985D2D292C}" presName="composite" presStyleCnt="0">
        <dgm:presLayoutVars>
          <dgm:chMax val="1"/>
          <dgm:chPref val="1"/>
        </dgm:presLayoutVars>
      </dgm:prSet>
      <dgm:spPr/>
    </dgm:pt>
    <dgm:pt modelId="{F8A81138-E7AD-4D6A-8351-CC6FB23940E3}" type="pres">
      <dgm:prSet presAssocID="{E7C91875-13E8-4055-ADD6-3E985D2D292C}" presName="Accent" presStyleLbl="trAlignAcc1" presStyleIdx="0" presStyleCnt="1">
        <dgm:presLayoutVars>
          <dgm:chMax val="0"/>
          <dgm:chPref val="0"/>
        </dgm:presLayoutVars>
      </dgm:prSet>
      <dgm:spPr>
        <a:ln>
          <a:solidFill>
            <a:schemeClr val="bg1"/>
          </a:solidFill>
        </a:ln>
      </dgm:spPr>
    </dgm:pt>
    <dgm:pt modelId="{0A82FC1D-226B-44D6-B76D-1AB77FE1FF1C}" type="pres">
      <dgm:prSet presAssocID="{E7C91875-13E8-4055-ADD6-3E985D2D292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extLst>
        <a:ext uri="{E40237B7-FDA0-4F09-8148-C483321AD2D9}">
          <dgm14:cNvPr xmlns:dgm14="http://schemas.microsoft.com/office/drawing/2010/diagram" id="0" name="" descr="BOX OFFICE: “Infinity War” devours another $115, “Overboard” hits its mark,  “Bad Samaritan,” “Tully” bomb | Movie Nation">
            <a:extLst>
              <a:ext uri="{FF2B5EF4-FFF2-40B4-BE49-F238E27FC236}">
                <a16:creationId xmlns:a16="http://schemas.microsoft.com/office/drawing/2014/main" id="{0A420CDE-1413-4B34-8D1A-178875F39117}"/>
              </a:ext>
            </a:extLst>
          </dgm14:cNvPr>
        </a:ext>
      </dgm:extLst>
    </dgm:pt>
    <dgm:pt modelId="{40B7177C-0CE3-4805-86D6-8737F7D9E61F}" type="pres">
      <dgm:prSet presAssocID="{E7C91875-13E8-4055-ADD6-3E985D2D292C}" presName="ChildComposite" presStyleCnt="0"/>
      <dgm:spPr/>
    </dgm:pt>
    <dgm:pt modelId="{B788BF00-9BFA-47D8-B1B5-038FD9B1A75D}" type="pres">
      <dgm:prSet presAssocID="{E7C91875-13E8-4055-ADD6-3E985D2D29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9C18493-EF2C-448E-A41A-61C04271E20F}" type="pres">
      <dgm:prSet presAssocID="{E7C91875-13E8-4055-ADD6-3E985D2D292C}" presName="Parent" presStyleLbl="revTx" presStyleIdx="0" presStyleCnt="1" custLinFactNeighborY="18328">
        <dgm:presLayoutVars>
          <dgm:chMax val="1"/>
          <dgm:chPref val="0"/>
          <dgm:bulletEnabled val="1"/>
        </dgm:presLayoutVars>
      </dgm:prSet>
      <dgm:spPr/>
    </dgm:pt>
  </dgm:ptLst>
  <dgm:cxnLst>
    <dgm:cxn modelId="{2283B432-2BB0-40EA-880D-9107051EC554}" srcId="{1310E036-3074-40CB-B49B-844AC91D9C84}" destId="{E7C91875-13E8-4055-ADD6-3E985D2D292C}" srcOrd="0" destOrd="0" parTransId="{49F2AC84-667E-4CF4-ABF6-26002AE9D579}" sibTransId="{F6E939F6-7A8A-49BF-8D6F-979CA554887A}"/>
    <dgm:cxn modelId="{765B954B-CDCB-4039-B8F1-2F84A2F103CB}" type="presOf" srcId="{1310E036-3074-40CB-B49B-844AC91D9C84}" destId="{544A5065-DFEC-434D-A533-F07839A70AD6}" srcOrd="0" destOrd="0" presId="urn:microsoft.com/office/officeart/2008/layout/CaptionedPictures"/>
    <dgm:cxn modelId="{3125865A-74DE-4263-9FBA-1F2E5CE0F246}" type="presOf" srcId="{E7C91875-13E8-4055-ADD6-3E985D2D292C}" destId="{09C18493-EF2C-448E-A41A-61C04271E20F}" srcOrd="0" destOrd="0" presId="urn:microsoft.com/office/officeart/2008/layout/CaptionedPictures"/>
    <dgm:cxn modelId="{3826D246-5788-47C6-8721-AA9F74C00793}" type="presParOf" srcId="{544A5065-DFEC-434D-A533-F07839A70AD6}" destId="{5EB61557-2375-40FC-9CDD-8882FBE483AF}" srcOrd="0" destOrd="0" presId="urn:microsoft.com/office/officeart/2008/layout/CaptionedPictures"/>
    <dgm:cxn modelId="{64B201FF-6B1D-4F27-BD02-B890C112C73C}" type="presParOf" srcId="{5EB61557-2375-40FC-9CDD-8882FBE483AF}" destId="{F8A81138-E7AD-4D6A-8351-CC6FB23940E3}" srcOrd="0" destOrd="0" presId="urn:microsoft.com/office/officeart/2008/layout/CaptionedPictures"/>
    <dgm:cxn modelId="{6DE814C7-DBDE-40B2-A13F-82F9A94BC4C5}" type="presParOf" srcId="{5EB61557-2375-40FC-9CDD-8882FBE483AF}" destId="{0A82FC1D-226B-44D6-B76D-1AB77FE1FF1C}" srcOrd="1" destOrd="0" presId="urn:microsoft.com/office/officeart/2008/layout/CaptionedPictures"/>
    <dgm:cxn modelId="{8BC7E3CC-C240-4F22-8143-7F71BFB53E1B}" type="presParOf" srcId="{5EB61557-2375-40FC-9CDD-8882FBE483AF}" destId="{40B7177C-0CE3-4805-86D6-8737F7D9E61F}" srcOrd="2" destOrd="0" presId="urn:microsoft.com/office/officeart/2008/layout/CaptionedPictures"/>
    <dgm:cxn modelId="{D5350A9A-AA0E-46AC-8556-122705A526E7}" type="presParOf" srcId="{40B7177C-0CE3-4805-86D6-8737F7D9E61F}" destId="{B788BF00-9BFA-47D8-B1B5-038FD9B1A75D}" srcOrd="0" destOrd="0" presId="urn:microsoft.com/office/officeart/2008/layout/CaptionedPictures"/>
    <dgm:cxn modelId="{D148E3EF-9E4F-4881-8C65-16BB198C777D}" type="presParOf" srcId="{40B7177C-0CE3-4805-86D6-8737F7D9E61F}" destId="{09C18493-EF2C-448E-A41A-61C04271E20F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8896E-B40B-4A86-ABB5-1BFF8DD39735}">
      <dsp:nvSpPr>
        <dsp:cNvPr id="0" name=""/>
        <dsp:cNvSpPr/>
      </dsp:nvSpPr>
      <dsp:spPr>
        <a:xfrm>
          <a:off x="34704" y="0"/>
          <a:ext cx="1413162" cy="166254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BF221-00A6-46F3-9154-2FF756A63629}">
      <dsp:nvSpPr>
        <dsp:cNvPr id="0" name=""/>
        <dsp:cNvSpPr/>
      </dsp:nvSpPr>
      <dsp:spPr>
        <a:xfrm>
          <a:off x="105362" y="66501"/>
          <a:ext cx="1271846" cy="108065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E26B2-D0D0-4A21-967C-5803B557833A}">
      <dsp:nvSpPr>
        <dsp:cNvPr id="0" name=""/>
        <dsp:cNvSpPr/>
      </dsp:nvSpPr>
      <dsp:spPr>
        <a:xfrm>
          <a:off x="105362" y="1213657"/>
          <a:ext cx="1271846" cy="44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kern="1200" dirty="0">
              <a:latin typeface="Arial Rounded MT Bold" panose="020F0704030504030204" pitchFamily="34" charset="0"/>
              <a:ea typeface="배달의민족 한나" panose="020B0600000101010101" charset="-127"/>
            </a:rPr>
            <a:t>Ratings</a:t>
          </a:r>
          <a:endParaRPr lang="ko-KR" altLang="en-US" sz="2000" b="0" kern="1200" dirty="0">
            <a:latin typeface="Arial Rounded MT Bold" panose="020F0704030504030204" pitchFamily="34" charset="0"/>
            <a:ea typeface="배달의민족 한나" panose="020B0600000101010101" charset="-127"/>
          </a:endParaRPr>
        </a:p>
      </dsp:txBody>
      <dsp:txXfrm>
        <a:off x="105362" y="1213657"/>
        <a:ext cx="1271846" cy="448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81138-E7AD-4D6A-8351-CC6FB23940E3}">
      <dsp:nvSpPr>
        <dsp:cNvPr id="0" name=""/>
        <dsp:cNvSpPr/>
      </dsp:nvSpPr>
      <dsp:spPr>
        <a:xfrm>
          <a:off x="34704" y="0"/>
          <a:ext cx="1413162" cy="166254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2FC1D-226B-44D6-B76D-1AB77FE1FF1C}">
      <dsp:nvSpPr>
        <dsp:cNvPr id="0" name=""/>
        <dsp:cNvSpPr/>
      </dsp:nvSpPr>
      <dsp:spPr>
        <a:xfrm>
          <a:off x="105362" y="66501"/>
          <a:ext cx="1271846" cy="108065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18493-EF2C-448E-A41A-61C04271E20F}">
      <dsp:nvSpPr>
        <dsp:cNvPr id="0" name=""/>
        <dsp:cNvSpPr/>
      </dsp:nvSpPr>
      <dsp:spPr>
        <a:xfrm>
          <a:off x="105362" y="1213657"/>
          <a:ext cx="1271846" cy="44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Arial Rounded MT Bold" panose="020F0704030504030204" pitchFamily="34" charset="0"/>
              <a:ea typeface="배달의민족 한나" panose="020B0600000101010101" charset="-127"/>
            </a:rPr>
            <a:t>Revenue</a:t>
          </a:r>
          <a:endParaRPr lang="ko-KR" altLang="en-US" sz="2000" kern="1200" dirty="0">
            <a:latin typeface="Arial Rounded MT Bold" panose="020F0704030504030204" pitchFamily="34" charset="0"/>
            <a:ea typeface="배달의민족 한나" panose="020B0600000101010101" charset="-127"/>
          </a:endParaRPr>
        </a:p>
      </dsp:txBody>
      <dsp:txXfrm>
        <a:off x="105362" y="1213657"/>
        <a:ext cx="1271846" cy="448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C0BE9-C5BC-4054-A2F4-C3E06BD0B6D0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69553-52BC-43F2-9C75-53A8E1E35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8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4183F-E53E-46DB-8633-79B2049DED46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AB27F-779C-4456-AD6A-D5A4D3F5F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5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93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5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5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14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9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81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44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22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58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48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9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35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5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5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2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60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3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1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1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AB27F-779C-4456-AD6A-D5A4D3F5F5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7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0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-81280" y="1255365"/>
            <a:ext cx="9326879" cy="5053994"/>
          </a:xfrm>
          <a:prstGeom prst="roundRect">
            <a:avLst>
              <a:gd name="adj" fmla="val 253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699206" y="528202"/>
            <a:ext cx="0" cy="72716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-111878"/>
            <a:ext cx="9245600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 userDrawn="1"/>
        </p:nvSpPr>
        <p:spPr>
          <a:xfrm>
            <a:off x="613422" y="-11187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 userDrawn="1"/>
        </p:nvSpPr>
        <p:spPr>
          <a:xfrm>
            <a:off x="1848444" y="-111879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 userDrawn="1"/>
        </p:nvSpPr>
        <p:spPr>
          <a:xfrm>
            <a:off x="3083466" y="-11116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 userDrawn="1"/>
        </p:nvSpPr>
        <p:spPr>
          <a:xfrm>
            <a:off x="4318488" y="-11116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 userDrawn="1"/>
        </p:nvSpPr>
        <p:spPr>
          <a:xfrm>
            <a:off x="5553510" y="-11080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 userDrawn="1"/>
        </p:nvSpPr>
        <p:spPr>
          <a:xfrm>
            <a:off x="6788532" y="-11080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 userDrawn="1"/>
        </p:nvSpPr>
        <p:spPr>
          <a:xfrm>
            <a:off x="8023554" y="-11008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9297" y="-288338"/>
            <a:ext cx="1391920" cy="702293"/>
          </a:xfrm>
          <a:prstGeom prst="roundRect">
            <a:avLst>
              <a:gd name="adj" fmla="val 6448"/>
            </a:avLst>
          </a:prstGeom>
          <a:solidFill>
            <a:srgbClr val="9295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211589" y="193227"/>
            <a:ext cx="154213" cy="154213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1237494" y="193227"/>
            <a:ext cx="156245" cy="156245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-81280" y="1255365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-81280" y="6309360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7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 userDrawn="1"/>
        </p:nvSpPr>
        <p:spPr>
          <a:xfrm>
            <a:off x="0" y="6413700"/>
            <a:ext cx="9144000" cy="230832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3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ⓒ </a:t>
            </a:r>
            <a:r>
              <a:rPr lang="en-US" altLang="ko-KR" sz="900" spc="3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D.sual</a:t>
            </a:r>
            <a:r>
              <a:rPr lang="en-US" altLang="ko-KR" sz="900" spc="3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2018. All Rights Reserved</a:t>
            </a:r>
            <a:endParaRPr lang="ko-KR" altLang="en-US" sz="900" spc="3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21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microsoft.com/office/2007/relationships/hdphoto" Target="../media/hdphoto4.wdp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07/relationships/hdphoto" Target="../media/hdphoto5.wdp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6.jpe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44169"/>
            <a:ext cx="9144000" cy="156966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Predicting Box Office Success through Indicator analysis</a:t>
            </a:r>
            <a:endParaRPr lang="ko-KR" altLang="en-US" sz="4800" b="1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2617998" y="1474998"/>
            <a:ext cx="3908002" cy="3908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213829"/>
            <a:ext cx="9144000" cy="6924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1</a:t>
            </a:r>
            <a:r>
              <a:rPr lang="ko-KR" altLang="en-US" sz="1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ㅣ</a:t>
            </a:r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20190196 </a:t>
            </a:r>
            <a:r>
              <a:rPr lang="ko-KR" altLang="en-US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김태형</a:t>
            </a:r>
            <a:endParaRPr lang="en-US" altLang="ko-KR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20190361 </a:t>
            </a:r>
            <a:r>
              <a:rPr lang="ko-KR" altLang="en-US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안선호</a:t>
            </a:r>
            <a:endParaRPr lang="en-US" altLang="ko-KR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20190573 </a:t>
            </a:r>
            <a:r>
              <a:rPr lang="ko-KR" altLang="en-US" sz="1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전재완</a:t>
            </a:r>
            <a:endParaRPr lang="ko-KR" altLang="en-US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6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E69FF6-F578-4E52-BCCF-DC32B63DF719}"/>
              </a:ext>
            </a:extLst>
          </p:cNvPr>
          <p:cNvGrpSpPr/>
          <p:nvPr/>
        </p:nvGrpSpPr>
        <p:grpSpPr>
          <a:xfrm>
            <a:off x="292964" y="3555813"/>
            <a:ext cx="3092308" cy="2402576"/>
            <a:chOff x="278705" y="1804102"/>
            <a:chExt cx="3916935" cy="28728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3CD142-A98E-434C-8502-A168181B3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705" y="2204212"/>
              <a:ext cx="3916935" cy="24727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D411FF-2D79-4CF5-AF1D-8243AAA96CD2}"/>
                </a:ext>
              </a:extLst>
            </p:cNvPr>
            <p:cNvSpPr txBox="1"/>
            <p:nvPr/>
          </p:nvSpPr>
          <p:spPr>
            <a:xfrm>
              <a:off x="1049081" y="1804102"/>
              <a:ext cx="2376182" cy="36801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atin typeface="Arial Rounded MT Bold" panose="020F0704030504030204" pitchFamily="34" charset="0"/>
                  <a:ea typeface="배달의민족 한나" panose="020B0600000101010101" charset="-127"/>
                </a:rPr>
                <a:t>Genre – Total Revenue</a:t>
              </a:r>
              <a:endParaRPr lang="ko-KR" altLang="en-US" sz="1400" spc="-150" dirty="0">
                <a:latin typeface="Arial Rounded MT Bold" panose="020F0704030504030204" pitchFamily="34" charset="0"/>
                <a:ea typeface="배달의민족 한나" panose="020B0600000101010101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BC12EE-0E59-4286-AAA9-F008C79EF63A}"/>
              </a:ext>
            </a:extLst>
          </p:cNvPr>
          <p:cNvGrpSpPr/>
          <p:nvPr/>
        </p:nvGrpSpPr>
        <p:grpSpPr>
          <a:xfrm>
            <a:off x="434050" y="1676470"/>
            <a:ext cx="8275899" cy="1634080"/>
            <a:chOff x="292964" y="4549140"/>
            <a:chExt cx="8275899" cy="16340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F0BD638-BF82-4DC5-BDD6-118A52521C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187"/>
            <a:stretch/>
          </p:blipFill>
          <p:spPr bwMode="auto">
            <a:xfrm>
              <a:off x="292964" y="4809074"/>
              <a:ext cx="8275899" cy="137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A7616A-93DD-422E-8A65-86CC792A7FA9}"/>
                </a:ext>
              </a:extLst>
            </p:cNvPr>
            <p:cNvSpPr/>
            <p:nvPr/>
          </p:nvSpPr>
          <p:spPr>
            <a:xfrm>
              <a:off x="292964" y="4549140"/>
              <a:ext cx="8275899" cy="259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B4A9A06-42A0-44FC-94E5-B84ECFCEC982}"/>
              </a:ext>
            </a:extLst>
          </p:cNvPr>
          <p:cNvSpPr txBox="1"/>
          <p:nvPr/>
        </p:nvSpPr>
        <p:spPr>
          <a:xfrm>
            <a:off x="3524579" y="1636339"/>
            <a:ext cx="20948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Genre – Earnings</a:t>
            </a:r>
            <a:r>
              <a:rPr lang="ko-KR" altLang="en-US" sz="16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 </a:t>
            </a:r>
            <a:r>
              <a:rPr lang="en-US" altLang="ko-KR" sz="16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rate</a:t>
            </a:r>
            <a:endParaRPr lang="ko-KR" altLang="en-US" sz="1600" spc="-150" dirty="0"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0F1A4-07B7-4344-80B1-B451C2784CF5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Related</a:t>
            </a:r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 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A19706-F2B5-4F2C-86C4-3F1EE2B1DDC1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2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63CB6-24B5-485F-A1F3-20D46DD95270}"/>
              </a:ext>
            </a:extLst>
          </p:cNvPr>
          <p:cNvSpPr txBox="1"/>
          <p:nvPr/>
        </p:nvSpPr>
        <p:spPr>
          <a:xfrm>
            <a:off x="1621535" y="699556"/>
            <a:ext cx="752246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“Movie genres ranked by total box office revenue in North America 1995-2021”</a:t>
            </a:r>
            <a:endParaRPr lang="ko-KR" altLang="en-US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BC18A9-0F60-4405-8D50-F49B6058867E}"/>
              </a:ext>
            </a:extLst>
          </p:cNvPr>
          <p:cNvGrpSpPr/>
          <p:nvPr/>
        </p:nvGrpSpPr>
        <p:grpSpPr>
          <a:xfrm>
            <a:off x="3869278" y="3648741"/>
            <a:ext cx="1799362" cy="1890642"/>
            <a:chOff x="3869278" y="3648741"/>
            <a:chExt cx="1799362" cy="18906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39C792F-00C9-4CF5-9CB3-B6738658211B}"/>
                </a:ext>
              </a:extLst>
            </p:cNvPr>
            <p:cNvGrpSpPr/>
            <p:nvPr/>
          </p:nvGrpSpPr>
          <p:grpSpPr>
            <a:xfrm>
              <a:off x="3869278" y="4125243"/>
              <a:ext cx="1519861" cy="1414140"/>
              <a:chOff x="3268871" y="4043500"/>
              <a:chExt cx="1519861" cy="141414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472CE5-79C4-4707-84BB-8A8D9FAFF307}"/>
                  </a:ext>
                </a:extLst>
              </p:cNvPr>
              <p:cNvSpPr txBox="1"/>
              <p:nvPr/>
            </p:nvSpPr>
            <p:spPr>
              <a:xfrm>
                <a:off x="3268871" y="4043500"/>
                <a:ext cx="1519861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1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st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Adventure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D77CC8-81A4-4063-89A8-DFEB0F9EBDD9}"/>
                  </a:ext>
                </a:extLst>
              </p:cNvPr>
              <p:cNvSpPr txBox="1"/>
              <p:nvPr/>
            </p:nvSpPr>
            <p:spPr>
              <a:xfrm>
                <a:off x="3268872" y="4565904"/>
                <a:ext cx="1418537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2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nd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Action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E33AF7-5A8F-4B4B-A7DF-3C7F5A66A40E}"/>
                  </a:ext>
                </a:extLst>
              </p:cNvPr>
              <p:cNvSpPr txBox="1"/>
              <p:nvPr/>
            </p:nvSpPr>
            <p:spPr>
              <a:xfrm>
                <a:off x="3268871" y="5088308"/>
                <a:ext cx="1418537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3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rd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Drama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C3382B-710A-4953-B499-96D344C4746A}"/>
                </a:ext>
              </a:extLst>
            </p:cNvPr>
            <p:cNvSpPr txBox="1"/>
            <p:nvPr/>
          </p:nvSpPr>
          <p:spPr>
            <a:xfrm>
              <a:off x="3985679" y="3648741"/>
              <a:ext cx="1682961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solidFill>
                    <a:srgbClr val="C00000"/>
                  </a:solidFill>
                  <a:latin typeface="Arial Rounded MT Bold" panose="020F0704030504030204" pitchFamily="34" charset="0"/>
                  <a:ea typeface="배달의민족 한나" panose="020B0600000101010101" charset="-127"/>
                </a:rPr>
                <a:t>Total Revenue</a:t>
              </a:r>
              <a:endParaRPr lang="ko-KR" altLang="en-US" sz="2000" spc="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C32655-3648-47C5-A1D6-BA18BC7AE590}"/>
              </a:ext>
            </a:extLst>
          </p:cNvPr>
          <p:cNvGrpSpPr/>
          <p:nvPr/>
        </p:nvGrpSpPr>
        <p:grpSpPr>
          <a:xfrm>
            <a:off x="6728788" y="3648741"/>
            <a:ext cx="2090350" cy="1890642"/>
            <a:chOff x="6450177" y="3648741"/>
            <a:chExt cx="2090350" cy="189064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0DA8400-FFE7-416C-B563-E2BEAB633E89}"/>
                </a:ext>
              </a:extLst>
            </p:cNvPr>
            <p:cNvGrpSpPr/>
            <p:nvPr/>
          </p:nvGrpSpPr>
          <p:grpSpPr>
            <a:xfrm>
              <a:off x="6450177" y="4125243"/>
              <a:ext cx="2090350" cy="1414140"/>
              <a:chOff x="3236973" y="4043500"/>
              <a:chExt cx="2090350" cy="141414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FDD410-1418-41E9-AC90-415C6ECB7D70}"/>
                  </a:ext>
                </a:extLst>
              </p:cNvPr>
              <p:cNvSpPr txBox="1"/>
              <p:nvPr/>
            </p:nvSpPr>
            <p:spPr>
              <a:xfrm>
                <a:off x="3236973" y="4043500"/>
                <a:ext cx="1519861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1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st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Horror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090F71-C056-47CD-864A-D092AAF472F0}"/>
                  </a:ext>
                </a:extLst>
              </p:cNvPr>
              <p:cNvSpPr txBox="1"/>
              <p:nvPr/>
            </p:nvSpPr>
            <p:spPr>
              <a:xfrm>
                <a:off x="3236973" y="4565904"/>
                <a:ext cx="2090350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2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nd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Documentary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F381D5-6EB6-45F8-B6DB-7DCAE2541D3A}"/>
                  </a:ext>
                </a:extLst>
              </p:cNvPr>
              <p:cNvSpPr txBox="1"/>
              <p:nvPr/>
            </p:nvSpPr>
            <p:spPr>
              <a:xfrm>
                <a:off x="3236973" y="5088308"/>
                <a:ext cx="1418537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3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rd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Music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DF4D86-49D6-4057-A4BE-8A8DF56230A5}"/>
                </a:ext>
              </a:extLst>
            </p:cNvPr>
            <p:cNvSpPr txBox="1"/>
            <p:nvPr/>
          </p:nvSpPr>
          <p:spPr>
            <a:xfrm>
              <a:off x="6598626" y="3648741"/>
              <a:ext cx="1609736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solidFill>
                    <a:srgbClr val="C00000"/>
                  </a:solidFill>
                  <a:latin typeface="Arial Rounded MT Bold" panose="020F0704030504030204" pitchFamily="34" charset="0"/>
                  <a:ea typeface="배달의민족 한나" panose="020B0600000101010101" charset="-127"/>
                </a:rPr>
                <a:t>Earnings rate</a:t>
              </a:r>
              <a:endParaRPr lang="ko-KR" altLang="en-US" sz="2000" spc="-1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E3CD55-A85E-4DAC-905B-85363E39CB9E}"/>
              </a:ext>
            </a:extLst>
          </p:cNvPr>
          <p:cNvSpPr txBox="1"/>
          <p:nvPr/>
        </p:nvSpPr>
        <p:spPr>
          <a:xfrm>
            <a:off x="5654406" y="4524902"/>
            <a:ext cx="73969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Vs.</a:t>
            </a:r>
            <a:endParaRPr lang="ko-KR" altLang="en-US" sz="3200" spc="-1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78D681-0580-4036-8AD2-35B840C99859}"/>
              </a:ext>
            </a:extLst>
          </p:cNvPr>
          <p:cNvSpPr txBox="1"/>
          <p:nvPr/>
        </p:nvSpPr>
        <p:spPr>
          <a:xfrm>
            <a:off x="4312179" y="3100187"/>
            <a:ext cx="573374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Horror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FF793B-40D7-4AFF-9F63-3F42A076C749}"/>
              </a:ext>
            </a:extLst>
          </p:cNvPr>
          <p:cNvSpPr txBox="1"/>
          <p:nvPr/>
        </p:nvSpPr>
        <p:spPr>
          <a:xfrm>
            <a:off x="7976282" y="3094093"/>
            <a:ext cx="102138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Documentary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A596E-C181-4F6F-9942-0037DE34F770}"/>
              </a:ext>
            </a:extLst>
          </p:cNvPr>
          <p:cNvSpPr txBox="1"/>
          <p:nvPr/>
        </p:nvSpPr>
        <p:spPr>
          <a:xfrm>
            <a:off x="244519" y="3094093"/>
            <a:ext cx="102138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Music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48B9EE-2618-40E5-B551-DC112B551197}"/>
              </a:ext>
            </a:extLst>
          </p:cNvPr>
          <p:cNvSpPr/>
          <p:nvPr/>
        </p:nvSpPr>
        <p:spPr>
          <a:xfrm>
            <a:off x="547335" y="1942203"/>
            <a:ext cx="438607" cy="1374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315EE3-2B7D-47BF-BDF9-DAEDB6601595}"/>
              </a:ext>
            </a:extLst>
          </p:cNvPr>
          <p:cNvSpPr/>
          <p:nvPr/>
        </p:nvSpPr>
        <p:spPr>
          <a:xfrm>
            <a:off x="4383372" y="1936404"/>
            <a:ext cx="438607" cy="1374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A721C1-B813-4281-862D-7BDFAD410B18}"/>
              </a:ext>
            </a:extLst>
          </p:cNvPr>
          <p:cNvSpPr/>
          <p:nvPr/>
        </p:nvSpPr>
        <p:spPr>
          <a:xfrm>
            <a:off x="8217928" y="1948151"/>
            <a:ext cx="438607" cy="1374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9283A5-5D1F-443A-B8E1-3FB871EBCC6F}"/>
              </a:ext>
            </a:extLst>
          </p:cNvPr>
          <p:cNvSpPr/>
          <p:nvPr/>
        </p:nvSpPr>
        <p:spPr>
          <a:xfrm>
            <a:off x="547335" y="4019550"/>
            <a:ext cx="2672115" cy="52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EF5A70-7248-434F-BC19-AB222FF76809}"/>
              </a:ext>
            </a:extLst>
          </p:cNvPr>
          <p:cNvSpPr txBox="1"/>
          <p:nvPr/>
        </p:nvSpPr>
        <p:spPr>
          <a:xfrm>
            <a:off x="100962" y="3981701"/>
            <a:ext cx="79629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US" altLang="ko-KR" sz="1200" spc="-150" dirty="0">
                <a:latin typeface="Arial Rounded MT Bold" panose="020F0704030504030204" pitchFamily="34" charset="0"/>
              </a:rPr>
              <a:t>Adventure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3730F8-692F-464B-980D-041E37ACAD32}"/>
              </a:ext>
            </a:extLst>
          </p:cNvPr>
          <p:cNvSpPr txBox="1"/>
          <p:nvPr/>
        </p:nvSpPr>
        <p:spPr>
          <a:xfrm>
            <a:off x="99058" y="4137661"/>
            <a:ext cx="79629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US" altLang="ko-KR" sz="1200" spc="-150" dirty="0">
                <a:latin typeface="Arial Rounded MT Bold" panose="020F0704030504030204" pitchFamily="34" charset="0"/>
              </a:rPr>
              <a:t>Action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A81F4B-BA36-49F6-AA70-1FACABC097EF}"/>
              </a:ext>
            </a:extLst>
          </p:cNvPr>
          <p:cNvSpPr txBox="1"/>
          <p:nvPr/>
        </p:nvSpPr>
        <p:spPr>
          <a:xfrm>
            <a:off x="97154" y="4296549"/>
            <a:ext cx="79629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US" altLang="ko-KR" sz="1200" spc="-150" dirty="0">
                <a:latin typeface="Arial Rounded MT Bold" panose="020F0704030504030204" pitchFamily="34" charset="0"/>
              </a:rPr>
              <a:t>Drama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687EF8-302C-492C-AF67-19894B2E94CA}"/>
              </a:ext>
            </a:extLst>
          </p:cNvPr>
          <p:cNvSpPr txBox="1"/>
          <p:nvPr/>
        </p:nvSpPr>
        <p:spPr>
          <a:xfrm>
            <a:off x="97153" y="4826653"/>
            <a:ext cx="79629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US" altLang="ko-KR" sz="1200" spc="-150" dirty="0">
                <a:latin typeface="Arial Rounded MT Bold" panose="020F0704030504030204" pitchFamily="34" charset="0"/>
              </a:rPr>
              <a:t>Horror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21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“Genre trends in global film production”</a:t>
            </a:r>
            <a:endParaRPr lang="ko-KR" altLang="en-US" sz="28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268735-36DC-47E3-B98A-17B24D2FB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881" y="1949582"/>
            <a:ext cx="7022238" cy="3761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23F7AF-E6E3-4294-AAE0-545067CF1EEA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Related</a:t>
            </a:r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 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3C4F4-0218-4A01-8F94-1D76842713D3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2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86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“Genre trends in global film production”</a:t>
            </a:r>
            <a:endParaRPr lang="ko-KR" altLang="en-US" sz="28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268735-36DC-47E3-B98A-17B24D2FB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6440" y="1548043"/>
            <a:ext cx="3511120" cy="1880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23F7AF-E6E3-4294-AAE0-545067CF1EEA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Related</a:t>
            </a:r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 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3C4F4-0218-4A01-8F94-1D76842713D3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2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E0D1F29-8E3E-41C4-B663-BF967F59D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5"/>
          <a:stretch/>
        </p:blipFill>
        <p:spPr bwMode="auto">
          <a:xfrm>
            <a:off x="1647207" y="4202448"/>
            <a:ext cx="5849586" cy="19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26F2FA-AFBC-442C-BB78-D1018CCEEECC}"/>
              </a:ext>
            </a:extLst>
          </p:cNvPr>
          <p:cNvSpPr txBox="1"/>
          <p:nvPr/>
        </p:nvSpPr>
        <p:spPr>
          <a:xfrm>
            <a:off x="3531809" y="3858760"/>
            <a:ext cx="208038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Our Analysis</a:t>
            </a:r>
            <a:endParaRPr lang="ko-KR" altLang="en-US" sz="1600" spc="-150" dirty="0"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12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268735-36DC-47E3-B98A-17B24D2FB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862" y="4169101"/>
            <a:ext cx="3221047" cy="1725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23F7AF-E6E3-4294-AAE0-545067CF1EEA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Related</a:t>
            </a:r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 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3C4F4-0218-4A01-8F94-1D76842713D3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2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AC328-40CD-4257-8205-C68B0226EE70}"/>
              </a:ext>
            </a:extLst>
          </p:cNvPr>
          <p:cNvSpPr txBox="1"/>
          <p:nvPr/>
        </p:nvSpPr>
        <p:spPr>
          <a:xfrm>
            <a:off x="1775534" y="684168"/>
            <a:ext cx="702223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“Genre trends in global film production”</a:t>
            </a:r>
            <a:endParaRPr lang="ko-KR" altLang="en-US" sz="28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F0234-5AB0-49E9-8A79-06EB970A7E17}"/>
              </a:ext>
            </a:extLst>
          </p:cNvPr>
          <p:cNvSpPr txBox="1"/>
          <p:nvPr/>
        </p:nvSpPr>
        <p:spPr>
          <a:xfrm>
            <a:off x="831052" y="3844752"/>
            <a:ext cx="22086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Genre – Production amount</a:t>
            </a:r>
            <a:endParaRPr lang="ko-KR" altLang="en-US" sz="1400" spc="-150" dirty="0"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F7B966-CDF5-4D01-B418-1064C2E3F9E9}"/>
              </a:ext>
            </a:extLst>
          </p:cNvPr>
          <p:cNvGrpSpPr/>
          <p:nvPr/>
        </p:nvGrpSpPr>
        <p:grpSpPr>
          <a:xfrm>
            <a:off x="434050" y="1636339"/>
            <a:ext cx="8288189" cy="1685631"/>
            <a:chOff x="434050" y="1636339"/>
            <a:chExt cx="8288189" cy="16856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57E04CB-3E2E-4076-9A65-6CDA0228AD48}"/>
                </a:ext>
              </a:extLst>
            </p:cNvPr>
            <p:cNvSpPr/>
            <p:nvPr/>
          </p:nvSpPr>
          <p:spPr>
            <a:xfrm>
              <a:off x="434050" y="1676470"/>
              <a:ext cx="8275899" cy="259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E99DFE3-4244-43A0-AA26-1DF967FC50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33"/>
            <a:stretch/>
          </p:blipFill>
          <p:spPr bwMode="auto">
            <a:xfrm>
              <a:off x="440792" y="1964733"/>
              <a:ext cx="8281447" cy="1357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6B5368-817C-424B-9DCF-F082089FFF6E}"/>
                </a:ext>
              </a:extLst>
            </p:cNvPr>
            <p:cNvSpPr txBox="1"/>
            <p:nvPr/>
          </p:nvSpPr>
          <p:spPr>
            <a:xfrm>
              <a:off x="3524579" y="1636339"/>
              <a:ext cx="2094840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atin typeface="Arial Rounded MT Bold" panose="020F0704030504030204" pitchFamily="34" charset="0"/>
                  <a:ea typeface="배달의민족 한나" panose="020B0600000101010101" charset="-127"/>
                </a:rPr>
                <a:t>Genre – Earnings</a:t>
              </a:r>
              <a:r>
                <a:rPr lang="ko-KR" altLang="en-US" sz="1600" spc="-150" dirty="0">
                  <a:latin typeface="Arial Rounded MT Bold" panose="020F0704030504030204" pitchFamily="34" charset="0"/>
                  <a:ea typeface="배달의민족 한나" panose="020B0600000101010101" charset="-127"/>
                </a:rPr>
                <a:t> </a:t>
              </a:r>
              <a:r>
                <a:rPr lang="en-US" altLang="ko-KR" sz="1600" spc="-150" dirty="0">
                  <a:latin typeface="Arial Rounded MT Bold" panose="020F0704030504030204" pitchFamily="34" charset="0"/>
                  <a:ea typeface="배달의민족 한나" panose="020B0600000101010101" charset="-127"/>
                </a:rPr>
                <a:t>rate</a:t>
              </a:r>
              <a:endParaRPr lang="ko-KR" altLang="en-US" sz="1600" spc="-150" dirty="0">
                <a:latin typeface="Arial Rounded MT Bold" panose="020F0704030504030204" pitchFamily="34" charset="0"/>
                <a:ea typeface="배달의민족 한나" panose="020B0600000101010101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CCFABB-53B2-4709-BDA0-07E71D9C5412}"/>
              </a:ext>
            </a:extLst>
          </p:cNvPr>
          <p:cNvSpPr txBox="1"/>
          <p:nvPr/>
        </p:nvSpPr>
        <p:spPr>
          <a:xfrm>
            <a:off x="4312179" y="3100187"/>
            <a:ext cx="573374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Horror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402D3B-C76F-40D4-9A17-1B67076ED1C5}"/>
              </a:ext>
            </a:extLst>
          </p:cNvPr>
          <p:cNvSpPr txBox="1"/>
          <p:nvPr/>
        </p:nvSpPr>
        <p:spPr>
          <a:xfrm>
            <a:off x="7976282" y="3094093"/>
            <a:ext cx="102138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Documentary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14151-2B4B-443B-8587-636F5084B7FB}"/>
              </a:ext>
            </a:extLst>
          </p:cNvPr>
          <p:cNvSpPr txBox="1"/>
          <p:nvPr/>
        </p:nvSpPr>
        <p:spPr>
          <a:xfrm>
            <a:off x="244519" y="3094093"/>
            <a:ext cx="102138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Music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E6C3E7-4477-4472-B1D7-9F14382005BD}"/>
              </a:ext>
            </a:extLst>
          </p:cNvPr>
          <p:cNvSpPr/>
          <p:nvPr/>
        </p:nvSpPr>
        <p:spPr>
          <a:xfrm>
            <a:off x="547335" y="1942203"/>
            <a:ext cx="438607" cy="1374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FCF63D-A1E9-4555-B81B-681334EEC155}"/>
              </a:ext>
            </a:extLst>
          </p:cNvPr>
          <p:cNvSpPr/>
          <p:nvPr/>
        </p:nvSpPr>
        <p:spPr>
          <a:xfrm>
            <a:off x="4383372" y="1936404"/>
            <a:ext cx="438607" cy="1374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8F049A-DBB6-44A4-8886-C34053F38D96}"/>
              </a:ext>
            </a:extLst>
          </p:cNvPr>
          <p:cNvSpPr/>
          <p:nvPr/>
        </p:nvSpPr>
        <p:spPr>
          <a:xfrm>
            <a:off x="8217928" y="1948151"/>
            <a:ext cx="438607" cy="1374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2CADE7-F9DF-4DCC-80C9-02212CEFDC08}"/>
              </a:ext>
            </a:extLst>
          </p:cNvPr>
          <p:cNvGrpSpPr/>
          <p:nvPr/>
        </p:nvGrpSpPr>
        <p:grpSpPr>
          <a:xfrm>
            <a:off x="3869278" y="3648741"/>
            <a:ext cx="2344768" cy="1890642"/>
            <a:chOff x="3869278" y="3648741"/>
            <a:chExt cx="2344768" cy="18906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9E9028-80FD-431C-8C6D-AC392479AC57}"/>
                </a:ext>
              </a:extLst>
            </p:cNvPr>
            <p:cNvGrpSpPr/>
            <p:nvPr/>
          </p:nvGrpSpPr>
          <p:grpSpPr>
            <a:xfrm>
              <a:off x="3869278" y="4125243"/>
              <a:ext cx="1519861" cy="1414140"/>
              <a:chOff x="3268871" y="4043500"/>
              <a:chExt cx="1519861" cy="141414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1B0972-C409-4F6E-A8F1-C6C6D2FD378A}"/>
                  </a:ext>
                </a:extLst>
              </p:cNvPr>
              <p:cNvSpPr txBox="1"/>
              <p:nvPr/>
            </p:nvSpPr>
            <p:spPr>
              <a:xfrm>
                <a:off x="3268871" y="4043500"/>
                <a:ext cx="1519861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1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st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Drama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2F8AC7-5E21-4258-8A2E-F9AA1A52380A}"/>
                  </a:ext>
                </a:extLst>
              </p:cNvPr>
              <p:cNvSpPr txBox="1"/>
              <p:nvPr/>
            </p:nvSpPr>
            <p:spPr>
              <a:xfrm>
                <a:off x="3268872" y="4565904"/>
                <a:ext cx="1418537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2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nd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Comedy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F59811-90D3-4BCF-BE90-3293859A8679}"/>
                  </a:ext>
                </a:extLst>
              </p:cNvPr>
              <p:cNvSpPr txBox="1"/>
              <p:nvPr/>
            </p:nvSpPr>
            <p:spPr>
              <a:xfrm>
                <a:off x="3268871" y="5088308"/>
                <a:ext cx="1418537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3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rd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Thriller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8DBD30-7082-40C1-9A8E-ABF72010C677}"/>
                </a:ext>
              </a:extLst>
            </p:cNvPr>
            <p:cNvSpPr txBox="1"/>
            <p:nvPr/>
          </p:nvSpPr>
          <p:spPr>
            <a:xfrm>
              <a:off x="3985679" y="3648741"/>
              <a:ext cx="2228367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solidFill>
                    <a:srgbClr val="C00000"/>
                  </a:solidFill>
                  <a:latin typeface="Arial Rounded MT Bold" panose="020F0704030504030204" pitchFamily="34" charset="0"/>
                  <a:ea typeface="배달의민족 한나" panose="020B0600000101010101" charset="-127"/>
                </a:rPr>
                <a:t>Production amount</a:t>
              </a:r>
              <a:endParaRPr lang="ko-KR" altLang="en-US" sz="2000" spc="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2571CDA-9A87-4F63-8180-CA652C937E06}"/>
              </a:ext>
            </a:extLst>
          </p:cNvPr>
          <p:cNvGrpSpPr/>
          <p:nvPr/>
        </p:nvGrpSpPr>
        <p:grpSpPr>
          <a:xfrm>
            <a:off x="6728788" y="3648741"/>
            <a:ext cx="2090350" cy="1890642"/>
            <a:chOff x="6450177" y="3648741"/>
            <a:chExt cx="2090350" cy="18906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45F76F9-8928-4F90-B8CD-0EC2EF951600}"/>
                </a:ext>
              </a:extLst>
            </p:cNvPr>
            <p:cNvGrpSpPr/>
            <p:nvPr/>
          </p:nvGrpSpPr>
          <p:grpSpPr>
            <a:xfrm>
              <a:off x="6450177" y="4125243"/>
              <a:ext cx="2090350" cy="1414140"/>
              <a:chOff x="3236973" y="4043500"/>
              <a:chExt cx="2090350" cy="141414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590BEB-DB0A-48D2-BFF7-24E0261A56F9}"/>
                  </a:ext>
                </a:extLst>
              </p:cNvPr>
              <p:cNvSpPr txBox="1"/>
              <p:nvPr/>
            </p:nvSpPr>
            <p:spPr>
              <a:xfrm>
                <a:off x="3236973" y="4043500"/>
                <a:ext cx="1519861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1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st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Horror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87A25B-8EB8-4D02-8AEC-5804F7222195}"/>
                  </a:ext>
                </a:extLst>
              </p:cNvPr>
              <p:cNvSpPr txBox="1"/>
              <p:nvPr/>
            </p:nvSpPr>
            <p:spPr>
              <a:xfrm>
                <a:off x="3236973" y="4565904"/>
                <a:ext cx="2090350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2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nd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Documentary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A10E8F-FEDA-4DB3-9823-B0C20F37D0F6}"/>
                  </a:ext>
                </a:extLst>
              </p:cNvPr>
              <p:cNvSpPr txBox="1"/>
              <p:nvPr/>
            </p:nvSpPr>
            <p:spPr>
              <a:xfrm>
                <a:off x="3236973" y="5088308"/>
                <a:ext cx="1418537" cy="369332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latin typeface="Arial Rounded MT Bold" panose="020F0704030504030204" pitchFamily="34" charset="0"/>
                  </a:rPr>
                  <a:t>3</a:t>
                </a:r>
                <a:r>
                  <a:rPr lang="en-US" altLang="ko-KR" spc="-150" baseline="30000" dirty="0">
                    <a:latin typeface="Arial Rounded MT Bold" panose="020F0704030504030204" pitchFamily="34" charset="0"/>
                  </a:rPr>
                  <a:t>rd</a:t>
                </a:r>
                <a:r>
                  <a:rPr lang="en-US" altLang="ko-KR" spc="-150" dirty="0">
                    <a:latin typeface="Arial Rounded MT Bold" panose="020F0704030504030204" pitchFamily="34" charset="0"/>
                  </a:rPr>
                  <a:t>. Music</a:t>
                </a:r>
                <a:endParaRPr lang="ko-KR" altLang="en-US" spc="-15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EF2BF2-AF96-4FEF-9534-42064FA43D3C}"/>
                </a:ext>
              </a:extLst>
            </p:cNvPr>
            <p:cNvSpPr txBox="1"/>
            <p:nvPr/>
          </p:nvSpPr>
          <p:spPr>
            <a:xfrm>
              <a:off x="6598626" y="3648741"/>
              <a:ext cx="1609736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solidFill>
                    <a:srgbClr val="C00000"/>
                  </a:solidFill>
                  <a:latin typeface="Arial Rounded MT Bold" panose="020F0704030504030204" pitchFamily="34" charset="0"/>
                  <a:ea typeface="배달의민족 한나" panose="020B0600000101010101" charset="-127"/>
                </a:rPr>
                <a:t>Earnings rate</a:t>
              </a:r>
              <a:endParaRPr lang="ko-KR" altLang="en-US" sz="2000" spc="-15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1AD388E-0C86-40A0-B198-1D137CDF50C0}"/>
              </a:ext>
            </a:extLst>
          </p:cNvPr>
          <p:cNvSpPr txBox="1"/>
          <p:nvPr/>
        </p:nvSpPr>
        <p:spPr>
          <a:xfrm>
            <a:off x="5654406" y="4524902"/>
            <a:ext cx="73969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Vs.</a:t>
            </a:r>
            <a:endParaRPr lang="ko-KR" altLang="en-US" sz="3200" spc="-1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5AF943-FE7D-4CCB-82D8-648128217A59}"/>
              </a:ext>
            </a:extLst>
          </p:cNvPr>
          <p:cNvSpPr txBox="1"/>
          <p:nvPr/>
        </p:nvSpPr>
        <p:spPr>
          <a:xfrm rot="18996354">
            <a:off x="-130951" y="5664222"/>
            <a:ext cx="102138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Drama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3267F-7028-49CD-98DD-A33721E0EADB}"/>
              </a:ext>
            </a:extLst>
          </p:cNvPr>
          <p:cNvSpPr txBox="1"/>
          <p:nvPr/>
        </p:nvSpPr>
        <p:spPr>
          <a:xfrm rot="18996354">
            <a:off x="30734" y="5707356"/>
            <a:ext cx="102138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Comedy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89005B-B080-4CBE-8240-262AAEDD5747}"/>
              </a:ext>
            </a:extLst>
          </p:cNvPr>
          <p:cNvSpPr txBox="1"/>
          <p:nvPr/>
        </p:nvSpPr>
        <p:spPr>
          <a:xfrm rot="18996354">
            <a:off x="288969" y="5664223"/>
            <a:ext cx="102138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Thriller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9B4360-76EC-4619-990E-C74540BE221E}"/>
              </a:ext>
            </a:extLst>
          </p:cNvPr>
          <p:cNvSpPr txBox="1"/>
          <p:nvPr/>
        </p:nvSpPr>
        <p:spPr>
          <a:xfrm rot="18996354">
            <a:off x="700334" y="5685790"/>
            <a:ext cx="102138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latin typeface="Arial Rounded MT Bold" panose="020F0704030504030204" pitchFamily="34" charset="0"/>
              </a:rPr>
              <a:t>Horror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FFAAB6-88E0-4E43-8606-B56137D46E87}"/>
              </a:ext>
            </a:extLst>
          </p:cNvPr>
          <p:cNvSpPr/>
          <p:nvPr/>
        </p:nvSpPr>
        <p:spPr>
          <a:xfrm>
            <a:off x="547335" y="4422604"/>
            <a:ext cx="438607" cy="1472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38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Data Sets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21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Raw Data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680F15-1459-43EF-A18F-42C9BB9EC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5"/>
          <a:stretch/>
        </p:blipFill>
        <p:spPr>
          <a:xfrm>
            <a:off x="1733129" y="1759699"/>
            <a:ext cx="5677741" cy="1156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14CF6-E143-4764-AFDF-2499DE1F4722}"/>
              </a:ext>
            </a:extLst>
          </p:cNvPr>
          <p:cNvSpPr txBox="1"/>
          <p:nvPr/>
        </p:nvSpPr>
        <p:spPr>
          <a:xfrm>
            <a:off x="3275858" y="1374227"/>
            <a:ext cx="282309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Main Dataset</a:t>
            </a:r>
            <a:endParaRPr lang="ko-KR" altLang="en-US" sz="2400" spc="-150" dirty="0"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F3A9BC-02EE-4671-9CEC-CEF67998798D}"/>
              </a:ext>
            </a:extLst>
          </p:cNvPr>
          <p:cNvCxnSpPr>
            <a:cxnSpLocks/>
          </p:cNvCxnSpPr>
          <p:nvPr/>
        </p:nvCxnSpPr>
        <p:spPr>
          <a:xfrm flipH="1">
            <a:off x="3275858" y="3116580"/>
            <a:ext cx="549382" cy="49530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D52869-E9D6-4D04-A0EA-504C5C24E8FD}"/>
              </a:ext>
            </a:extLst>
          </p:cNvPr>
          <p:cNvCxnSpPr>
            <a:cxnSpLocks/>
          </p:cNvCxnSpPr>
          <p:nvPr/>
        </p:nvCxnSpPr>
        <p:spPr>
          <a:xfrm>
            <a:off x="5318762" y="3116580"/>
            <a:ext cx="549382" cy="49530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15B6FDC-E648-40C0-AD9F-C2E265A636B4}"/>
              </a:ext>
            </a:extLst>
          </p:cNvPr>
          <p:cNvGrpSpPr/>
          <p:nvPr/>
        </p:nvGrpSpPr>
        <p:grpSpPr>
          <a:xfrm>
            <a:off x="1348256" y="3628078"/>
            <a:ext cx="2366885" cy="369332"/>
            <a:chOff x="1183664" y="3849886"/>
            <a:chExt cx="2366885" cy="369332"/>
          </a:xfrm>
        </p:grpSpPr>
        <p:pic>
          <p:nvPicPr>
            <p:cNvPr id="4098" name="Picture 2" descr="Free Microsoft excel Logo Icon of Flat style - Available in SVG, PNG, EPS,  AI &amp;amp; Icon fonts">
              <a:extLst>
                <a:ext uri="{FF2B5EF4-FFF2-40B4-BE49-F238E27FC236}">
                  <a16:creationId xmlns:a16="http://schemas.microsoft.com/office/drawing/2014/main" id="{E45DDAD7-B5B4-4A2E-9686-A1C500353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664" y="3850942"/>
              <a:ext cx="368276" cy="368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F88578-3FA2-491E-9FFC-D7E2EA2D2CC0}"/>
                </a:ext>
              </a:extLst>
            </p:cNvPr>
            <p:cNvSpPr txBox="1"/>
            <p:nvPr/>
          </p:nvSpPr>
          <p:spPr>
            <a:xfrm>
              <a:off x="1522742" y="3849886"/>
              <a:ext cx="2027807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atin typeface="Arial Rounded MT Bold" panose="020F0704030504030204" pitchFamily="34" charset="0"/>
                  <a:ea typeface="배달의민족 한나" panose="020B0600000101010101" charset="-127"/>
                </a:rPr>
                <a:t>movies_metadata.csv</a:t>
              </a:r>
              <a:endParaRPr lang="ko-KR" altLang="en-US" sz="1600" spc="-150" dirty="0">
                <a:latin typeface="Arial Rounded MT Bold" panose="020F0704030504030204" pitchFamily="34" charset="0"/>
                <a:ea typeface="배달의민족 한나" panose="020B0600000101010101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7CBCBE-052D-49A5-9658-285FDBE89CCF}"/>
              </a:ext>
            </a:extLst>
          </p:cNvPr>
          <p:cNvGrpSpPr/>
          <p:nvPr/>
        </p:nvGrpSpPr>
        <p:grpSpPr>
          <a:xfrm>
            <a:off x="5428861" y="3624491"/>
            <a:ext cx="1467106" cy="372919"/>
            <a:chOff x="1183664" y="3846299"/>
            <a:chExt cx="1467106" cy="372919"/>
          </a:xfrm>
        </p:grpSpPr>
        <p:pic>
          <p:nvPicPr>
            <p:cNvPr id="23" name="Picture 2" descr="Free Microsoft excel Logo Icon of Flat style - Available in SVG, PNG, EPS,  AI &amp;amp; Icon fonts">
              <a:extLst>
                <a:ext uri="{FF2B5EF4-FFF2-40B4-BE49-F238E27FC236}">
                  <a16:creationId xmlns:a16="http://schemas.microsoft.com/office/drawing/2014/main" id="{BD52B589-C357-4CC7-8604-90E40F0E6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664" y="3850942"/>
              <a:ext cx="368276" cy="368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EEA26D-E31A-4CE7-83AC-67EF5CEE7F4A}"/>
                </a:ext>
              </a:extLst>
            </p:cNvPr>
            <p:cNvSpPr txBox="1"/>
            <p:nvPr/>
          </p:nvSpPr>
          <p:spPr>
            <a:xfrm>
              <a:off x="1551940" y="3846299"/>
              <a:ext cx="1098830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atin typeface="Arial Rounded MT Bold" panose="020F0704030504030204" pitchFamily="34" charset="0"/>
                  <a:ea typeface="배달의민족 한나" panose="020B0600000101010101" charset="-127"/>
                </a:rPr>
                <a:t>ratings.csv</a:t>
              </a:r>
              <a:endParaRPr lang="ko-KR" altLang="en-US" sz="1600" spc="-150" dirty="0">
                <a:latin typeface="Arial Rounded MT Bold" panose="020F0704030504030204" pitchFamily="34" charset="0"/>
                <a:ea typeface="배달의민족 한나" panose="020B0600000101010101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4">
                <a:extLst>
                  <a:ext uri="{FF2B5EF4-FFF2-40B4-BE49-F238E27FC236}">
                    <a16:creationId xmlns:a16="http://schemas.microsoft.com/office/drawing/2014/main" id="{63D9D128-48EB-4CB6-938E-064E2F2F4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2395833"/>
                  </p:ext>
                </p:extLst>
              </p:nvPr>
            </p:nvGraphicFramePr>
            <p:xfrm>
              <a:off x="1232726" y="4089922"/>
              <a:ext cx="2592514" cy="176116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21609">
                      <a:extLst>
                        <a:ext uri="{9D8B030D-6E8A-4147-A177-3AD203B41FA5}">
                          <a16:colId xmlns:a16="http://schemas.microsoft.com/office/drawing/2014/main" val="1583912384"/>
                        </a:ext>
                      </a:extLst>
                    </a:gridCol>
                    <a:gridCol w="859573">
                      <a:extLst>
                        <a:ext uri="{9D8B030D-6E8A-4147-A177-3AD203B41FA5}">
                          <a16:colId xmlns:a16="http://schemas.microsoft.com/office/drawing/2014/main" val="3026571411"/>
                        </a:ext>
                      </a:extLst>
                    </a:gridCol>
                    <a:gridCol w="652627">
                      <a:extLst>
                        <a:ext uri="{9D8B030D-6E8A-4147-A177-3AD203B41FA5}">
                          <a16:colId xmlns:a16="http://schemas.microsoft.com/office/drawing/2014/main" val="3987130534"/>
                        </a:ext>
                      </a:extLst>
                    </a:gridCol>
                    <a:gridCol w="358705">
                      <a:extLst>
                        <a:ext uri="{9D8B030D-6E8A-4147-A177-3AD203B41FA5}">
                          <a16:colId xmlns:a16="http://schemas.microsoft.com/office/drawing/2014/main" val="2197432186"/>
                        </a:ext>
                      </a:extLst>
                    </a:gridCol>
                  </a:tblGrid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s-ES" altLang="ko-KR" sz="1200" b="0" u="none" strike="noStrike" kern="1200" dirty="0" err="1">
                              <a:solidFill>
                                <a:schemeClr val="lt1"/>
                              </a:solidFill>
                              <a:effectLst/>
                              <a:latin typeface="Arial Rounded MT Bold" panose="020F0704030504030204" pitchFamily="34" charset="0"/>
                              <a:ea typeface="배달의민족 한나" panose="020B0600000101010101" charset="-127"/>
                            </a:rPr>
                            <a:t>budget</a:t>
                          </a:r>
                          <a:endParaRPr lang="ko-KR" altLang="en-US" sz="1200" dirty="0">
                            <a:latin typeface="Arial Rounded MT Bold" panose="020F0704030504030204" pitchFamily="34" charset="0"/>
                            <a:ea typeface="배달의민족 한나" panose="020B0600000101010101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s-ES" altLang="ko-KR" sz="1200" b="0" u="none" strike="noStrike" kern="1200" dirty="0" err="1">
                              <a:solidFill>
                                <a:schemeClr val="lt1"/>
                              </a:solidFill>
                              <a:effectLst/>
                              <a:latin typeface="Arial Rounded MT Bold" panose="020F0704030504030204" pitchFamily="34" charset="0"/>
                              <a:ea typeface="배달의민족 한나" panose="020B0600000101010101" charset="-127"/>
                            </a:rPr>
                            <a:t>revenue</a:t>
                          </a:r>
                          <a:endParaRPr lang="ko-KR" altLang="en-US" sz="1200" dirty="0">
                            <a:latin typeface="Arial Rounded MT Bold" panose="020F0704030504030204" pitchFamily="34" charset="0"/>
                            <a:ea typeface="배달의민족 한나" panose="020B0600000101010101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s-ES" altLang="ko-KR" sz="1200" b="0" u="none" strike="noStrike" kern="1200" dirty="0" err="1">
                              <a:solidFill>
                                <a:schemeClr val="lt1"/>
                              </a:solidFill>
                              <a:effectLst/>
                              <a:latin typeface="Arial Rounded MT Bold" panose="020F0704030504030204" pitchFamily="34" charset="0"/>
                              <a:ea typeface="배달의민족 한나" panose="020B0600000101010101" charset="-127"/>
                            </a:rPr>
                            <a:t>genre</a:t>
                          </a:r>
                          <a:endParaRPr lang="ko-KR" altLang="en-US" sz="1200" dirty="0">
                            <a:latin typeface="Arial Rounded MT Bold" panose="020F0704030504030204" pitchFamily="34" charset="0"/>
                            <a:ea typeface="배달의민족 한나" panose="020B0600000101010101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 Rounded MT Bold" panose="020F0704030504030204" pitchFamily="34" charset="0"/>
                            <a:ea typeface="배달의민족 한나" panose="020B0600000101010101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793788"/>
                      </a:ext>
                    </a:extLst>
                  </a:tr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865669"/>
                      </a:ext>
                    </a:extLst>
                  </a:tr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776393"/>
                      </a:ext>
                    </a:extLst>
                  </a:tr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757747"/>
                      </a:ext>
                    </a:extLst>
                  </a:tr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50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4">
                <a:extLst>
                  <a:ext uri="{FF2B5EF4-FFF2-40B4-BE49-F238E27FC236}">
                    <a16:creationId xmlns:a16="http://schemas.microsoft.com/office/drawing/2014/main" id="{63D9D128-48EB-4CB6-938E-064E2F2F4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2395833"/>
                  </p:ext>
                </p:extLst>
              </p:nvPr>
            </p:nvGraphicFramePr>
            <p:xfrm>
              <a:off x="1232726" y="4089922"/>
              <a:ext cx="2592514" cy="176116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21609">
                      <a:extLst>
                        <a:ext uri="{9D8B030D-6E8A-4147-A177-3AD203B41FA5}">
                          <a16:colId xmlns:a16="http://schemas.microsoft.com/office/drawing/2014/main" val="1583912384"/>
                        </a:ext>
                      </a:extLst>
                    </a:gridCol>
                    <a:gridCol w="859573">
                      <a:extLst>
                        <a:ext uri="{9D8B030D-6E8A-4147-A177-3AD203B41FA5}">
                          <a16:colId xmlns:a16="http://schemas.microsoft.com/office/drawing/2014/main" val="3026571411"/>
                        </a:ext>
                      </a:extLst>
                    </a:gridCol>
                    <a:gridCol w="652627">
                      <a:extLst>
                        <a:ext uri="{9D8B030D-6E8A-4147-A177-3AD203B41FA5}">
                          <a16:colId xmlns:a16="http://schemas.microsoft.com/office/drawing/2014/main" val="3987130534"/>
                        </a:ext>
                      </a:extLst>
                    </a:gridCol>
                    <a:gridCol w="358705">
                      <a:extLst>
                        <a:ext uri="{9D8B030D-6E8A-4147-A177-3AD203B41FA5}">
                          <a16:colId xmlns:a16="http://schemas.microsoft.com/office/drawing/2014/main" val="2197432186"/>
                        </a:ext>
                      </a:extLst>
                    </a:gridCol>
                  </a:tblGrid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s-ES" altLang="ko-KR" sz="1200" b="0" u="none" strike="noStrike" kern="1200" dirty="0" err="1">
                              <a:solidFill>
                                <a:schemeClr val="lt1"/>
                              </a:solidFill>
                              <a:effectLst/>
                              <a:latin typeface="Arial Rounded MT Bold" panose="020F0704030504030204" pitchFamily="34" charset="0"/>
                              <a:ea typeface="배달의민족 한나" panose="020B0600000101010101" charset="-127"/>
                            </a:rPr>
                            <a:t>budget</a:t>
                          </a:r>
                          <a:endParaRPr lang="ko-KR" altLang="en-US" sz="1200" dirty="0">
                            <a:latin typeface="Arial Rounded MT Bold" panose="020F0704030504030204" pitchFamily="34" charset="0"/>
                            <a:ea typeface="배달의민족 한나" panose="020B0600000101010101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s-ES" altLang="ko-KR" sz="1200" b="0" u="none" strike="noStrike" kern="1200" dirty="0" err="1">
                              <a:solidFill>
                                <a:schemeClr val="lt1"/>
                              </a:solidFill>
                              <a:effectLst/>
                              <a:latin typeface="Arial Rounded MT Bold" panose="020F0704030504030204" pitchFamily="34" charset="0"/>
                              <a:ea typeface="배달의민족 한나" panose="020B0600000101010101" charset="-127"/>
                            </a:rPr>
                            <a:t>revenue</a:t>
                          </a:r>
                          <a:endParaRPr lang="ko-KR" altLang="en-US" sz="1200" dirty="0">
                            <a:latin typeface="Arial Rounded MT Bold" panose="020F0704030504030204" pitchFamily="34" charset="0"/>
                            <a:ea typeface="배달의민족 한나" panose="020B0600000101010101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s-ES" altLang="ko-KR" sz="1200" b="0" u="none" strike="noStrike" kern="1200" dirty="0" err="1">
                              <a:solidFill>
                                <a:schemeClr val="lt1"/>
                              </a:solidFill>
                              <a:effectLst/>
                              <a:latin typeface="Arial Rounded MT Bold" panose="020F0704030504030204" pitchFamily="34" charset="0"/>
                              <a:ea typeface="배달의민족 한나" panose="020B0600000101010101" charset="-127"/>
                            </a:rPr>
                            <a:t>genre</a:t>
                          </a:r>
                          <a:endParaRPr lang="ko-KR" altLang="en-US" sz="1200" dirty="0">
                            <a:latin typeface="Arial Rounded MT Bold" panose="020F0704030504030204" pitchFamily="34" charset="0"/>
                            <a:ea typeface="배달의민족 한나" panose="020B0600000101010101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623729" t="-1724" r="-6780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793788"/>
                      </a:ext>
                    </a:extLst>
                  </a:tr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865669"/>
                      </a:ext>
                    </a:extLst>
                  </a:tr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776393"/>
                      </a:ext>
                    </a:extLst>
                  </a:tr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757747"/>
                      </a:ext>
                    </a:extLst>
                  </a:tr>
                  <a:tr h="3522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배달의민족 한나" panose="020B0600000101010101" charset="-127"/>
                            <a:ea typeface="배달의민족 한나" panose="020B0600000101010101" charset="-127"/>
                          </a:endParaRP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504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표 24">
            <a:extLst>
              <a:ext uri="{FF2B5EF4-FFF2-40B4-BE49-F238E27FC236}">
                <a16:creationId xmlns:a16="http://schemas.microsoft.com/office/drawing/2014/main" id="{E067F6F8-D3DB-4EE4-B245-8FD169685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01136"/>
              </p:ext>
            </p:extLst>
          </p:nvPr>
        </p:nvGraphicFramePr>
        <p:xfrm>
          <a:off x="5318762" y="4089922"/>
          <a:ext cx="3096035" cy="176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236">
                  <a:extLst>
                    <a:ext uri="{9D8B030D-6E8A-4147-A177-3AD203B41FA5}">
                      <a16:colId xmlns:a16="http://schemas.microsoft.com/office/drawing/2014/main" val="1583912384"/>
                    </a:ext>
                  </a:extLst>
                </a:gridCol>
                <a:gridCol w="783371">
                  <a:extLst>
                    <a:ext uri="{9D8B030D-6E8A-4147-A177-3AD203B41FA5}">
                      <a16:colId xmlns:a16="http://schemas.microsoft.com/office/drawing/2014/main" val="3026571411"/>
                    </a:ext>
                  </a:extLst>
                </a:gridCol>
                <a:gridCol w="665916">
                  <a:extLst>
                    <a:ext uri="{9D8B030D-6E8A-4147-A177-3AD203B41FA5}">
                      <a16:colId xmlns:a16="http://schemas.microsoft.com/office/drawing/2014/main" val="3987130534"/>
                    </a:ext>
                  </a:extLst>
                </a:gridCol>
                <a:gridCol w="965512">
                  <a:extLst>
                    <a:ext uri="{9D8B030D-6E8A-4147-A177-3AD203B41FA5}">
                      <a16:colId xmlns:a16="http://schemas.microsoft.com/office/drawing/2014/main" val="2197432186"/>
                    </a:ext>
                  </a:extLst>
                </a:gridCol>
              </a:tblGrid>
              <a:tr h="352233"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200" b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배달의민족 한나" panose="020B0600000101010101" charset="-127"/>
                        </a:rPr>
                        <a:t>userId</a:t>
                      </a:r>
                      <a:endParaRPr lang="es-ES" altLang="ko-KR" sz="1200" b="0" u="none" strike="noStrike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배달의민족 한나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200" b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배달의민족 한나" panose="020B0600000101010101" charset="-127"/>
                        </a:rPr>
                        <a:t>movieId</a:t>
                      </a:r>
                      <a:endParaRPr lang="es-ES" altLang="ko-KR" sz="1200" b="0" u="none" strike="noStrike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배달의민족 한나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배달의민족 한나" panose="020B0600000101010101" charset="-127"/>
                        </a:rPr>
                        <a:t>rating</a:t>
                      </a:r>
                      <a:endParaRPr lang="ko-KR" altLang="en-US" sz="1200" dirty="0">
                        <a:latin typeface="Arial Rounded MT Bold" panose="020F0704030504030204" pitchFamily="34" charset="0"/>
                        <a:ea typeface="배달의민족 한나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200" dirty="0" err="1">
                          <a:latin typeface="Arial Rounded MT Bold" panose="020F0704030504030204" pitchFamily="34" charset="0"/>
                          <a:ea typeface="배달의민족 한나" panose="020B0600000101010101" charset="-127"/>
                        </a:rPr>
                        <a:t>timestamp</a:t>
                      </a:r>
                      <a:endParaRPr lang="es-ES" altLang="ko-KR" sz="1200" dirty="0">
                        <a:latin typeface="Arial Rounded MT Bold" panose="020F0704030504030204" pitchFamily="34" charset="0"/>
                        <a:ea typeface="배달의민족 한나" panose="020B0600000101010101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93788"/>
                  </a:ext>
                </a:extLst>
              </a:tr>
              <a:tr h="35223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65669"/>
                  </a:ext>
                </a:extLst>
              </a:tr>
              <a:tr h="35223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76393"/>
                  </a:ext>
                </a:extLst>
              </a:tr>
              <a:tr h="35223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757747"/>
                  </a:ext>
                </a:extLst>
              </a:tr>
              <a:tr h="35223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배달의민족 한나" panose="020B0600000101010101" charset="-127"/>
                        <a:ea typeface="배달의민족 한나" panose="020B0600000101010101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043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A735344-C058-40FE-948D-A588A560117B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Data 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AA6FF2-0465-458F-91C2-0ACD7325EEF0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3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18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Pre-processing for analysis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02208-8EFB-4C35-A398-A54356B547B9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Data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6BA2B-326E-4003-9CE5-ADB73D42CC4A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3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F3FDF4-B1F2-404B-9B9F-11241E296BD4}"/>
              </a:ext>
            </a:extLst>
          </p:cNvPr>
          <p:cNvGrpSpPr/>
          <p:nvPr/>
        </p:nvGrpSpPr>
        <p:grpSpPr>
          <a:xfrm>
            <a:off x="1047689" y="2484045"/>
            <a:ext cx="2501900" cy="2933700"/>
            <a:chOff x="986222" y="2317982"/>
            <a:chExt cx="2501900" cy="29337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437DC49-8F5B-4F9E-8A4F-4D7A0AAF1DFD}"/>
                </a:ext>
              </a:extLst>
            </p:cNvPr>
            <p:cNvSpPr/>
            <p:nvPr/>
          </p:nvSpPr>
          <p:spPr>
            <a:xfrm>
              <a:off x="986222" y="2317982"/>
              <a:ext cx="2501900" cy="29337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3434AB-CDCE-4AFC-9861-2FD08478FD78}"/>
                </a:ext>
              </a:extLst>
            </p:cNvPr>
            <p:cNvGrpSpPr/>
            <p:nvPr/>
          </p:nvGrpSpPr>
          <p:grpSpPr>
            <a:xfrm>
              <a:off x="1416998" y="2701013"/>
              <a:ext cx="1640347" cy="2167638"/>
              <a:chOff x="1036707" y="3063755"/>
              <a:chExt cx="1640347" cy="2167638"/>
            </a:xfrm>
          </p:grpSpPr>
          <p:pic>
            <p:nvPicPr>
              <p:cNvPr id="9218" name="Picture 2" descr="tidyr - 제타위키">
                <a:extLst>
                  <a:ext uri="{FF2B5EF4-FFF2-40B4-BE49-F238E27FC236}">
                    <a16:creationId xmlns:a16="http://schemas.microsoft.com/office/drawing/2014/main" id="{0AB2C011-A003-4AC6-97C4-BC05F933DF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707" y="3063755"/>
                <a:ext cx="1093565" cy="1266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20" name="Picture 4" descr="dplyr 패키지를 이용한 데이터 전처리">
                <a:extLst>
                  <a:ext uri="{FF2B5EF4-FFF2-40B4-BE49-F238E27FC236}">
                    <a16:creationId xmlns:a16="http://schemas.microsoft.com/office/drawing/2014/main" id="{2D15815B-D952-4153-8AF1-7221F8F2F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13500" y1="21166" x2="13500" y2="21166"/>
                            <a14:foregroundMark x1="37000" y1="35205" x2="37000" y2="35205"/>
                            <a14:foregroundMark x1="28250" y1="33693" x2="64750" y2="36717"/>
                            <a14:foregroundMark x1="28250" y1="30022" x2="70500" y2="53996"/>
                            <a14:foregroundMark x1="27750" y1="13391" x2="24750" y2="15983"/>
                            <a14:foregroundMark x1="27000" y1="13391" x2="50750" y2="3888"/>
                            <a14:foregroundMark x1="50750" y1="3024" x2="97250" y2="26350"/>
                            <a14:foregroundMark x1="25000" y1="31533" x2="68750" y2="50756"/>
                            <a14:foregroundMark x1="55750" y1="3024" x2="79750" y2="159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489" y="3965592"/>
                <a:ext cx="1093565" cy="126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596DF72-0681-4830-8BF1-71EC751857FB}"/>
              </a:ext>
            </a:extLst>
          </p:cNvPr>
          <p:cNvGrpSpPr/>
          <p:nvPr/>
        </p:nvGrpSpPr>
        <p:grpSpPr>
          <a:xfrm>
            <a:off x="3005021" y="2299883"/>
            <a:ext cx="3364776" cy="2630657"/>
            <a:chOff x="3789376" y="4413050"/>
            <a:chExt cx="2633700" cy="2077344"/>
          </a:xfrm>
        </p:grpSpPr>
        <p:pic>
          <p:nvPicPr>
            <p:cNvPr id="24" name="Picture 2" descr="Free Microsoft excel Logo Icon of Flat style - Available in SVG, PNG, EPS,  AI &amp;amp; Icon fonts">
              <a:extLst>
                <a:ext uri="{FF2B5EF4-FFF2-40B4-BE49-F238E27FC236}">
                  <a16:creationId xmlns:a16="http://schemas.microsoft.com/office/drawing/2014/main" id="{C87E7A35-C2CB-49BD-A0D8-EBD0DA6E7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9376" y="4413050"/>
              <a:ext cx="291062" cy="291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1FD190-81E6-4F68-9542-AD57BD72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376" y="4704111"/>
              <a:ext cx="2633700" cy="178628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6EF497-23BA-412E-88A9-1DA27FAF2B7B}"/>
              </a:ext>
            </a:extLst>
          </p:cNvPr>
          <p:cNvGrpSpPr/>
          <p:nvPr/>
        </p:nvGrpSpPr>
        <p:grpSpPr>
          <a:xfrm>
            <a:off x="845164" y="3538372"/>
            <a:ext cx="3886723" cy="1956893"/>
            <a:chOff x="8670506" y="3460852"/>
            <a:chExt cx="3886723" cy="195689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0755DCF-B133-448E-A056-52C6B63B7111}"/>
                </a:ext>
              </a:extLst>
            </p:cNvPr>
            <p:cNvGrpSpPr/>
            <p:nvPr/>
          </p:nvGrpSpPr>
          <p:grpSpPr>
            <a:xfrm>
              <a:off x="8670506" y="3825566"/>
              <a:ext cx="3886723" cy="1592179"/>
              <a:chOff x="3273672" y="1859145"/>
              <a:chExt cx="4641481" cy="1592179"/>
            </a:xfrm>
          </p:grpSpPr>
          <p:pic>
            <p:nvPicPr>
              <p:cNvPr id="9230" name="Picture 14" descr="R studio - R programming">
                <a:extLst>
                  <a:ext uri="{FF2B5EF4-FFF2-40B4-BE49-F238E27FC236}">
                    <a16:creationId xmlns:a16="http://schemas.microsoft.com/office/drawing/2014/main" id="{0DE8B2E5-4252-4A36-8B75-3E7CB99E16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877" y="1990332"/>
                <a:ext cx="371856" cy="37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32" name="Picture 16" descr="Create a new table with quantitative variables &amp;gt; or = - General - RStudio  Community">
                <a:extLst>
                  <a:ext uri="{FF2B5EF4-FFF2-40B4-BE49-F238E27FC236}">
                    <a16:creationId xmlns:a16="http://schemas.microsoft.com/office/drawing/2014/main" id="{69DE1E20-8433-44CA-B817-7E41791222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" t="26331" r="48113" b="48714"/>
              <a:stretch/>
            </p:blipFill>
            <p:spPr bwMode="auto">
              <a:xfrm>
                <a:off x="3273672" y="1859145"/>
                <a:ext cx="4641481" cy="1592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4396B4-D3B2-40C2-A2B8-46AF6AECC50A}"/>
                  </a:ext>
                </a:extLst>
              </p:cNvPr>
              <p:cNvSpPr/>
              <p:nvPr/>
            </p:nvSpPr>
            <p:spPr>
              <a:xfrm>
                <a:off x="4071982" y="1894052"/>
                <a:ext cx="765510" cy="192560"/>
              </a:xfrm>
              <a:prstGeom prst="rect">
                <a:avLst/>
              </a:prstGeom>
              <a:solidFill>
                <a:srgbClr val="F7F8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05BE64F-58FE-4F74-9FDC-E0E47EE8A689}"/>
                  </a:ext>
                </a:extLst>
              </p:cNvPr>
              <p:cNvSpPr/>
              <p:nvPr/>
            </p:nvSpPr>
            <p:spPr>
              <a:xfrm>
                <a:off x="5546979" y="1881847"/>
                <a:ext cx="969645" cy="223535"/>
              </a:xfrm>
              <a:prstGeom prst="rect">
                <a:avLst/>
              </a:prstGeom>
              <a:solidFill>
                <a:srgbClr val="F7F8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B0B40AE-8C62-4F77-9F5B-697EDF62EF69}"/>
                  </a:ext>
                </a:extLst>
              </p:cNvPr>
              <p:cNvSpPr/>
              <p:nvPr/>
            </p:nvSpPr>
            <p:spPr>
              <a:xfrm>
                <a:off x="7137646" y="1895302"/>
                <a:ext cx="512486" cy="212728"/>
              </a:xfrm>
              <a:prstGeom prst="rect">
                <a:avLst/>
              </a:prstGeom>
              <a:solidFill>
                <a:srgbClr val="F7F8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DD6A217-86F9-4034-BCE9-4BFEDE089890}"/>
                  </a:ext>
                </a:extLst>
              </p:cNvPr>
              <p:cNvSpPr/>
              <p:nvPr/>
            </p:nvSpPr>
            <p:spPr>
              <a:xfrm>
                <a:off x="3480082" y="2235475"/>
                <a:ext cx="512486" cy="212728"/>
              </a:xfrm>
              <a:prstGeom prst="rect">
                <a:avLst/>
              </a:prstGeom>
              <a:solidFill>
                <a:srgbClr val="F7F8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0F58C3-D636-4F18-AF50-B7D868687C06}"/>
                  </a:ext>
                </a:extLst>
              </p:cNvPr>
              <p:cNvSpPr/>
              <p:nvPr/>
            </p:nvSpPr>
            <p:spPr>
              <a:xfrm>
                <a:off x="3448206" y="2564296"/>
                <a:ext cx="512486" cy="212728"/>
              </a:xfrm>
              <a:prstGeom prst="rect">
                <a:avLst/>
              </a:prstGeom>
              <a:solidFill>
                <a:srgbClr val="F7F8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CD2199F-B07B-4E4A-A826-FB4E1F3A253B}"/>
                  </a:ext>
                </a:extLst>
              </p:cNvPr>
              <p:cNvSpPr/>
              <p:nvPr/>
            </p:nvSpPr>
            <p:spPr>
              <a:xfrm>
                <a:off x="3448206" y="2889106"/>
                <a:ext cx="512486" cy="212728"/>
              </a:xfrm>
              <a:prstGeom prst="rect">
                <a:avLst/>
              </a:prstGeom>
              <a:solidFill>
                <a:srgbClr val="F7F8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5A8F40-56F7-4DD9-AE17-539675B19E75}"/>
                  </a:ext>
                </a:extLst>
              </p:cNvPr>
              <p:cNvSpPr/>
              <p:nvPr/>
            </p:nvSpPr>
            <p:spPr>
              <a:xfrm>
                <a:off x="3453318" y="3238596"/>
                <a:ext cx="512486" cy="212728"/>
              </a:xfrm>
              <a:prstGeom prst="rect">
                <a:avLst/>
              </a:prstGeom>
              <a:solidFill>
                <a:srgbClr val="F7F8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82CEDCE-8E4F-4AA4-820A-D3BB472C817F}"/>
                  </a:ext>
                </a:extLst>
              </p:cNvPr>
              <p:cNvSpPr/>
              <p:nvPr/>
            </p:nvSpPr>
            <p:spPr>
              <a:xfrm>
                <a:off x="4071982" y="2183353"/>
                <a:ext cx="1361289" cy="264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39449B-38A6-4C4E-9F30-6E94DBDF7A2B}"/>
                  </a:ext>
                </a:extLst>
              </p:cNvPr>
              <p:cNvSpPr/>
              <p:nvPr/>
            </p:nvSpPr>
            <p:spPr>
              <a:xfrm>
                <a:off x="4032021" y="2517275"/>
                <a:ext cx="1299495" cy="264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18F0237-EDA9-4C73-8A96-CA3F8AB87D8D}"/>
                  </a:ext>
                </a:extLst>
              </p:cNvPr>
              <p:cNvSpPr/>
              <p:nvPr/>
            </p:nvSpPr>
            <p:spPr>
              <a:xfrm>
                <a:off x="4071982" y="2863045"/>
                <a:ext cx="1299495" cy="264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B0D6A0A-EDC2-417B-8E5C-594A0AD7A848}"/>
                  </a:ext>
                </a:extLst>
              </p:cNvPr>
              <p:cNvSpPr/>
              <p:nvPr/>
            </p:nvSpPr>
            <p:spPr>
              <a:xfrm>
                <a:off x="4032020" y="3196941"/>
                <a:ext cx="1299495" cy="2256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77245E8-42C6-4322-9955-AC17FF1CCFB4}"/>
                  </a:ext>
                </a:extLst>
              </p:cNvPr>
              <p:cNvSpPr/>
              <p:nvPr/>
            </p:nvSpPr>
            <p:spPr>
              <a:xfrm>
                <a:off x="5546979" y="2202234"/>
                <a:ext cx="1299495" cy="264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05DC73C-960B-444C-8B69-B7360C3F4411}"/>
                  </a:ext>
                </a:extLst>
              </p:cNvPr>
              <p:cNvSpPr/>
              <p:nvPr/>
            </p:nvSpPr>
            <p:spPr>
              <a:xfrm>
                <a:off x="5501481" y="2517275"/>
                <a:ext cx="1299495" cy="264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00CA526-42A0-47B1-90ED-0FC386B5515B}"/>
                  </a:ext>
                </a:extLst>
              </p:cNvPr>
              <p:cNvSpPr/>
              <p:nvPr/>
            </p:nvSpPr>
            <p:spPr>
              <a:xfrm>
                <a:off x="5486844" y="2863045"/>
                <a:ext cx="1299495" cy="264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D9B77A0-3E9A-448B-A708-A6EEF6284648}"/>
                  </a:ext>
                </a:extLst>
              </p:cNvPr>
              <p:cNvSpPr/>
              <p:nvPr/>
            </p:nvSpPr>
            <p:spPr>
              <a:xfrm>
                <a:off x="5501480" y="3196941"/>
                <a:ext cx="1299495" cy="2256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8869ECD-6174-4969-A3E9-ECC0C6A46FC4}"/>
                  </a:ext>
                </a:extLst>
              </p:cNvPr>
              <p:cNvSpPr/>
              <p:nvPr/>
            </p:nvSpPr>
            <p:spPr>
              <a:xfrm>
                <a:off x="7144796" y="2183353"/>
                <a:ext cx="463176" cy="264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339D9A5-0823-426E-9776-0CF249E6EDF2}"/>
                  </a:ext>
                </a:extLst>
              </p:cNvPr>
              <p:cNvSpPr/>
              <p:nvPr/>
            </p:nvSpPr>
            <p:spPr>
              <a:xfrm>
                <a:off x="7093236" y="2523371"/>
                <a:ext cx="463176" cy="264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D0C1CD1-A5FC-4672-8AF2-495780149F34}"/>
                  </a:ext>
                </a:extLst>
              </p:cNvPr>
              <p:cNvSpPr/>
              <p:nvPr/>
            </p:nvSpPr>
            <p:spPr>
              <a:xfrm>
                <a:off x="7090791" y="2863045"/>
                <a:ext cx="463176" cy="264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3120B26-53FB-422A-BA3A-9E188059CEAA}"/>
                  </a:ext>
                </a:extLst>
              </p:cNvPr>
              <p:cNvSpPr/>
              <p:nvPr/>
            </p:nvSpPr>
            <p:spPr>
              <a:xfrm>
                <a:off x="7087139" y="3196941"/>
                <a:ext cx="463176" cy="2256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234" name="Picture 18" descr="R studio - R programming">
              <a:extLst>
                <a:ext uri="{FF2B5EF4-FFF2-40B4-BE49-F238E27FC236}">
                  <a16:creationId xmlns:a16="http://schemas.microsoft.com/office/drawing/2014/main" id="{79A8ED81-E264-4CCA-AB09-3294A4184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506" y="3460852"/>
              <a:ext cx="368586" cy="368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80F18BF-2C1E-48DC-AE34-727EE04A5DDF}"/>
              </a:ext>
            </a:extLst>
          </p:cNvPr>
          <p:cNvGrpSpPr/>
          <p:nvPr/>
        </p:nvGrpSpPr>
        <p:grpSpPr>
          <a:xfrm>
            <a:off x="6291886" y="2760468"/>
            <a:ext cx="2197635" cy="2207839"/>
            <a:chOff x="6379615" y="2524553"/>
            <a:chExt cx="2197635" cy="220783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30D366F-06D5-45E5-A28F-235C70234B58}"/>
                </a:ext>
              </a:extLst>
            </p:cNvPr>
            <p:cNvGrpSpPr/>
            <p:nvPr/>
          </p:nvGrpSpPr>
          <p:grpSpPr>
            <a:xfrm>
              <a:off x="6379615" y="3466592"/>
              <a:ext cx="1094697" cy="1265800"/>
              <a:chOff x="5286653" y="3171676"/>
              <a:chExt cx="1094697" cy="1265800"/>
            </a:xfrm>
          </p:grpSpPr>
          <p:sp>
            <p:nvSpPr>
              <p:cNvPr id="13" name="육각형 12">
                <a:extLst>
                  <a:ext uri="{FF2B5EF4-FFF2-40B4-BE49-F238E27FC236}">
                    <a16:creationId xmlns:a16="http://schemas.microsoft.com/office/drawing/2014/main" id="{D6CE9D6D-750C-45E7-BF81-C5F110A608F9}"/>
                  </a:ext>
                </a:extLst>
              </p:cNvPr>
              <p:cNvSpPr/>
              <p:nvPr/>
            </p:nvSpPr>
            <p:spPr>
              <a:xfrm rot="16200000">
                <a:off x="5201102" y="3257227"/>
                <a:ext cx="1265800" cy="1094697"/>
              </a:xfrm>
              <a:prstGeom prst="hexagon">
                <a:avLst>
                  <a:gd name="adj" fmla="val 30812"/>
                  <a:gd name="vf" fmla="val 115470"/>
                </a:avLst>
              </a:prstGeom>
              <a:blipFill>
                <a:blip r:embed="rId11"/>
                <a:stretch>
                  <a:fillRect/>
                </a:stretch>
              </a:blip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23510F-2E8A-4A8B-87AF-DE4E5C27FC9D}"/>
                  </a:ext>
                </a:extLst>
              </p:cNvPr>
              <p:cNvSpPr txBox="1"/>
              <p:nvPr/>
            </p:nvSpPr>
            <p:spPr>
              <a:xfrm>
                <a:off x="5345011" y="3805456"/>
                <a:ext cx="977980" cy="369332"/>
              </a:xfrm>
              <a:prstGeom prst="rect">
                <a:avLst/>
              </a:prstGeom>
              <a:noFill/>
              <a:ln w="57150">
                <a:noFill/>
              </a:ln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50" dirty="0" err="1">
                    <a:solidFill>
                      <a:srgbClr val="0070C0"/>
                    </a:solidFill>
                    <a:latin typeface="+mj-ea"/>
                    <a:ea typeface="+mj-ea"/>
                  </a:rPr>
                  <a:t>gridExtra</a:t>
                </a:r>
                <a:endParaRPr lang="ko-KR" altLang="en-US" spc="-15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9224" name="Picture 8" descr="ggplot2 버전 업데이트 리뷰 - 미완성의신">
              <a:extLst>
                <a:ext uri="{FF2B5EF4-FFF2-40B4-BE49-F238E27FC236}">
                  <a16:creationId xmlns:a16="http://schemas.microsoft.com/office/drawing/2014/main" id="{BD21F8AA-F3B5-473F-B80F-A685DE741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690" y="2524553"/>
              <a:ext cx="1093565" cy="1267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6" name="Picture 10" descr="Simple, Consistent Wrappers for Common String Operations • stringr">
              <a:extLst>
                <a:ext uri="{FF2B5EF4-FFF2-40B4-BE49-F238E27FC236}">
                  <a16:creationId xmlns:a16="http://schemas.microsoft.com/office/drawing/2014/main" id="{F3F2E212-7192-4A92-B96B-ACF3CD88F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472" y="3456431"/>
              <a:ext cx="1092778" cy="126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4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3.33333E-6 C -1.11022E-16 -0.02801 -0.01302 -0.04352 -0.03837 -0.06805 C -0.06267 -0.09352 -0.1092 -0.11342 -0.14896 -0.15046 C -0.19028 -0.15046 -0.20816 -0.1581 -0.24236 -0.10995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8" y="-7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227 L 0.11007 -0.01227 C 0.15382 -0.01227 0.20764 -0.04537 0.20764 -0.07199 L 0.20764 -0.13148 " pathEditMode="relative" rAng="0" ptsTypes="AAAA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Data Analysis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133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Budget - Revenue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06090F-EEEC-4319-BB8A-B7EA90D59D18}"/>
              </a:ext>
            </a:extLst>
          </p:cNvPr>
          <p:cNvGrpSpPr/>
          <p:nvPr/>
        </p:nvGrpSpPr>
        <p:grpSpPr>
          <a:xfrm>
            <a:off x="1820384" y="1603143"/>
            <a:ext cx="5734050" cy="3651714"/>
            <a:chOff x="1820383" y="1846555"/>
            <a:chExt cx="5734050" cy="3651714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BC65914-6EC3-481E-8A2B-2C061526B2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"/>
            <a:stretch/>
          </p:blipFill>
          <p:spPr bwMode="auto">
            <a:xfrm>
              <a:off x="1820383" y="1846555"/>
              <a:ext cx="5734050" cy="3651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267146-A245-4888-AFDF-2DB7DFB1ED93}"/>
                </a:ext>
              </a:extLst>
            </p:cNvPr>
            <p:cNvSpPr txBox="1"/>
            <p:nvPr/>
          </p:nvSpPr>
          <p:spPr>
            <a:xfrm>
              <a:off x="2802243" y="1882067"/>
              <a:ext cx="377032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ea typeface="배달의민족 한나" panose="02020603020101020101" pitchFamily="18" charset="-127"/>
                </a:rPr>
                <a:t>Budget – Revenue Relationship</a:t>
              </a:r>
              <a:endParaRPr lang="ko-KR" altLang="en-US" spc="-150" dirty="0">
                <a:ea typeface="배달의민족 한나" panose="02020603020101020101" pitchFamily="18" charset="-127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14B4F300-6C7F-49F7-ADB2-E946C209982B}"/>
              </a:ext>
            </a:extLst>
          </p:cNvPr>
          <p:cNvSpPr/>
          <p:nvPr/>
        </p:nvSpPr>
        <p:spPr>
          <a:xfrm rot="10800000">
            <a:off x="2237172" y="3836061"/>
            <a:ext cx="958788" cy="8788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DBE4BF-C1E6-4B30-A0D9-BBAB26850E41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2467992" y="4714950"/>
            <a:ext cx="248574" cy="59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B9AEB8-EB07-4524-8400-81FC278E6CDB}"/>
              </a:ext>
            </a:extLst>
          </p:cNvPr>
          <p:cNvSpPr txBox="1"/>
          <p:nvPr/>
        </p:nvSpPr>
        <p:spPr>
          <a:xfrm>
            <a:off x="2256037" y="5290369"/>
            <a:ext cx="463192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1. Most movies are located in left-down locations.</a:t>
            </a:r>
            <a:endParaRPr lang="ko-KR" altLang="en-US" spc="-150" dirty="0">
              <a:latin typeface="Arial Rounded MT Bold" panose="020F0704030504030204" pitchFamily="34" charset="0"/>
              <a:ea typeface="스웨거 TTF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C2FB8-6755-43EF-958E-A70F4823D453}"/>
              </a:ext>
            </a:extLst>
          </p:cNvPr>
          <p:cNvSpPr txBox="1"/>
          <p:nvPr/>
        </p:nvSpPr>
        <p:spPr>
          <a:xfrm>
            <a:off x="1331649" y="5659701"/>
            <a:ext cx="7128769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2.No significant relationship between budget and revenue, where the earnings ratio is big enough.</a:t>
            </a:r>
            <a:endParaRPr lang="ko-KR" altLang="en-US" spc="-150" dirty="0">
              <a:latin typeface="Arial Rounded MT Bold" panose="020F0704030504030204" pitchFamily="34" charset="0"/>
              <a:ea typeface="스웨거 TTF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D9E798D-C029-415D-8B82-30DF324E3972}"/>
              </a:ext>
            </a:extLst>
          </p:cNvPr>
          <p:cNvSpPr/>
          <p:nvPr/>
        </p:nvSpPr>
        <p:spPr>
          <a:xfrm rot="10800000">
            <a:off x="4841658" y="1823321"/>
            <a:ext cx="2712775" cy="16646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A2CEF8E-9773-403C-8DE0-C12EA3CB86B3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6198045" y="3488020"/>
            <a:ext cx="1552161" cy="2171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EC83FA-5B25-4AF1-855C-FF7DADCD2941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Data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Analysis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0E8E3-220D-42EC-86BC-22FE94C7978E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2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23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Budget - Revenue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5122DC7-6EEC-4CDE-81C5-59354CCDF765}"/>
              </a:ext>
            </a:extLst>
          </p:cNvPr>
          <p:cNvGrpSpPr/>
          <p:nvPr/>
        </p:nvGrpSpPr>
        <p:grpSpPr>
          <a:xfrm>
            <a:off x="1820384" y="1440311"/>
            <a:ext cx="5734050" cy="4123501"/>
            <a:chOff x="1820384" y="1768788"/>
            <a:chExt cx="5734050" cy="412350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016F24-C274-4921-99D8-E32F50652135}"/>
                </a:ext>
              </a:extLst>
            </p:cNvPr>
            <p:cNvGrpSpPr/>
            <p:nvPr/>
          </p:nvGrpSpPr>
          <p:grpSpPr>
            <a:xfrm>
              <a:off x="1820384" y="1768788"/>
              <a:ext cx="5734050" cy="4123501"/>
              <a:chOff x="1820384" y="1535838"/>
              <a:chExt cx="5734050" cy="4123501"/>
            </a:xfrm>
          </p:grpSpPr>
          <p:pic>
            <p:nvPicPr>
              <p:cNvPr id="9218" name="Picture 2">
                <a:extLst>
                  <a:ext uri="{FF2B5EF4-FFF2-40B4-BE49-F238E27FC236}">
                    <a16:creationId xmlns:a16="http://schemas.microsoft.com/office/drawing/2014/main" id="{70DEFB5A-EF18-4213-86A2-A63BE6D25D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0384" y="2001739"/>
                <a:ext cx="5734050" cy="365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D84CBC-EE9D-43C6-B70F-76B74F86F0AB}"/>
                  </a:ext>
                </a:extLst>
              </p:cNvPr>
              <p:cNvSpPr/>
              <p:nvPr/>
            </p:nvSpPr>
            <p:spPr>
              <a:xfrm>
                <a:off x="1820384" y="1535838"/>
                <a:ext cx="5734050" cy="4659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FE7122-42CF-4E9D-A1B9-AF09367472E1}"/>
                </a:ext>
              </a:extLst>
            </p:cNvPr>
            <p:cNvSpPr txBox="1"/>
            <p:nvPr/>
          </p:nvSpPr>
          <p:spPr>
            <a:xfrm>
              <a:off x="2237172" y="1826915"/>
              <a:ext cx="5012302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latin typeface="Arial Rounded MT Bold" panose="020F0704030504030204" pitchFamily="34" charset="0"/>
                  <a:ea typeface="배달의민족 한나" panose="02020603020101020101" pitchFamily="18" charset="-127"/>
                </a:rPr>
                <a:t>Budget(log scale) – Mean Earnings rate Relationship</a:t>
              </a:r>
              <a:endParaRPr lang="ko-KR" altLang="en-US" spc="-150" dirty="0">
                <a:latin typeface="Arial Rounded MT Bold" panose="020F0704030504030204" pitchFamily="34" charset="0"/>
                <a:ea typeface="배달의민족 한나" panose="02020603020101020101" pitchFamily="18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654548-8138-47A6-A44B-F6D229957407}"/>
              </a:ext>
            </a:extLst>
          </p:cNvPr>
          <p:cNvSpPr/>
          <p:nvPr/>
        </p:nvSpPr>
        <p:spPr>
          <a:xfrm>
            <a:off x="2182673" y="1990058"/>
            <a:ext cx="1047566" cy="3427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5BB910-C3EF-4F02-8DF2-9C18B0B64EE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500327" y="3703874"/>
            <a:ext cx="682346" cy="513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44BDC4-C855-45AA-835A-5AE3915761FA}"/>
              </a:ext>
            </a:extLst>
          </p:cNvPr>
          <p:cNvSpPr txBox="1"/>
          <p:nvPr/>
        </p:nvSpPr>
        <p:spPr>
          <a:xfrm>
            <a:off x="-45216" y="4237868"/>
            <a:ext cx="1895593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Less budget, More earning rate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DFA2F7-073B-4D57-B4F4-DBF17FE1A925}"/>
              </a:ext>
            </a:extLst>
          </p:cNvPr>
          <p:cNvSpPr/>
          <p:nvPr/>
        </p:nvSpPr>
        <p:spPr>
          <a:xfrm>
            <a:off x="4262760" y="4216893"/>
            <a:ext cx="3203359" cy="1200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424E52-3640-4360-B38E-63FA64F3908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466119" y="4817291"/>
            <a:ext cx="450604" cy="606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ED6E7C-967D-4466-8388-DC776C8E6F87}"/>
              </a:ext>
            </a:extLst>
          </p:cNvPr>
          <p:cNvSpPr txBox="1"/>
          <p:nvPr/>
        </p:nvSpPr>
        <p:spPr>
          <a:xfrm>
            <a:off x="7359127" y="5424125"/>
            <a:ext cx="1895593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More budget, Less earning 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453C2-29FB-43D4-B873-0C6679FB6D01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Data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Analysis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42E4E3-3C05-49BD-9C6F-62B0E6C22251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867487" y="778280"/>
            <a:ext cx="3409026" cy="496890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974914"/>
            <a:ext cx="914400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6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INDEX</a:t>
            </a:r>
            <a:endParaRPr lang="ko-KR" altLang="en-US" sz="5400" b="1" spc="6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073" y="2294814"/>
            <a:ext cx="191757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/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Project </a:t>
            </a:r>
            <a:r>
              <a:rPr lang="es-ES" altLang="ko-KR" spc="-150" dirty="0" err="1">
                <a:solidFill>
                  <a:schemeClr val="bg1"/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overview</a:t>
            </a:r>
            <a:endParaRPr lang="ko-KR" altLang="en-US" spc="-150" dirty="0">
              <a:solidFill>
                <a:schemeClr val="bg1"/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7649" y="3577572"/>
            <a:ext cx="139379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/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Data sets</a:t>
            </a:r>
            <a:endParaRPr lang="ko-KR" altLang="en-US" spc="-150" dirty="0">
              <a:solidFill>
                <a:schemeClr val="bg1"/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46754" y="4509131"/>
            <a:ext cx="64659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5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2678" y="4860330"/>
            <a:ext cx="127474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/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Conclusion</a:t>
            </a:r>
            <a:endParaRPr lang="ko-KR" altLang="en-US" spc="-150" dirty="0">
              <a:solidFill>
                <a:schemeClr val="bg1"/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67159" y="881799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66353" y="881799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67159" y="5533024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77253" y="5534285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B53BD-A32D-49F9-9AA5-FBD7CD40C567}"/>
              </a:ext>
            </a:extLst>
          </p:cNvPr>
          <p:cNvSpPr txBox="1"/>
          <p:nvPr/>
        </p:nvSpPr>
        <p:spPr>
          <a:xfrm>
            <a:off x="5050652" y="2563512"/>
            <a:ext cx="673225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2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EE020A-8DF2-4D15-8A5E-C00DBB403C8D}"/>
              </a:ext>
            </a:extLst>
          </p:cNvPr>
          <p:cNvSpPr txBox="1"/>
          <p:nvPr/>
        </p:nvSpPr>
        <p:spPr>
          <a:xfrm>
            <a:off x="4428477" y="2882004"/>
            <a:ext cx="191757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/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Related</a:t>
            </a:r>
            <a:r>
              <a:rPr lang="es-ES" altLang="ko-KR" spc="-150" dirty="0">
                <a:solidFill>
                  <a:schemeClr val="bg1"/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 Works</a:t>
            </a:r>
            <a:endParaRPr lang="ko-KR" altLang="en-US" spc="-150" dirty="0">
              <a:solidFill>
                <a:schemeClr val="bg1"/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B5CDC-D11B-4FFC-920B-9E4772BB040D}"/>
              </a:ext>
            </a:extLst>
          </p:cNvPr>
          <p:cNvSpPr txBox="1"/>
          <p:nvPr/>
        </p:nvSpPr>
        <p:spPr>
          <a:xfrm>
            <a:off x="3446754" y="1952651"/>
            <a:ext cx="64659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1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19E27-77D6-4D4E-81F1-60C07560A70E}"/>
              </a:ext>
            </a:extLst>
          </p:cNvPr>
          <p:cNvSpPr txBox="1"/>
          <p:nvPr/>
        </p:nvSpPr>
        <p:spPr>
          <a:xfrm>
            <a:off x="3446754" y="3234625"/>
            <a:ext cx="64659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3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F554C-7C99-42BB-BE9C-8295C3423A57}"/>
              </a:ext>
            </a:extLst>
          </p:cNvPr>
          <p:cNvSpPr txBox="1"/>
          <p:nvPr/>
        </p:nvSpPr>
        <p:spPr>
          <a:xfrm>
            <a:off x="5063969" y="3898373"/>
            <a:ext cx="64659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4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B89E38-CFB1-40ED-915A-B071F62374AC}"/>
              </a:ext>
            </a:extLst>
          </p:cNvPr>
          <p:cNvSpPr txBox="1"/>
          <p:nvPr/>
        </p:nvSpPr>
        <p:spPr>
          <a:xfrm>
            <a:off x="4621461" y="4224936"/>
            <a:ext cx="153160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/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Data </a:t>
            </a:r>
            <a:r>
              <a:rPr lang="es-ES" altLang="ko-KR" spc="-150" dirty="0" err="1">
                <a:solidFill>
                  <a:schemeClr val="bg1"/>
                </a:solidFill>
                <a:latin typeface="Arial Rounded MT Bold" panose="020F0704030504030204" pitchFamily="34" charset="0"/>
                <a:ea typeface="나눔바른고딕" panose="020B0603020101020101" pitchFamily="50" charset="-127"/>
              </a:rPr>
              <a:t>Analysis</a:t>
            </a:r>
            <a:endParaRPr lang="ko-KR" altLang="en-US" spc="-150" dirty="0">
              <a:solidFill>
                <a:schemeClr val="bg1"/>
              </a:solidFill>
              <a:latin typeface="Arial Rounded MT Bold" panose="020F0704030504030204" pitchFamily="34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Budget - Ratings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41B11E-C0CB-4F8F-892D-99C18B7D276E}"/>
              </a:ext>
            </a:extLst>
          </p:cNvPr>
          <p:cNvGrpSpPr/>
          <p:nvPr/>
        </p:nvGrpSpPr>
        <p:grpSpPr>
          <a:xfrm>
            <a:off x="1820384" y="1539239"/>
            <a:ext cx="5734050" cy="3580709"/>
            <a:chOff x="1820384" y="1706879"/>
            <a:chExt cx="5734050" cy="358070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BDC17DB-1150-450C-B1A7-5DF71FD43D23}"/>
                </a:ext>
              </a:extLst>
            </p:cNvPr>
            <p:cNvGrpSpPr/>
            <p:nvPr/>
          </p:nvGrpSpPr>
          <p:grpSpPr>
            <a:xfrm>
              <a:off x="1820384" y="1706879"/>
              <a:ext cx="5734050" cy="3580709"/>
              <a:chOff x="1820384" y="1706879"/>
              <a:chExt cx="5734050" cy="3580709"/>
            </a:xfrm>
          </p:grpSpPr>
          <p:pic>
            <p:nvPicPr>
              <p:cNvPr id="11266" name="Picture 2">
                <a:extLst>
                  <a:ext uri="{FF2B5EF4-FFF2-40B4-BE49-F238E27FC236}">
                    <a16:creationId xmlns:a16="http://schemas.microsoft.com/office/drawing/2014/main" id="{DAD35870-A181-4BC1-9217-3CA0EAEA23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0384" y="1906213"/>
                <a:ext cx="5734050" cy="338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55196F-FFD2-4DA9-84C1-455349D03961}"/>
                  </a:ext>
                </a:extLst>
              </p:cNvPr>
              <p:cNvSpPr/>
              <p:nvPr/>
            </p:nvSpPr>
            <p:spPr>
              <a:xfrm>
                <a:off x="1820384" y="1706879"/>
                <a:ext cx="5734050" cy="1993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85310D-E116-4D69-A653-F88A96B7D7A9}"/>
                </a:ext>
              </a:extLst>
            </p:cNvPr>
            <p:cNvSpPr txBox="1"/>
            <p:nvPr/>
          </p:nvSpPr>
          <p:spPr>
            <a:xfrm>
              <a:off x="2802244" y="1721547"/>
              <a:ext cx="377032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ea typeface="배달의민족 한나" panose="02020603020101020101" pitchFamily="18" charset="-127"/>
                </a:rPr>
                <a:t>Budget – Ratings Relationship</a:t>
              </a:r>
              <a:endParaRPr lang="ko-KR" altLang="en-US" spc="-150" dirty="0">
                <a:ea typeface="배달의민족 한나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F55B21-C5B8-4AB3-99E1-05B4F5DCCB03}"/>
              </a:ext>
            </a:extLst>
          </p:cNvPr>
          <p:cNvSpPr txBox="1"/>
          <p:nvPr/>
        </p:nvSpPr>
        <p:spPr>
          <a:xfrm>
            <a:off x="2641628" y="5494431"/>
            <a:ext cx="3860744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스웨거 TTF" panose="020B0600000101010101" pitchFamily="50" charset="-127"/>
                <a:ea typeface="스웨거 TTF" panose="020B0600000101010101" pitchFamily="50" charset="-127"/>
              </a:rPr>
              <a:t>No significant Relationship!</a:t>
            </a:r>
            <a:endParaRPr lang="ko-KR" altLang="en-US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8E4EA-0D90-4DCB-BE70-4832881AEC42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Data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Analysis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C33AD-EE99-4882-B23A-2C78534B599E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Genre - Earnings rate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DF0826-C62A-4229-B1C7-E3924D0B05D6}"/>
              </a:ext>
            </a:extLst>
          </p:cNvPr>
          <p:cNvGrpSpPr/>
          <p:nvPr/>
        </p:nvGrpSpPr>
        <p:grpSpPr>
          <a:xfrm>
            <a:off x="515135" y="1997996"/>
            <a:ext cx="8113729" cy="1867354"/>
            <a:chOff x="515136" y="1385812"/>
            <a:chExt cx="8113729" cy="1867354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7ED0639A-6F77-4E77-988B-CF7DED9CC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36" y="1757113"/>
              <a:ext cx="8113728" cy="149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A68346-72EE-485F-B82C-C72AED879321}"/>
                </a:ext>
              </a:extLst>
            </p:cNvPr>
            <p:cNvSpPr/>
            <p:nvPr/>
          </p:nvSpPr>
          <p:spPr>
            <a:xfrm>
              <a:off x="515137" y="1385812"/>
              <a:ext cx="811372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ko-KR" sz="1800" b="0" i="0" u="none" strike="noStrike" dirty="0" err="1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Genre</a:t>
              </a:r>
              <a:r>
                <a:rPr lang="es-ES" altLang="ko-KR" sz="1800" b="0" i="0" u="none" strike="noStrike" dirty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 - </a:t>
              </a:r>
              <a:r>
                <a:rPr lang="es-ES" altLang="ko-KR" dirty="0" err="1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E</a:t>
              </a:r>
              <a:r>
                <a:rPr lang="es-ES" altLang="ko-KR" sz="1800" b="0" i="0" u="none" strike="noStrike" dirty="0" err="1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arnings</a:t>
              </a:r>
              <a:r>
                <a:rPr lang="es-ES" altLang="ko-KR" sz="1800" b="0" i="0" u="none" strike="noStrike" dirty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s-ES" altLang="ko-KR" sz="1800" b="0" i="0" u="none" strike="noStrike" dirty="0" err="1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rate</a:t>
              </a:r>
              <a:r>
                <a:rPr lang="es-ES" altLang="ko-KR" sz="1800" b="0" i="0" u="none" strike="noStrike" dirty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s-ES" altLang="ko-KR" dirty="0" err="1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R</a:t>
              </a:r>
              <a:r>
                <a:rPr lang="es-ES" altLang="ko-KR" sz="1800" b="0" i="0" u="none" strike="noStrike" dirty="0" err="1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elationship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91C56F-BA07-4AFF-89B5-BCA2900CCEDE}"/>
              </a:ext>
            </a:extLst>
          </p:cNvPr>
          <p:cNvSpPr txBox="1"/>
          <p:nvPr/>
        </p:nvSpPr>
        <p:spPr>
          <a:xfrm>
            <a:off x="1315152" y="3609942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family</a:t>
            </a:r>
            <a:endParaRPr lang="ko-KR" altLang="en-US" sz="1200" spc="-1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765FF-7FF4-42F3-8497-C2D2A960B841}"/>
              </a:ext>
            </a:extLst>
          </p:cNvPr>
          <p:cNvSpPr txBox="1"/>
          <p:nvPr/>
        </p:nvSpPr>
        <p:spPr>
          <a:xfrm>
            <a:off x="5026092" y="3609942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comedy</a:t>
            </a:r>
            <a:endParaRPr lang="ko-KR" altLang="en-US" sz="1200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4554F-7F46-457D-ABF9-2AAF18C27D2B}"/>
              </a:ext>
            </a:extLst>
          </p:cNvPr>
          <p:cNvSpPr txBox="1"/>
          <p:nvPr/>
        </p:nvSpPr>
        <p:spPr>
          <a:xfrm>
            <a:off x="4606326" y="3609942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action</a:t>
            </a:r>
            <a:endParaRPr lang="ko-KR" altLang="en-US" sz="12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30DBC-F265-4E21-8DE2-3CA52873D25E}"/>
              </a:ext>
            </a:extLst>
          </p:cNvPr>
          <p:cNvSpPr txBox="1"/>
          <p:nvPr/>
        </p:nvSpPr>
        <p:spPr>
          <a:xfrm>
            <a:off x="2550174" y="3611312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adventure</a:t>
            </a:r>
            <a:endParaRPr lang="ko-KR" altLang="en-US" sz="12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693236-525A-4FE3-8507-A477310DB27B}"/>
              </a:ext>
            </a:extLst>
          </p:cNvPr>
          <p:cNvSpPr txBox="1"/>
          <p:nvPr/>
        </p:nvSpPr>
        <p:spPr>
          <a:xfrm>
            <a:off x="896532" y="3607670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romance</a:t>
            </a:r>
            <a:endParaRPr lang="ko-KR" altLang="en-US" sz="1200" spc="-1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B7369-3C3C-4428-BE76-92CD5B699A7A}"/>
              </a:ext>
            </a:extLst>
          </p:cNvPr>
          <p:cNvSpPr txBox="1"/>
          <p:nvPr/>
        </p:nvSpPr>
        <p:spPr>
          <a:xfrm>
            <a:off x="7916917" y="3336320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documentary</a:t>
            </a:r>
            <a:endParaRPr lang="ko-KR" altLang="en-US" sz="1200" spc="-1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9B0F8-F22B-4A90-8FB1-FEF3DF0CEBA7}"/>
              </a:ext>
            </a:extLst>
          </p:cNvPr>
          <p:cNvSpPr/>
          <p:nvPr/>
        </p:nvSpPr>
        <p:spPr>
          <a:xfrm>
            <a:off x="1530152" y="2414763"/>
            <a:ext cx="437496" cy="1450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42EBDA-FC81-41D5-B2A8-89F7698C83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748900" y="3865350"/>
            <a:ext cx="218748" cy="617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02F9AA-6430-4CBF-8C90-4AC3E93E6783}"/>
              </a:ext>
            </a:extLst>
          </p:cNvPr>
          <p:cNvSpPr txBox="1"/>
          <p:nvPr/>
        </p:nvSpPr>
        <p:spPr>
          <a:xfrm>
            <a:off x="1646393" y="4543186"/>
            <a:ext cx="585121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1. </a:t>
            </a:r>
            <a:r>
              <a:rPr lang="en-US" altLang="ko-KR" i="1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Family</a:t>
            </a:r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  and </a:t>
            </a:r>
            <a:r>
              <a:rPr lang="en-US" altLang="ko-KR" i="1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Comedy</a:t>
            </a:r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  genres are easy to make a success.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DFD91C-1448-40D0-B611-735580956FAB}"/>
              </a:ext>
            </a:extLst>
          </p:cNvPr>
          <p:cNvSpPr/>
          <p:nvPr/>
        </p:nvSpPr>
        <p:spPr>
          <a:xfrm>
            <a:off x="5253842" y="2436354"/>
            <a:ext cx="437496" cy="1450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5BD64F5-9990-4E45-9391-1B1CBA84834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63788" y="3886941"/>
            <a:ext cx="3508802" cy="5955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8F8314-38F8-4ABB-881F-7B9CE1A2AA1F}"/>
              </a:ext>
            </a:extLst>
          </p:cNvPr>
          <p:cNvSpPr txBox="1"/>
          <p:nvPr/>
        </p:nvSpPr>
        <p:spPr>
          <a:xfrm>
            <a:off x="4193227" y="3636392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Horror</a:t>
            </a:r>
            <a:endParaRPr lang="ko-KR" altLang="en-US" sz="1200" spc="-1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0A67D-0BF5-4D9C-AC90-22214FBF0318}"/>
              </a:ext>
            </a:extLst>
          </p:cNvPr>
          <p:cNvSpPr txBox="1"/>
          <p:nvPr/>
        </p:nvSpPr>
        <p:spPr>
          <a:xfrm>
            <a:off x="1642435" y="5103722"/>
            <a:ext cx="585121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2. </a:t>
            </a:r>
            <a:r>
              <a:rPr lang="en-US" altLang="ko-KR" i="1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Horror </a:t>
            </a:r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 genre is one of the least popular. </a:t>
            </a:r>
            <a:endParaRPr lang="en-US" altLang="ko-KR" sz="2000" spc="-150" dirty="0">
              <a:latin typeface="Arial Rounded MT Bold" panose="020F0704030504030204" pitchFamily="34" charset="0"/>
              <a:ea typeface="스웨거 TTF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B3A63C-4B14-4D0A-9880-7D3CB1640554}"/>
              </a:ext>
            </a:extLst>
          </p:cNvPr>
          <p:cNvSpPr/>
          <p:nvPr/>
        </p:nvSpPr>
        <p:spPr>
          <a:xfrm rot="10800000">
            <a:off x="4448261" y="3633801"/>
            <a:ext cx="382068" cy="2747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C68F130-9D95-4E00-B35A-E9F19D2AAD03}"/>
              </a:ext>
            </a:extLst>
          </p:cNvPr>
          <p:cNvCxnSpPr>
            <a:cxnSpLocks/>
            <a:stCxn id="33" idx="7"/>
          </p:cNvCxnSpPr>
          <p:nvPr/>
        </p:nvCxnSpPr>
        <p:spPr>
          <a:xfrm flipH="1">
            <a:off x="2832679" y="3868295"/>
            <a:ext cx="1671535" cy="1235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112901-D062-40E5-9FD9-52BFCF68AB65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Data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Analysis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FBC11-C3D8-46A7-9BCC-1A11967D4C40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347F90-BB08-462B-BB8D-483E4CB14E4B}"/>
              </a:ext>
            </a:extLst>
          </p:cNvPr>
          <p:cNvSpPr txBox="1"/>
          <p:nvPr/>
        </p:nvSpPr>
        <p:spPr>
          <a:xfrm>
            <a:off x="6267423" y="5008601"/>
            <a:ext cx="173865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C00000"/>
                </a:solidFill>
                <a:latin typeface="Arial Rounded MT Bold" panose="020F0704030504030204" pitchFamily="34" charset="0"/>
                <a:ea typeface="스웨거 TTF" panose="020B0600000101010101" pitchFamily="50" charset="-127"/>
              </a:rPr>
              <a:t>But…</a:t>
            </a:r>
            <a:endParaRPr lang="en-US" altLang="ko-KR" sz="3200" spc="-150" dirty="0">
              <a:solidFill>
                <a:srgbClr val="C00000"/>
              </a:solidFill>
              <a:latin typeface="Arial Rounded MT Bold" panose="020F0704030504030204" pitchFamily="34" charset="0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2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6" grpId="0" animBg="1"/>
      <p:bldP spid="31" grpId="0"/>
      <p:bldP spid="33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97D369-62C4-4DAB-98EB-BBCF7D09AB1F}"/>
              </a:ext>
            </a:extLst>
          </p:cNvPr>
          <p:cNvGrpSpPr/>
          <p:nvPr/>
        </p:nvGrpSpPr>
        <p:grpSpPr>
          <a:xfrm>
            <a:off x="0" y="1475960"/>
            <a:ext cx="9144000" cy="3418031"/>
            <a:chOff x="0" y="1475960"/>
            <a:chExt cx="9144000" cy="34180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AD6280-815D-4066-8CA7-9CCABA15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45991"/>
              <a:ext cx="9144000" cy="304800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63F0D04-F7C4-4FF9-868D-3E03199094DD}"/>
                </a:ext>
              </a:extLst>
            </p:cNvPr>
            <p:cNvSpPr/>
            <p:nvPr/>
          </p:nvSpPr>
          <p:spPr>
            <a:xfrm>
              <a:off x="0" y="1475960"/>
              <a:ext cx="91440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ko-KR" dirty="0" err="1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Analysis</a:t>
              </a:r>
              <a:r>
                <a:rPr lang="es-ES" altLang="ko-KR" dirty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s-ES" altLang="ko-KR" dirty="0" err="1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of</a:t>
              </a:r>
              <a:r>
                <a:rPr lang="es-ES" altLang="ko-KR" dirty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 70s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Genre - Earnings rate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765FF-7FF4-42F3-8497-C2D2A960B841}"/>
              </a:ext>
            </a:extLst>
          </p:cNvPr>
          <p:cNvSpPr txBox="1"/>
          <p:nvPr/>
        </p:nvSpPr>
        <p:spPr>
          <a:xfrm>
            <a:off x="7237812" y="4685127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Crime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4554F-7F46-457D-ABF9-2AAF18C27D2B}"/>
              </a:ext>
            </a:extLst>
          </p:cNvPr>
          <p:cNvSpPr txBox="1"/>
          <p:nvPr/>
        </p:nvSpPr>
        <p:spPr>
          <a:xfrm>
            <a:off x="4439456" y="4649171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horror</a:t>
            </a:r>
            <a:endParaRPr lang="ko-KR" altLang="en-US" sz="1200" spc="-1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B7369-3C3C-4428-BE76-92CD5B699A7A}"/>
              </a:ext>
            </a:extLst>
          </p:cNvPr>
          <p:cNvSpPr txBox="1"/>
          <p:nvPr/>
        </p:nvSpPr>
        <p:spPr>
          <a:xfrm>
            <a:off x="8379404" y="4649172"/>
            <a:ext cx="87001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/>
              <a:t>Mystery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9B0F8-F22B-4A90-8FB1-FEF3DF0CEBA7}"/>
              </a:ext>
            </a:extLst>
          </p:cNvPr>
          <p:cNvSpPr/>
          <p:nvPr/>
        </p:nvSpPr>
        <p:spPr>
          <a:xfrm>
            <a:off x="4602480" y="3431548"/>
            <a:ext cx="574040" cy="146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42EBDA-FC81-41D5-B2A8-89F7698C83A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237172" y="4893991"/>
            <a:ext cx="2652328" cy="6702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02F9AA-6430-4CBF-8C90-4AC3E93E6783}"/>
              </a:ext>
            </a:extLst>
          </p:cNvPr>
          <p:cNvSpPr txBox="1"/>
          <p:nvPr/>
        </p:nvSpPr>
        <p:spPr>
          <a:xfrm>
            <a:off x="1571955" y="5600193"/>
            <a:ext cx="617214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1. </a:t>
            </a:r>
            <a:r>
              <a:rPr lang="en-US" altLang="ko-KR" i="1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Horror </a:t>
            </a:r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 and </a:t>
            </a:r>
            <a:r>
              <a:rPr lang="en-US" altLang="ko-KR" i="1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Crime</a:t>
            </a:r>
            <a:r>
              <a:rPr lang="en-US" altLang="ko-KR" spc="-150" dirty="0">
                <a:latin typeface="Arial Rounded MT Bold" panose="020F0704030504030204" pitchFamily="34" charset="0"/>
                <a:ea typeface="스웨거 TTF" panose="020B0600000101010101" pitchFamily="50" charset="-127"/>
              </a:rPr>
              <a:t>  genres were easy to make a success at 70s.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DFD91C-1448-40D0-B611-735580956FAB}"/>
              </a:ext>
            </a:extLst>
          </p:cNvPr>
          <p:cNvSpPr/>
          <p:nvPr/>
        </p:nvSpPr>
        <p:spPr>
          <a:xfrm>
            <a:off x="7401560" y="3419692"/>
            <a:ext cx="553719" cy="146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5BD64F5-9990-4E45-9391-1B1CBA84834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237172" y="4882135"/>
            <a:ext cx="5441248" cy="6821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43D219-25BB-47A3-855A-83891536C3C3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Data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Analysis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E73616-F3B9-4ABC-8550-AD5751BF4074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Results by Era 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12901-D062-40E5-9FD9-52BFCF68AB65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Data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Analysis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FBC11-C3D8-46A7-9BCC-1A11967D4C40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grpSp>
        <p:nvGrpSpPr>
          <p:cNvPr id="10244" name="그룹 10243">
            <a:extLst>
              <a:ext uri="{FF2B5EF4-FFF2-40B4-BE49-F238E27FC236}">
                <a16:creationId xmlns:a16="http://schemas.microsoft.com/office/drawing/2014/main" id="{02EC9A94-2ACB-4248-8E2A-F990314724D9}"/>
              </a:ext>
            </a:extLst>
          </p:cNvPr>
          <p:cNvGrpSpPr/>
          <p:nvPr/>
        </p:nvGrpSpPr>
        <p:grpSpPr>
          <a:xfrm>
            <a:off x="-2" y="1262500"/>
            <a:ext cx="9144002" cy="5347323"/>
            <a:chOff x="-2" y="1262500"/>
            <a:chExt cx="9144002" cy="5347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CA5AF71-434C-46C8-B04D-4137449EA90C}"/>
                </a:ext>
              </a:extLst>
            </p:cNvPr>
            <p:cNvSpPr/>
            <p:nvPr/>
          </p:nvSpPr>
          <p:spPr>
            <a:xfrm>
              <a:off x="2243268" y="6343493"/>
              <a:ext cx="4900474" cy="26633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5FBF482-BCC9-428C-A1B6-E328F31F3001}"/>
                </a:ext>
              </a:extLst>
            </p:cNvPr>
            <p:cNvGrpSpPr/>
            <p:nvPr/>
          </p:nvGrpSpPr>
          <p:grpSpPr>
            <a:xfrm>
              <a:off x="-2" y="1265638"/>
              <a:ext cx="4572002" cy="5126497"/>
              <a:chOff x="-2" y="1265637"/>
              <a:chExt cx="4572002" cy="5126497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9D6F618-E492-4992-97A1-CBD68A633223}"/>
                  </a:ext>
                </a:extLst>
              </p:cNvPr>
              <p:cNvGrpSpPr/>
              <p:nvPr/>
            </p:nvGrpSpPr>
            <p:grpSpPr>
              <a:xfrm>
                <a:off x="0" y="1265637"/>
                <a:ext cx="4572000" cy="1709276"/>
                <a:chOff x="0" y="1265637"/>
                <a:chExt cx="4572000" cy="1709276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95BC662A-D3AD-473E-9F0F-5B1CDB043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1450913"/>
                  <a:ext cx="4572000" cy="1524000"/>
                </a:xfrm>
                <a:prstGeom prst="rect">
                  <a:avLst/>
                </a:prstGeom>
              </p:spPr>
            </p:pic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DAF135AE-D92C-4E30-88D0-CBCAD0102320}"/>
                    </a:ext>
                  </a:extLst>
                </p:cNvPr>
                <p:cNvSpPr/>
                <p:nvPr/>
              </p:nvSpPr>
              <p:spPr>
                <a:xfrm>
                  <a:off x="0" y="1265637"/>
                  <a:ext cx="4572000" cy="1852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FF0000"/>
                      </a:solidFill>
                      <a:latin typeface="Arial Rounded MT Bold" panose="020F0704030504030204" pitchFamily="34" charset="0"/>
                    </a:rPr>
                    <a:t>Before</a:t>
                  </a:r>
                  <a:r>
                    <a:rPr lang="ko-KR" altLang="en-US" sz="1200" dirty="0">
                      <a:solidFill>
                        <a:srgbClr val="FF0000"/>
                      </a:solidFill>
                      <a:latin typeface="Arial Rounded MT Bold" panose="020F0704030504030204" pitchFamily="34" charset="0"/>
                    </a:rPr>
                    <a:t> 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Arial Rounded MT Bold" panose="020F0704030504030204" pitchFamily="34" charset="0"/>
                    </a:rPr>
                    <a:t>70s</a:t>
                  </a:r>
                  <a:endParaRPr lang="ko-KR" altLang="en-US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F9DF18A2-79BE-422C-8134-3275C6854CB7}"/>
                  </a:ext>
                </a:extLst>
              </p:cNvPr>
              <p:cNvGrpSpPr/>
              <p:nvPr/>
            </p:nvGrpSpPr>
            <p:grpSpPr>
              <a:xfrm>
                <a:off x="-1" y="2974913"/>
                <a:ext cx="4572001" cy="1709276"/>
                <a:chOff x="22184" y="3094511"/>
                <a:chExt cx="4572001" cy="1709276"/>
              </a:xfrm>
            </p:grpSpPr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BC695B82-9B19-4257-8038-55B1F5BC5C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84" y="3279786"/>
                  <a:ext cx="4572001" cy="1524001"/>
                </a:xfrm>
                <a:prstGeom prst="rect">
                  <a:avLst/>
                </a:prstGeom>
              </p:spPr>
            </p:pic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4B3874A1-D9E5-4225-B78E-027EBADC8001}"/>
                    </a:ext>
                  </a:extLst>
                </p:cNvPr>
                <p:cNvSpPr/>
                <p:nvPr/>
              </p:nvSpPr>
              <p:spPr>
                <a:xfrm>
                  <a:off x="22185" y="3094511"/>
                  <a:ext cx="4572000" cy="1852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FF0000"/>
                      </a:solidFill>
                      <a:latin typeface="Arial Rounded MT Bold" panose="020F0704030504030204" pitchFamily="34" charset="0"/>
                    </a:rPr>
                    <a:t>70s</a:t>
                  </a:r>
                  <a:endParaRPr lang="ko-KR" altLang="en-US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2E49A089-B3FD-4076-B748-8EE2749B0FDE}"/>
                  </a:ext>
                </a:extLst>
              </p:cNvPr>
              <p:cNvGrpSpPr/>
              <p:nvPr/>
            </p:nvGrpSpPr>
            <p:grpSpPr>
              <a:xfrm>
                <a:off x="-2" y="4682859"/>
                <a:ext cx="4572000" cy="1709275"/>
                <a:chOff x="88294" y="4822323"/>
                <a:chExt cx="4572000" cy="1709275"/>
              </a:xfrm>
            </p:grpSpPr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5DF193CA-A01C-4B4C-845A-228BE2DFDE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94" y="5007598"/>
                  <a:ext cx="4572000" cy="1524000"/>
                </a:xfrm>
                <a:prstGeom prst="rect">
                  <a:avLst/>
                </a:prstGeom>
              </p:spPr>
            </p:pic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9BC9D4D-871E-4947-81D1-363A5A064E79}"/>
                    </a:ext>
                  </a:extLst>
                </p:cNvPr>
                <p:cNvSpPr/>
                <p:nvPr/>
              </p:nvSpPr>
              <p:spPr>
                <a:xfrm>
                  <a:off x="88294" y="4822323"/>
                  <a:ext cx="4572000" cy="1852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FF0000"/>
                      </a:solidFill>
                      <a:latin typeface="Arial Rounded MT Bold" panose="020F0704030504030204" pitchFamily="34" charset="0"/>
                    </a:rPr>
                    <a:t>80s</a:t>
                  </a:r>
                  <a:endParaRPr lang="ko-KR" altLang="en-US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</p:grpSp>
        <p:grpSp>
          <p:nvGrpSpPr>
            <p:cNvPr id="10240" name="그룹 10239">
              <a:extLst>
                <a:ext uri="{FF2B5EF4-FFF2-40B4-BE49-F238E27FC236}">
                  <a16:creationId xmlns:a16="http://schemas.microsoft.com/office/drawing/2014/main" id="{83DC8B59-62D3-473E-B528-B697768ADDD8}"/>
                </a:ext>
              </a:extLst>
            </p:cNvPr>
            <p:cNvGrpSpPr/>
            <p:nvPr/>
          </p:nvGrpSpPr>
          <p:grpSpPr>
            <a:xfrm>
              <a:off x="4571998" y="4677064"/>
              <a:ext cx="4572002" cy="1720867"/>
              <a:chOff x="4571996" y="4684695"/>
              <a:chExt cx="4572002" cy="1720867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D57A09F0-B75B-446D-95BC-107A1C534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1997" y="4866806"/>
                <a:ext cx="4572001" cy="1538756"/>
              </a:xfrm>
              <a:prstGeom prst="rect">
                <a:avLst/>
              </a:prstGeom>
            </p:spPr>
          </p:pic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0664E6-3F7B-4025-BBF5-D73BDFA03841}"/>
                  </a:ext>
                </a:extLst>
              </p:cNvPr>
              <p:cNvSpPr/>
              <p:nvPr/>
            </p:nvSpPr>
            <p:spPr>
              <a:xfrm>
                <a:off x="4571996" y="4684695"/>
                <a:ext cx="4572000" cy="1852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10s</a:t>
                </a:r>
                <a:endParaRPr lang="ko-KR" altLang="en-US" sz="12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243" name="그룹 10242">
              <a:extLst>
                <a:ext uri="{FF2B5EF4-FFF2-40B4-BE49-F238E27FC236}">
                  <a16:creationId xmlns:a16="http://schemas.microsoft.com/office/drawing/2014/main" id="{7E89D3A6-D06B-4189-BEF4-A1D501A1E9B9}"/>
                </a:ext>
              </a:extLst>
            </p:cNvPr>
            <p:cNvGrpSpPr/>
            <p:nvPr/>
          </p:nvGrpSpPr>
          <p:grpSpPr>
            <a:xfrm>
              <a:off x="4571999" y="2977812"/>
              <a:ext cx="4572001" cy="1706377"/>
              <a:chOff x="4571999" y="2984779"/>
              <a:chExt cx="4572001" cy="1706377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7BD970E3-93CB-4239-AC3D-B282AB7E2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1999" y="3167156"/>
                <a:ext cx="4572001" cy="1524000"/>
              </a:xfrm>
              <a:prstGeom prst="rect">
                <a:avLst/>
              </a:prstGeom>
            </p:spPr>
          </p:pic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254D20D-3CC8-462F-A4AF-550BD05D7A18}"/>
                  </a:ext>
                </a:extLst>
              </p:cNvPr>
              <p:cNvSpPr/>
              <p:nvPr/>
            </p:nvSpPr>
            <p:spPr>
              <a:xfrm>
                <a:off x="4572000" y="2984779"/>
                <a:ext cx="4572000" cy="1852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00s</a:t>
                </a:r>
                <a:endParaRPr lang="ko-KR" altLang="en-US" sz="12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CBFE762-6340-4D6A-B81F-9212BF792A3E}"/>
                </a:ext>
              </a:extLst>
            </p:cNvPr>
            <p:cNvGrpSpPr/>
            <p:nvPr/>
          </p:nvGrpSpPr>
          <p:grpSpPr>
            <a:xfrm>
              <a:off x="4571998" y="1262500"/>
              <a:ext cx="4572002" cy="1718805"/>
              <a:chOff x="4572000" y="1273516"/>
              <a:chExt cx="4572002" cy="1718805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FA391052-C956-4675-BD09-8592AEEC3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2" y="1468321"/>
                <a:ext cx="4572000" cy="1524000"/>
              </a:xfrm>
              <a:prstGeom prst="rect">
                <a:avLst/>
              </a:prstGeom>
            </p:spPr>
          </p:pic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24B1D2C-0B69-4FD5-824D-83CA3FA33028}"/>
                  </a:ext>
                </a:extLst>
              </p:cNvPr>
              <p:cNvSpPr/>
              <p:nvPr/>
            </p:nvSpPr>
            <p:spPr>
              <a:xfrm>
                <a:off x="4572000" y="1273516"/>
                <a:ext cx="4572000" cy="1852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90s</a:t>
                </a:r>
                <a:endParaRPr lang="ko-KR" altLang="en-US" sz="12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022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Results by Language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8E4EA-0D90-4DCB-BE70-4832881AEC42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Data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Analysis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C33AD-EE99-4882-B23A-2C78534B599E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2822818-F029-405D-BD99-916759C18A71}"/>
              </a:ext>
            </a:extLst>
          </p:cNvPr>
          <p:cNvGrpSpPr/>
          <p:nvPr/>
        </p:nvGrpSpPr>
        <p:grpSpPr>
          <a:xfrm>
            <a:off x="0" y="1242719"/>
            <a:ext cx="9144000" cy="5090891"/>
            <a:chOff x="22181" y="1342545"/>
            <a:chExt cx="9144000" cy="509089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64C9783-FA15-4C38-B1C9-0A4037D15C23}"/>
                </a:ext>
              </a:extLst>
            </p:cNvPr>
            <p:cNvGrpSpPr/>
            <p:nvPr/>
          </p:nvGrpSpPr>
          <p:grpSpPr>
            <a:xfrm>
              <a:off x="22181" y="1342545"/>
              <a:ext cx="4572000" cy="1705816"/>
              <a:chOff x="22181" y="1342545"/>
              <a:chExt cx="4572000" cy="170581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682B7C6-E885-41E6-AFB9-17C873E15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5" y="1524362"/>
                <a:ext cx="4571996" cy="1523999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BB3D5BB-FE66-4F3D-A1DF-083C9DF8CCEB}"/>
                  </a:ext>
                </a:extLst>
              </p:cNvPr>
              <p:cNvSpPr/>
              <p:nvPr/>
            </p:nvSpPr>
            <p:spPr>
              <a:xfrm>
                <a:off x="22181" y="1342545"/>
                <a:ext cx="4572000" cy="1852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All</a:t>
                </a:r>
                <a:endParaRPr lang="ko-KR" altLang="en-US" sz="12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5BF46B7-6BB4-4310-8E6F-D00B4A14E15A}"/>
                </a:ext>
              </a:extLst>
            </p:cNvPr>
            <p:cNvGrpSpPr/>
            <p:nvPr/>
          </p:nvGrpSpPr>
          <p:grpSpPr>
            <a:xfrm>
              <a:off x="22181" y="3014888"/>
              <a:ext cx="4572002" cy="1714793"/>
              <a:chOff x="22182" y="3571870"/>
              <a:chExt cx="4572002" cy="171479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790C8A9-8583-43D4-B110-9090578A8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2" y="3745406"/>
                <a:ext cx="4572000" cy="1541257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DDBEB54-A3E0-4475-9503-D3772F74F070}"/>
                  </a:ext>
                </a:extLst>
              </p:cNvPr>
              <p:cNvSpPr/>
              <p:nvPr/>
            </p:nvSpPr>
            <p:spPr>
              <a:xfrm>
                <a:off x="22184" y="3571870"/>
                <a:ext cx="4572000" cy="1852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deutsch</a:t>
                </a:r>
                <a:endParaRPr lang="ko-KR" altLang="en-US" sz="12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7501226-EFA9-4BD5-94AB-AD1B03BADDF2}"/>
                </a:ext>
              </a:extLst>
            </p:cNvPr>
            <p:cNvGrpSpPr/>
            <p:nvPr/>
          </p:nvGrpSpPr>
          <p:grpSpPr>
            <a:xfrm>
              <a:off x="22181" y="4724162"/>
              <a:ext cx="4572000" cy="1709274"/>
              <a:chOff x="114141" y="5044587"/>
              <a:chExt cx="4572000" cy="1709274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C9DCEEA5-6B5A-401D-8BB0-334CEEDDB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45" y="5229862"/>
                <a:ext cx="4571996" cy="152399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C85A4A2-78C1-4AEC-94F5-3C9BC8CB4E89}"/>
                  </a:ext>
                </a:extLst>
              </p:cNvPr>
              <p:cNvSpPr/>
              <p:nvPr/>
            </p:nvSpPr>
            <p:spPr>
              <a:xfrm>
                <a:off x="114141" y="5044587"/>
                <a:ext cx="4572000" cy="1852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English</a:t>
                </a:r>
                <a:endParaRPr lang="ko-KR" altLang="en-US" sz="12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C72ECD1-0866-4F40-B3C1-0E65093365C9}"/>
                </a:ext>
              </a:extLst>
            </p:cNvPr>
            <p:cNvGrpSpPr/>
            <p:nvPr/>
          </p:nvGrpSpPr>
          <p:grpSpPr>
            <a:xfrm>
              <a:off x="4594179" y="1350826"/>
              <a:ext cx="4572000" cy="1706513"/>
              <a:chOff x="4851648" y="1461753"/>
              <a:chExt cx="4572000" cy="170651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BD0E464-E6A4-4080-9077-7E0646E40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1648" y="1644267"/>
                <a:ext cx="4571996" cy="1523999"/>
              </a:xfrm>
              <a:prstGeom prst="rect">
                <a:avLst/>
              </a:prstGeom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5B55A-1674-4242-86A3-8FE9CD2AE305}"/>
                  </a:ext>
                </a:extLst>
              </p:cNvPr>
              <p:cNvSpPr/>
              <p:nvPr/>
            </p:nvSpPr>
            <p:spPr>
              <a:xfrm>
                <a:off x="4851648" y="1461753"/>
                <a:ext cx="4572000" cy="1825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French</a:t>
                </a:r>
                <a:endParaRPr lang="ko-KR" altLang="en-US" sz="12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F340A3A-A6C6-420B-A683-D0C9B37F6337}"/>
                </a:ext>
              </a:extLst>
            </p:cNvPr>
            <p:cNvGrpSpPr/>
            <p:nvPr/>
          </p:nvGrpSpPr>
          <p:grpSpPr>
            <a:xfrm>
              <a:off x="4594181" y="3012128"/>
              <a:ext cx="4572000" cy="1723773"/>
              <a:chOff x="4851648" y="3092143"/>
              <a:chExt cx="4572000" cy="1723773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03667663-8B90-41D1-93B0-07EE99E88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1648" y="3277418"/>
                <a:ext cx="4571996" cy="1538498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9BB898D-8364-4309-875C-338D75084AD9}"/>
                  </a:ext>
                </a:extLst>
              </p:cNvPr>
              <p:cNvSpPr/>
              <p:nvPr/>
            </p:nvSpPr>
            <p:spPr>
              <a:xfrm>
                <a:off x="4851648" y="3092143"/>
                <a:ext cx="4572000" cy="1852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Italian</a:t>
                </a:r>
                <a:endParaRPr lang="ko-KR" altLang="en-US" sz="12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558B053-BBCD-4DE5-B028-71ECF00987B2}"/>
                </a:ext>
              </a:extLst>
            </p:cNvPr>
            <p:cNvGrpSpPr/>
            <p:nvPr/>
          </p:nvGrpSpPr>
          <p:grpSpPr>
            <a:xfrm>
              <a:off x="4594181" y="4726922"/>
              <a:ext cx="4572000" cy="1703773"/>
              <a:chOff x="4444676" y="4470059"/>
              <a:chExt cx="4572000" cy="1703773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0B9A47CB-B78A-4E9E-BC7F-8D075FAC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678" y="4649833"/>
                <a:ext cx="4571996" cy="1523999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EFE5EE1-ECC6-4E93-B693-EC04A10C8726}"/>
                  </a:ext>
                </a:extLst>
              </p:cNvPr>
              <p:cNvSpPr/>
              <p:nvPr/>
            </p:nvSpPr>
            <p:spPr>
              <a:xfrm>
                <a:off x="4444676" y="4470059"/>
                <a:ext cx="4572000" cy="1852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Japanese</a:t>
                </a:r>
                <a:endParaRPr lang="ko-KR" altLang="en-US" sz="12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74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Conclusion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795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F55E9-BA54-444B-8F48-8EFE4E3BC418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Conclusion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57848-D977-40E8-B416-BAF89F2C572B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5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62B9F-21D4-4740-8843-35C454B575AF}"/>
              </a:ext>
            </a:extLst>
          </p:cNvPr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Conclusion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24DB8339-EF1D-4AE4-8E51-0810E784F85C}"/>
              </a:ext>
            </a:extLst>
          </p:cNvPr>
          <p:cNvSpPr/>
          <p:nvPr/>
        </p:nvSpPr>
        <p:spPr>
          <a:xfrm>
            <a:off x="1021782" y="3001594"/>
            <a:ext cx="1780422" cy="1964498"/>
          </a:xfrm>
          <a:prstGeom prst="foldedCorner">
            <a:avLst/>
          </a:prstGeom>
          <a:solidFill>
            <a:schemeClr val="tx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spc="-150" dirty="0"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spc="-150" dirty="0"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spc="-150" dirty="0"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spc="-150" dirty="0">
                <a:latin typeface="Arial Rounded MT Bold" panose="020F0704030504030204" pitchFamily="34" charset="0"/>
                <a:ea typeface="HY헤드라인M" panose="02030600000101010101" pitchFamily="18" charset="-127"/>
              </a:rPr>
              <a:t>Low budget movie has high expected Earning rate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CD16FEFE-3B0C-4C1E-B877-A7A30DA2C80D}"/>
              </a:ext>
            </a:extLst>
          </p:cNvPr>
          <p:cNvSpPr/>
          <p:nvPr/>
        </p:nvSpPr>
        <p:spPr>
          <a:xfrm>
            <a:off x="3694328" y="3001594"/>
            <a:ext cx="1780422" cy="1964497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spc="-150" dirty="0">
              <a:solidFill>
                <a:schemeClr val="bg1"/>
              </a:solidFill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spc="-150" dirty="0">
              <a:solidFill>
                <a:schemeClr val="bg1"/>
              </a:solidFill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spc="-150" dirty="0">
              <a:solidFill>
                <a:schemeClr val="bg1"/>
              </a:solidFill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spc="-150" dirty="0">
                <a:solidFill>
                  <a:schemeClr val="bg1"/>
                </a:solidFill>
                <a:latin typeface="Arial Rounded MT Bold" panose="020F0704030504030204" pitchFamily="34" charset="0"/>
                <a:ea typeface="HY헤드라인M" panose="02030600000101010101" pitchFamily="18" charset="-127"/>
              </a:rPr>
              <a:t>No relationship between ratings and budget.</a:t>
            </a:r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DF91E034-8C0F-4FE6-B3B0-D2B91712022E}"/>
              </a:ext>
            </a:extLst>
          </p:cNvPr>
          <p:cNvSpPr/>
          <p:nvPr/>
        </p:nvSpPr>
        <p:spPr>
          <a:xfrm>
            <a:off x="6366874" y="3001594"/>
            <a:ext cx="1780422" cy="1964496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spc="-150" dirty="0"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50" spc="-150" dirty="0"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50" spc="-150" dirty="0"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spc="-150" dirty="0">
                <a:latin typeface="Arial Rounded MT Bold" panose="020F0704030504030204" pitchFamily="34" charset="0"/>
                <a:ea typeface="HY헤드라인M" panose="02030600000101010101" pitchFamily="18" charset="-127"/>
              </a:rPr>
              <a:t>There exist distinctly high Earning rate genres for each era.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1A1DFB2-D0B2-483B-ABBE-DCB2659A6994}"/>
              </a:ext>
            </a:extLst>
          </p:cNvPr>
          <p:cNvCxnSpPr>
            <a:cxnSpLocks/>
          </p:cNvCxnSpPr>
          <p:nvPr/>
        </p:nvCxnSpPr>
        <p:spPr>
          <a:xfrm>
            <a:off x="941070" y="2497943"/>
            <a:ext cx="726186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5AA9582-CD42-4F17-B6C3-F535F7C207AB}"/>
              </a:ext>
            </a:extLst>
          </p:cNvPr>
          <p:cNvSpPr/>
          <p:nvPr/>
        </p:nvSpPr>
        <p:spPr>
          <a:xfrm>
            <a:off x="915870" y="2472225"/>
            <a:ext cx="50400" cy="5143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6C2A5A-9C4E-416D-8A49-42CAEBD5BA56}"/>
              </a:ext>
            </a:extLst>
          </p:cNvPr>
          <p:cNvSpPr/>
          <p:nvPr/>
        </p:nvSpPr>
        <p:spPr>
          <a:xfrm>
            <a:off x="8177730" y="2472225"/>
            <a:ext cx="50400" cy="5143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FB36F32-FC79-4D45-A69E-23FA690E9C43}"/>
              </a:ext>
            </a:extLst>
          </p:cNvPr>
          <p:cNvSpPr/>
          <p:nvPr/>
        </p:nvSpPr>
        <p:spPr>
          <a:xfrm>
            <a:off x="1839993" y="2425942"/>
            <a:ext cx="144000" cy="144000"/>
          </a:xfrm>
          <a:prstGeom prst="ellipse">
            <a:avLst/>
          </a:prstGeom>
          <a:solidFill>
            <a:srgbClr val="939393"/>
          </a:solidFill>
          <a:ln w="381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35C14E-8F57-4C48-B7B2-440EECA6FBE2}"/>
              </a:ext>
            </a:extLst>
          </p:cNvPr>
          <p:cNvSpPr/>
          <p:nvPr/>
        </p:nvSpPr>
        <p:spPr>
          <a:xfrm>
            <a:off x="4512539" y="2425942"/>
            <a:ext cx="144000" cy="144000"/>
          </a:xfrm>
          <a:prstGeom prst="ellipse">
            <a:avLst/>
          </a:prstGeom>
          <a:solidFill>
            <a:srgbClr val="939393"/>
          </a:solidFill>
          <a:ln w="381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B60147B-303A-4B97-A952-11EAF95FBF0C}"/>
              </a:ext>
            </a:extLst>
          </p:cNvPr>
          <p:cNvSpPr/>
          <p:nvPr/>
        </p:nvSpPr>
        <p:spPr>
          <a:xfrm>
            <a:off x="7185085" y="2422326"/>
            <a:ext cx="144000" cy="144000"/>
          </a:xfrm>
          <a:prstGeom prst="ellipse">
            <a:avLst/>
          </a:prstGeom>
          <a:solidFill>
            <a:srgbClr val="939393"/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A42D1-ECCC-440A-87E5-7CB7437CFB63}"/>
              </a:ext>
            </a:extLst>
          </p:cNvPr>
          <p:cNvSpPr txBox="1"/>
          <p:nvPr/>
        </p:nvSpPr>
        <p:spPr>
          <a:xfrm>
            <a:off x="1480294" y="1614802"/>
            <a:ext cx="618341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altLang="ko-KR" sz="2400" i="1" u="sng" spc="-150" dirty="0">
                <a:latin typeface="Arial Rounded MT Bold" panose="020F0704030504030204" pitchFamily="34" charset="0"/>
                <a:ea typeface="HY헤드라인M" panose="02030600000101010101" pitchFamily="18" charset="-127"/>
              </a:rPr>
              <a:t>Make analysis on movies for high Earning rate</a:t>
            </a:r>
          </a:p>
        </p:txBody>
      </p:sp>
      <p:pic>
        <p:nvPicPr>
          <p:cNvPr id="1026" name="Picture 2" descr="저렴한 가격 - 무료 화살개 아이콘">
            <a:extLst>
              <a:ext uri="{FF2B5EF4-FFF2-40B4-BE49-F238E27FC236}">
                <a16:creationId xmlns:a16="http://schemas.microsoft.com/office/drawing/2014/main" id="{0E2DC0BD-565C-4523-B550-4730B375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13" y="3338940"/>
            <a:ext cx="467360" cy="46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in, connection, forbidden, internet, link, no icon - Download on  Iconfinder">
            <a:extLst>
              <a:ext uri="{FF2B5EF4-FFF2-40B4-BE49-F238E27FC236}">
                <a16:creationId xmlns:a16="http://schemas.microsoft.com/office/drawing/2014/main" id="{8BD2ADE7-3319-424F-B7CB-95C2689D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59" y="3338940"/>
            <a:ext cx="467360" cy="46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come Icons - 4,852 free vector icons">
            <a:extLst>
              <a:ext uri="{FF2B5EF4-FFF2-40B4-BE49-F238E27FC236}">
                <a16:creationId xmlns:a16="http://schemas.microsoft.com/office/drawing/2014/main" id="{9AA3B4A2-049F-4B82-834A-DC61D2BB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02" y="3337164"/>
            <a:ext cx="465965" cy="4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1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1E59EF-CB37-40C9-A57E-929AFDFD5413}"/>
              </a:ext>
            </a:extLst>
          </p:cNvPr>
          <p:cNvSpPr txBox="1"/>
          <p:nvPr/>
        </p:nvSpPr>
        <p:spPr>
          <a:xfrm>
            <a:off x="2467627" y="2967335"/>
            <a:ext cx="4208744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Thank you</a:t>
            </a:r>
            <a:endParaRPr lang="ko-KR" altLang="en-US" sz="5400" b="1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49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Project overview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3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3179" y="868630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Project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Overview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z="3200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Objectives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19CEB5-11A9-488B-9E56-F3D2DB21E452}"/>
              </a:ext>
            </a:extLst>
          </p:cNvPr>
          <p:cNvSpPr/>
          <p:nvPr/>
        </p:nvSpPr>
        <p:spPr>
          <a:xfrm>
            <a:off x="3049215" y="2914760"/>
            <a:ext cx="3040380" cy="17945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68A28A-32F3-4664-B2AA-2E5AD1626685}"/>
              </a:ext>
            </a:extLst>
          </p:cNvPr>
          <p:cNvGrpSpPr/>
          <p:nvPr/>
        </p:nvGrpSpPr>
        <p:grpSpPr>
          <a:xfrm>
            <a:off x="3083024" y="2983560"/>
            <a:ext cx="2965143" cy="1662544"/>
            <a:chOff x="3089428" y="2811358"/>
            <a:chExt cx="2965143" cy="1583088"/>
          </a:xfrm>
          <a:solidFill>
            <a:srgbClr val="008A00"/>
          </a:solidFill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2F0C9EDE-6C02-41DB-89C7-CE0CB7AD3A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0602616"/>
                </p:ext>
              </p:extLst>
            </p:nvPr>
          </p:nvGraphicFramePr>
          <p:xfrm>
            <a:off x="3089428" y="2811358"/>
            <a:ext cx="1482571" cy="15830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1" name="다이어그램 10">
              <a:extLst>
                <a:ext uri="{FF2B5EF4-FFF2-40B4-BE49-F238E27FC236}">
                  <a16:creationId xmlns:a16="http://schemas.microsoft.com/office/drawing/2014/main" id="{FF623BEA-1323-4C55-81D5-86AF4C2600C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276441"/>
                </p:ext>
              </p:extLst>
            </p:nvPr>
          </p:nvGraphicFramePr>
          <p:xfrm>
            <a:off x="4571999" y="2811358"/>
            <a:ext cx="1482572" cy="15830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4C8DCA2-DBBF-4431-BF27-EC00ED76D94C}"/>
              </a:ext>
            </a:extLst>
          </p:cNvPr>
          <p:cNvCxnSpPr>
            <a:cxnSpLocks/>
          </p:cNvCxnSpPr>
          <p:nvPr/>
        </p:nvCxnSpPr>
        <p:spPr>
          <a:xfrm>
            <a:off x="2079782" y="2710286"/>
            <a:ext cx="692457" cy="15314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07DC996-9C57-4DAC-B1C9-686F4F99E033}"/>
              </a:ext>
            </a:extLst>
          </p:cNvPr>
          <p:cNvCxnSpPr>
            <a:cxnSpLocks/>
          </p:cNvCxnSpPr>
          <p:nvPr/>
        </p:nvCxnSpPr>
        <p:spPr>
          <a:xfrm flipV="1">
            <a:off x="2079781" y="4799784"/>
            <a:ext cx="692457" cy="15314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69B6124-B441-4BE9-BCED-4B12BBE1C9BC}"/>
              </a:ext>
            </a:extLst>
          </p:cNvPr>
          <p:cNvGrpSpPr/>
          <p:nvPr/>
        </p:nvGrpSpPr>
        <p:grpSpPr>
          <a:xfrm>
            <a:off x="365069" y="2114655"/>
            <a:ext cx="1460752" cy="919708"/>
            <a:chOff x="458642" y="2189596"/>
            <a:chExt cx="1460752" cy="919708"/>
          </a:xfrm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grpSpPr>
        <p:pic>
          <p:nvPicPr>
            <p:cNvPr id="1038" name="Picture 14" descr="246 Movie Genres Illustrations &amp;amp; Clip Art">
              <a:extLst>
                <a:ext uri="{FF2B5EF4-FFF2-40B4-BE49-F238E27FC236}">
                  <a16:creationId xmlns:a16="http://schemas.microsoft.com/office/drawing/2014/main" id="{BD1705E6-2D51-4594-8743-20AA9F0A34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" r="81884" b="78981"/>
            <a:stretch/>
          </p:blipFill>
          <p:spPr bwMode="auto">
            <a:xfrm>
              <a:off x="458642" y="2189596"/>
              <a:ext cx="730376" cy="91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246 Movie Genres Illustrations &amp;amp; Clip Art">
              <a:extLst>
                <a:ext uri="{FF2B5EF4-FFF2-40B4-BE49-F238E27FC236}">
                  <a16:creationId xmlns:a16="http://schemas.microsoft.com/office/drawing/2014/main" id="{F3E340CF-C7B7-4C1F-BD72-63684F9F3E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43" t="56006" r="26144" b="23494"/>
            <a:stretch/>
          </p:blipFill>
          <p:spPr bwMode="auto">
            <a:xfrm>
              <a:off x="1189018" y="2189596"/>
              <a:ext cx="730376" cy="91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9CA4EC-F482-4992-AE24-648B906FF2E7}"/>
              </a:ext>
            </a:extLst>
          </p:cNvPr>
          <p:cNvCxnSpPr>
            <a:cxnSpLocks/>
          </p:cNvCxnSpPr>
          <p:nvPr/>
        </p:nvCxnSpPr>
        <p:spPr>
          <a:xfrm flipH="1">
            <a:off x="6371764" y="2710286"/>
            <a:ext cx="692457" cy="15314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5874F1-D94E-455E-ACAE-B2FACFD2B810}"/>
              </a:ext>
            </a:extLst>
          </p:cNvPr>
          <p:cNvCxnSpPr>
            <a:cxnSpLocks/>
          </p:cNvCxnSpPr>
          <p:nvPr/>
        </p:nvCxnSpPr>
        <p:spPr>
          <a:xfrm flipH="1" flipV="1">
            <a:off x="6371763" y="4799784"/>
            <a:ext cx="692457" cy="15314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Black Line Icon For Time Is Running, Reminder And People Stock Vector -  Illustration of countdown, reminder: 145542658">
            <a:extLst>
              <a:ext uri="{FF2B5EF4-FFF2-40B4-BE49-F238E27FC236}">
                <a16:creationId xmlns:a16="http://schemas.microsoft.com/office/drawing/2014/main" id="{6A6AE3CA-39CA-4511-ACCF-661DD1102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11128" r="13948" b="16187"/>
          <a:stretch/>
        </p:blipFill>
        <p:spPr bwMode="auto">
          <a:xfrm>
            <a:off x="866301" y="4536213"/>
            <a:ext cx="964709" cy="1064142"/>
          </a:xfrm>
          <a:prstGeom prst="rect">
            <a:avLst/>
          </a:prstGeom>
          <a:noFill/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udget icon Royalty Free Vector Image - VectorStock">
            <a:extLst>
              <a:ext uri="{FF2B5EF4-FFF2-40B4-BE49-F238E27FC236}">
                <a16:creationId xmlns:a16="http://schemas.microsoft.com/office/drawing/2014/main" id="{67165407-3C73-4799-BDD2-7B2DEC68B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0" t="12195" r="13970" b="16473"/>
          <a:stretch/>
        </p:blipFill>
        <p:spPr bwMode="auto">
          <a:xfrm>
            <a:off x="7312990" y="4553226"/>
            <a:ext cx="964709" cy="1030115"/>
          </a:xfrm>
          <a:prstGeom prst="rect">
            <a:avLst/>
          </a:prstGeom>
          <a:noFill/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anguage Icon Images, Stock Photos &amp;amp; Vectors | Shutterstock">
            <a:extLst>
              <a:ext uri="{FF2B5EF4-FFF2-40B4-BE49-F238E27FC236}">
                <a16:creationId xmlns:a16="http://schemas.microsoft.com/office/drawing/2014/main" id="{BA74AD4E-F013-4DAD-B34D-71879DD44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10571" r="6513" b="18952"/>
          <a:stretch/>
        </p:blipFill>
        <p:spPr bwMode="auto">
          <a:xfrm>
            <a:off x="7312989" y="2059451"/>
            <a:ext cx="1163751" cy="1030115"/>
          </a:xfrm>
          <a:prstGeom prst="rect">
            <a:avLst/>
          </a:prstGeom>
          <a:noFill/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25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AA845B-B7E5-4939-BEB5-3D095A334E25}"/>
              </a:ext>
            </a:extLst>
          </p:cNvPr>
          <p:cNvSpPr/>
          <p:nvPr/>
        </p:nvSpPr>
        <p:spPr>
          <a:xfrm>
            <a:off x="1969609" y="1765040"/>
            <a:ext cx="5435600" cy="944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배달의민족 한나" panose="020B0600000101010101" charset="-127"/>
              </a:rPr>
              <a:t>Budget – Revenue 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D7A75-6D7C-4954-8E51-311510A45431}"/>
              </a:ext>
            </a:extLst>
          </p:cNvPr>
          <p:cNvSpPr txBox="1"/>
          <p:nvPr/>
        </p:nvSpPr>
        <p:spPr>
          <a:xfrm>
            <a:off x="-53179" y="868630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Project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Overview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1B26D-6F62-4AF0-B050-0116CDFBA503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79C84-E4DF-4BFF-9658-6880A6327E1B}"/>
              </a:ext>
            </a:extLst>
          </p:cNvPr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z="3200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Objectives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7B5BE2F-CCED-44D5-A8C7-D5A8E4E31849}"/>
              </a:ext>
            </a:extLst>
          </p:cNvPr>
          <p:cNvSpPr/>
          <p:nvPr/>
        </p:nvSpPr>
        <p:spPr>
          <a:xfrm>
            <a:off x="1969609" y="4945732"/>
            <a:ext cx="5435600" cy="944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배달의민족 한나" panose="020B0600000101010101" charset="-127"/>
              </a:rPr>
              <a:t>Genre – Earnings rate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86EFCB-F6F1-4C8B-A0A2-EAC1AE4C6B17}"/>
              </a:ext>
            </a:extLst>
          </p:cNvPr>
          <p:cNvSpPr/>
          <p:nvPr/>
        </p:nvSpPr>
        <p:spPr>
          <a:xfrm>
            <a:off x="1969609" y="3355386"/>
            <a:ext cx="5435600" cy="944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배달의민족 한나" panose="020B0600000101010101" charset="-127"/>
              </a:rPr>
              <a:t>Budget – Ratings 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8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z="3200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Problem</a:t>
            </a:r>
            <a:r>
              <a:rPr lang="es-ES" altLang="ko-KR" sz="3200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 </a:t>
            </a:r>
            <a:r>
              <a:rPr lang="es-ES" altLang="ko-KR" sz="3200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Statement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97A810-0E4D-4EA2-822E-C84200E56DEF}"/>
              </a:ext>
            </a:extLst>
          </p:cNvPr>
          <p:cNvGrpSpPr/>
          <p:nvPr/>
        </p:nvGrpSpPr>
        <p:grpSpPr>
          <a:xfrm>
            <a:off x="2237172" y="2322270"/>
            <a:ext cx="5581828" cy="3016537"/>
            <a:chOff x="3096619" y="2104774"/>
            <a:chExt cx="5581828" cy="301653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BE3739-6F9B-4E26-B141-644F58909A98}"/>
                </a:ext>
              </a:extLst>
            </p:cNvPr>
            <p:cNvGrpSpPr/>
            <p:nvPr/>
          </p:nvGrpSpPr>
          <p:grpSpPr>
            <a:xfrm>
              <a:off x="3096619" y="2104774"/>
              <a:ext cx="5383997" cy="3016537"/>
              <a:chOff x="579496" y="2799775"/>
              <a:chExt cx="4953000" cy="2612758"/>
            </a:xfrm>
          </p:grpSpPr>
          <p:pic>
            <p:nvPicPr>
              <p:cNvPr id="2068" name="Picture 20" descr="Silhouettes Horse Carriage Vector Illustration Stock Vector (Royalty Free)  287832395">
                <a:extLst>
                  <a:ext uri="{FF2B5EF4-FFF2-40B4-BE49-F238E27FC236}">
                    <a16:creationId xmlns:a16="http://schemas.microsoft.com/office/drawing/2014/main" id="{90166687-F16D-47FC-B9AE-16C45F2E52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14" b="79643" l="577" r="99808">
                            <a14:foregroundMark x1="74808" y1="55000" x2="74808" y2="55000"/>
                            <a14:foregroundMark x1="55962" y1="43214" x2="55962" y2="43214"/>
                            <a14:foregroundMark x1="46923" y1="45714" x2="46923" y2="45714"/>
                            <a14:backgroundMark x1="57308" y1="51429" x2="57308" y2="51429"/>
                            <a14:backgroundMark x1="64808" y1="51786" x2="64808" y2="51786"/>
                            <a14:backgroundMark x1="64423" y1="51429" x2="64423" y2="51429"/>
                            <a14:backgroundMark x1="45577" y1="63214" x2="45577" y2="63214"/>
                            <a14:backgroundMark x1="40192" y1="48571" x2="40192" y2="48571"/>
                            <a14:backgroundMark x1="40192" y1="47500" x2="40192" y2="47500"/>
                            <a14:backgroundMark x1="40192" y1="47143" x2="40192" y2="47143"/>
                            <a14:backgroundMark x1="45192" y1="62857" x2="45192" y2="62857"/>
                            <a14:backgroundMark x1="45000" y1="61786" x2="45000" y2="61786"/>
                            <a14:backgroundMark x1="45577" y1="65000" x2="45577" y2="6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635"/>
              <a:stretch/>
            </p:blipFill>
            <p:spPr bwMode="auto">
              <a:xfrm flipH="1">
                <a:off x="579496" y="3295872"/>
                <a:ext cx="4953000" cy="2116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0" descr="Silhouettes Horse Carriage Vector Illustration Stock Vector (Royalty Free)  287832395">
                <a:extLst>
                  <a:ext uri="{FF2B5EF4-FFF2-40B4-BE49-F238E27FC236}">
                    <a16:creationId xmlns:a16="http://schemas.microsoft.com/office/drawing/2014/main" id="{5F3A87EF-0BD7-45D1-9C8D-3E10BC73CB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80357" l="0" r="53654">
                            <a14:backgroundMark x1="47885" y1="46071" x2="47885" y2="46071"/>
                            <a14:backgroundMark x1="47115" y1="45714" x2="47115" y2="45714"/>
                            <a14:backgroundMark x1="40000" y1="47500" x2="40000" y2="47500"/>
                            <a14:backgroundMark x1="44231" y1="42500" x2="44231" y2="42500"/>
                            <a14:backgroundMark x1="43846" y1="44643" x2="43846" y2="4464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167" b="20635"/>
              <a:stretch/>
            </p:blipFill>
            <p:spPr bwMode="auto">
              <a:xfrm flipH="1">
                <a:off x="2699906" y="2799775"/>
                <a:ext cx="2616811" cy="2116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65DE3ABB-8E44-49F3-B3FD-68206FA14A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1787" y="3895725"/>
                <a:ext cx="481483" cy="5554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60" name="Picture 12" descr="Netflix, 프랑스에서 TV와 같은 라이브 스트리밍 서비스 테스트 - ROA Report">
              <a:extLst>
                <a:ext uri="{FF2B5EF4-FFF2-40B4-BE49-F238E27FC236}">
                  <a16:creationId xmlns:a16="http://schemas.microsoft.com/office/drawing/2014/main" id="{2BE1CEB8-FD8D-48B6-816B-ADECE998C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3616" y="2859153"/>
              <a:ext cx="1192741" cy="761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WATCHA 브랜드 스토리. 🎬 왓챠는 2012년 영화 추천 서비스로 태어났어요. | by 왓챠 | WATCHA | Medium">
              <a:extLst>
                <a:ext uri="{FF2B5EF4-FFF2-40B4-BE49-F238E27FC236}">
                  <a16:creationId xmlns:a16="http://schemas.microsoft.com/office/drawing/2014/main" id="{CB1CBF4B-34D8-4DA6-935E-A55268C246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3" r="23695"/>
            <a:stretch/>
          </p:blipFill>
          <p:spPr bwMode="auto">
            <a:xfrm>
              <a:off x="7479524" y="3605273"/>
              <a:ext cx="1198923" cy="761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0" name="Picture 22" descr="43,121 Film Production Illustrations &amp;amp; Clip Art">
            <a:extLst>
              <a:ext uri="{FF2B5EF4-FFF2-40B4-BE49-F238E27FC236}">
                <a16:creationId xmlns:a16="http://schemas.microsoft.com/office/drawing/2014/main" id="{61D7154C-9CC7-455E-8A37-5D837B57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42" y="3025577"/>
            <a:ext cx="780683" cy="4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2D46D9-AE2A-4791-9D4B-5D0BFB1C4637}"/>
              </a:ext>
            </a:extLst>
          </p:cNvPr>
          <p:cNvSpPr txBox="1"/>
          <p:nvPr/>
        </p:nvSpPr>
        <p:spPr>
          <a:xfrm>
            <a:off x="2193533" y="2623364"/>
            <a:ext cx="1977500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20</a:t>
            </a:r>
            <a:r>
              <a:rPr lang="en-US" altLang="ko-KR" sz="2000" spc="-150" baseline="30000" dirty="0">
                <a:latin typeface="Arial Rounded MT Bold" panose="020F0704030504030204" pitchFamily="34" charset="0"/>
                <a:ea typeface="배달의민족 한나" panose="020B0600000101010101" charset="-127"/>
              </a:rPr>
              <a:t>th</a:t>
            </a:r>
            <a:r>
              <a:rPr lang="en-US" altLang="ko-KR" sz="20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 film industry</a:t>
            </a:r>
            <a:endParaRPr lang="ko-KR" altLang="en-US" sz="2000" spc="-150" dirty="0"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596F39-05E3-444C-B9FA-1BF0758CF7AB}"/>
              </a:ext>
            </a:extLst>
          </p:cNvPr>
          <p:cNvSpPr txBox="1"/>
          <p:nvPr/>
        </p:nvSpPr>
        <p:spPr>
          <a:xfrm>
            <a:off x="2193533" y="1938987"/>
            <a:ext cx="1977500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21</a:t>
            </a:r>
            <a:r>
              <a:rPr lang="en-US" altLang="ko-KR" sz="2000" spc="-150" baseline="30000" dirty="0">
                <a:latin typeface="Arial Rounded MT Bold" panose="020F0704030504030204" pitchFamily="34" charset="0"/>
                <a:ea typeface="배달의민족 한나" panose="020B0600000101010101" charset="-127"/>
              </a:rPr>
              <a:t>th</a:t>
            </a:r>
            <a:r>
              <a:rPr lang="en-US" altLang="ko-KR" sz="20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 film industry</a:t>
            </a:r>
            <a:endParaRPr lang="ko-KR" altLang="en-US" sz="2000" spc="-150" dirty="0"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  <p:pic>
        <p:nvPicPr>
          <p:cNvPr id="33" name="Picture 22" descr="43,121 Film Production Illustrations &amp;amp; Clip Art">
            <a:extLst>
              <a:ext uri="{FF2B5EF4-FFF2-40B4-BE49-F238E27FC236}">
                <a16:creationId xmlns:a16="http://schemas.microsoft.com/office/drawing/2014/main" id="{62E965B7-FE39-4FF2-94F6-107F37AD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58" y="2360600"/>
            <a:ext cx="3122250" cy="17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6C0111-4995-47B9-80AF-7A8AA2DCDA3B}"/>
              </a:ext>
            </a:extLst>
          </p:cNvPr>
          <p:cNvSpPr txBox="1"/>
          <p:nvPr/>
        </p:nvSpPr>
        <p:spPr>
          <a:xfrm>
            <a:off x="-53179" y="868630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Project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Overview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2F4D7-B22E-46ED-B1B7-814683C04454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37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0243 -0.099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07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Related Works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8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1535" y="699556"/>
            <a:ext cx="752246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“Movie genres ranked by total box office revenue in North America 1995-2021”</a:t>
            </a:r>
            <a:endParaRPr lang="ko-KR" altLang="en-US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3CD142-A98E-434C-8502-A168181B3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248" y="1964422"/>
            <a:ext cx="6583503" cy="4156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411FF-2D79-4CF5-AF1D-8243AAA96CD2}"/>
              </a:ext>
            </a:extLst>
          </p:cNvPr>
          <p:cNvSpPr txBox="1"/>
          <p:nvPr/>
        </p:nvSpPr>
        <p:spPr>
          <a:xfrm>
            <a:off x="2574523" y="1401918"/>
            <a:ext cx="3994951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Genre – Total Revenue</a:t>
            </a:r>
            <a:endParaRPr lang="ko-KR" altLang="en-US" sz="2800" spc="-150" dirty="0"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E8A77-2519-4D27-8733-C72FE5EADC31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Related</a:t>
            </a:r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987D9-0DE4-4DD5-8667-7481EFDC9B81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2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68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1535" y="699556"/>
            <a:ext cx="752246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“Movie genres ranked by total box office revenue in North America 1995-2021”</a:t>
            </a:r>
            <a:endParaRPr lang="ko-KR" altLang="en-US" spc="-15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D5E12E-6F98-4267-91EB-EBC4CAB0842C}"/>
              </a:ext>
            </a:extLst>
          </p:cNvPr>
          <p:cNvGrpSpPr/>
          <p:nvPr/>
        </p:nvGrpSpPr>
        <p:grpSpPr>
          <a:xfrm>
            <a:off x="2857811" y="1235470"/>
            <a:ext cx="3428378" cy="2389599"/>
            <a:chOff x="1280246" y="1273015"/>
            <a:chExt cx="6583503" cy="48082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3CD142-A98E-434C-8502-A168181B3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80246" y="1925138"/>
              <a:ext cx="6583503" cy="415610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D411FF-2D79-4CF5-AF1D-8243AAA96CD2}"/>
                </a:ext>
              </a:extLst>
            </p:cNvPr>
            <p:cNvSpPr txBox="1"/>
            <p:nvPr/>
          </p:nvSpPr>
          <p:spPr>
            <a:xfrm>
              <a:off x="2574522" y="1273015"/>
              <a:ext cx="3994951" cy="652123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atin typeface="Arial Rounded MT Bold" panose="020F0704030504030204" pitchFamily="34" charset="0"/>
                  <a:ea typeface="배달의민족 한나" panose="020B0600000101010101" charset="-127"/>
                </a:rPr>
                <a:t>Genre – Total Revenue</a:t>
              </a:r>
              <a:endParaRPr lang="ko-KR" altLang="en-US" sz="1600" spc="-150" dirty="0">
                <a:latin typeface="Arial Rounded MT Bold" panose="020F0704030504030204" pitchFamily="34" charset="0"/>
                <a:ea typeface="배달의민족 한나" panose="020B0600000101010101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E8A77-2519-4D27-8733-C72FE5EADC31}"/>
              </a:ext>
            </a:extLst>
          </p:cNvPr>
          <p:cNvSpPr txBox="1"/>
          <p:nvPr/>
        </p:nvSpPr>
        <p:spPr>
          <a:xfrm>
            <a:off x="-114139" y="866138"/>
            <a:ext cx="192024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Related</a:t>
            </a:r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987D9-0DE4-4DD5-8667-7481EFDC9B81}"/>
              </a:ext>
            </a:extLst>
          </p:cNvPr>
          <p:cNvSpPr txBox="1"/>
          <p:nvPr/>
        </p:nvSpPr>
        <p:spPr>
          <a:xfrm>
            <a:off x="22184" y="56065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배달의민족 한나" panose="02020603020101020101" pitchFamily="18" charset="-127"/>
              </a:rPr>
              <a:t>2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배달의민족 한나" panose="02020603020101020101" pitchFamily="18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10D1E2C-4ABB-46BD-9B1E-C97A7E58B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" b="1"/>
          <a:stretch/>
        </p:blipFill>
        <p:spPr bwMode="auto">
          <a:xfrm>
            <a:off x="1647207" y="4202159"/>
            <a:ext cx="5849586" cy="195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89F014-B48D-4DD9-BC24-058799C91EB4}"/>
              </a:ext>
            </a:extLst>
          </p:cNvPr>
          <p:cNvSpPr txBox="1"/>
          <p:nvPr/>
        </p:nvSpPr>
        <p:spPr>
          <a:xfrm>
            <a:off x="3531809" y="3858760"/>
            <a:ext cx="208038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Arial Rounded MT Bold" panose="020F0704030504030204" pitchFamily="34" charset="0"/>
                <a:ea typeface="배달의민족 한나" panose="020B0600000101010101" charset="-127"/>
              </a:rPr>
              <a:t>Our Analysis</a:t>
            </a:r>
            <a:endParaRPr lang="ko-KR" altLang="en-US" sz="1600" spc="-150" dirty="0">
              <a:latin typeface="Arial Rounded MT Bold" panose="020F0704030504030204" pitchFamily="34" charset="0"/>
              <a:ea typeface="배달의민족 한나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2581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7843</TotalTime>
  <Words>519</Words>
  <Application>Microsoft Office PowerPoint</Application>
  <PresentationFormat>화면 슬라이드 쇼(4:3)</PresentationFormat>
  <Paragraphs>211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Arial Rounded MT Bold</vt:lpstr>
      <vt:lpstr>맑은 고딕</vt:lpstr>
      <vt:lpstr>배달의민족 한나</vt:lpstr>
      <vt:lpstr>Calibri</vt:lpstr>
      <vt:lpstr>스웨거 TTF</vt:lpstr>
      <vt:lpstr>Cambria Math</vt:lpstr>
      <vt:lpstr>나눔바른고딕</vt:lpstr>
      <vt:lpstr>Arial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368</cp:revision>
  <dcterms:created xsi:type="dcterms:W3CDTF">2016-10-31T18:44:21Z</dcterms:created>
  <dcterms:modified xsi:type="dcterms:W3CDTF">2021-06-06T14:23:41Z</dcterms:modified>
</cp:coreProperties>
</file>