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8" r:id="rId1"/>
  </p:sldMasterIdLst>
  <p:notesMasterIdLst>
    <p:notesMasterId r:id="rId23"/>
  </p:notesMasterIdLst>
  <p:handoutMasterIdLst>
    <p:handoutMasterId r:id="rId24"/>
  </p:handoutMasterIdLst>
  <p:sldIdLst>
    <p:sldId id="334" r:id="rId2"/>
    <p:sldId id="335" r:id="rId3"/>
    <p:sldId id="337" r:id="rId4"/>
    <p:sldId id="333" r:id="rId5"/>
    <p:sldId id="350" r:id="rId6"/>
    <p:sldId id="336" r:id="rId7"/>
    <p:sldId id="342" r:id="rId8"/>
    <p:sldId id="346" r:id="rId9"/>
    <p:sldId id="352" r:id="rId10"/>
    <p:sldId id="343" r:id="rId11"/>
    <p:sldId id="347" r:id="rId12"/>
    <p:sldId id="353" r:id="rId13"/>
    <p:sldId id="344" r:id="rId14"/>
    <p:sldId id="348" r:id="rId15"/>
    <p:sldId id="356" r:id="rId16"/>
    <p:sldId id="355" r:id="rId17"/>
    <p:sldId id="357" r:id="rId18"/>
    <p:sldId id="354" r:id="rId19"/>
    <p:sldId id="345" r:id="rId20"/>
    <p:sldId id="349" r:id="rId21"/>
    <p:sldId id="358" r:id="rId22"/>
  </p:sldIdLst>
  <p:sldSz cx="9144000" cy="6858000" type="screen4x3"/>
  <p:notesSz cx="6858000" cy="9144000"/>
  <p:embeddedFontLst>
    <p:embeddedFont>
      <p:font typeface="HY헤드라인M" panose="02030600000101010101" pitchFamily="18" charset="-127"/>
      <p:regular r:id="rId25"/>
    </p:embeddedFont>
    <p:embeddedFont>
      <p:font typeface="배달의민족 한나" panose="020B0600000101010101" charset="-127"/>
      <p:bold r:id="rId26"/>
    </p:embeddedFont>
    <p:embeddedFont>
      <p:font typeface="Arial Rounded MT Bold" panose="020F0704030504030204" pitchFamily="34" charset="0"/>
      <p:regular r:id="rId27"/>
    </p:embeddedFon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
      <p:font typeface="나눔바른고딕" panose="020B0603020101020101" pitchFamily="50" charset="-127"/>
      <p:regular r:id="rId33"/>
      <p:bold r:id="rId34"/>
    </p:embeddedFont>
    <p:embeddedFont>
      <p:font typeface="맑은 고딕" panose="020B0503020000020004" pitchFamily="50" charset="-127"/>
      <p:regular r:id="rId35"/>
      <p:bold r:id="rId36"/>
    </p:embeddedFont>
    <p:embeddedFont>
      <p:font typeface="스웨거 TTF" panose="020B0600000101010101" pitchFamily="50" charset="-127"/>
      <p:regular r:id="rId3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99FF99"/>
    <a:srgbClr val="008A00"/>
    <a:srgbClr val="005400"/>
    <a:srgbClr val="00EE00"/>
    <a:srgbClr val="FDF89D"/>
    <a:srgbClr val="FFFFCC"/>
    <a:srgbClr val="93FBF9"/>
    <a:srgbClr val="6CCFFC"/>
    <a:srgbClr val="6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1" autoAdjust="0"/>
    <p:restoredTop sz="70023" autoAdjust="0"/>
  </p:normalViewPr>
  <p:slideViewPr>
    <p:cSldViewPr snapToGrid="0" showGuides="1">
      <p:cViewPr varScale="1">
        <p:scale>
          <a:sx n="80" d="100"/>
          <a:sy n="80" d="100"/>
        </p:scale>
        <p:origin x="2460" y="108"/>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230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65064-551D-4B2D-86BC-D344A73BADCC}"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F8B90A03-E5F8-4BA9-B188-84C52D486561}">
      <dgm:prSet phldrT="[텍스트]" custT="1"/>
      <dgm:spPr/>
      <dgm:t>
        <a:bodyPr/>
        <a:lstStyle/>
        <a:p>
          <a:pPr latinLnBrk="1"/>
          <a:r>
            <a:rPr lang="en-US" altLang="ko-KR" sz="2000" b="0" dirty="0">
              <a:latin typeface="배달의민족 한나" panose="020B0600000101010101" charset="-127"/>
              <a:ea typeface="배달의민족 한나" panose="020B0600000101010101" charset="-127"/>
            </a:rPr>
            <a:t>Ratings</a:t>
          </a:r>
          <a:endParaRPr lang="ko-KR" altLang="en-US" sz="2000" b="0" dirty="0">
            <a:latin typeface="배달의민족 한나" panose="020B0600000101010101" charset="-127"/>
            <a:ea typeface="배달의민족 한나" panose="020B0600000101010101" charset="-127"/>
          </a:endParaRPr>
        </a:p>
      </dgm:t>
    </dgm:pt>
    <dgm:pt modelId="{F39A9FCF-0CE3-4FF0-AEC2-AE9C9AB54DDD}" type="parTrans" cxnId="{34B4E289-EB54-43F7-B64E-1A096A0C7526}">
      <dgm:prSet/>
      <dgm:spPr/>
      <dgm:t>
        <a:bodyPr/>
        <a:lstStyle/>
        <a:p>
          <a:pPr latinLnBrk="1"/>
          <a:endParaRPr lang="ko-KR" altLang="en-US"/>
        </a:p>
      </dgm:t>
    </dgm:pt>
    <dgm:pt modelId="{7E1F372D-CE98-462B-B9D1-4B9C4427D0C7}" type="sibTrans" cxnId="{34B4E289-EB54-43F7-B64E-1A096A0C7526}">
      <dgm:prSet/>
      <dgm:spPr/>
      <dgm:t>
        <a:bodyPr/>
        <a:lstStyle/>
        <a:p>
          <a:pPr latinLnBrk="1"/>
          <a:endParaRPr lang="ko-KR" altLang="en-US"/>
        </a:p>
      </dgm:t>
    </dgm:pt>
    <dgm:pt modelId="{AA54F955-A7DA-4647-AC5B-D077049B4A29}" type="pres">
      <dgm:prSet presAssocID="{F2B65064-551D-4B2D-86BC-D344A73BADCC}" presName="Name0" presStyleCnt="0">
        <dgm:presLayoutVars>
          <dgm:chMax/>
          <dgm:chPref/>
          <dgm:dir/>
        </dgm:presLayoutVars>
      </dgm:prSet>
      <dgm:spPr/>
    </dgm:pt>
    <dgm:pt modelId="{FC1F1B55-151C-4084-8A52-3D8CA3A6BB8B}" type="pres">
      <dgm:prSet presAssocID="{F8B90A03-E5F8-4BA9-B188-84C52D486561}" presName="composite" presStyleCnt="0">
        <dgm:presLayoutVars>
          <dgm:chMax val="1"/>
          <dgm:chPref val="1"/>
        </dgm:presLayoutVars>
      </dgm:prSet>
      <dgm:spPr/>
    </dgm:pt>
    <dgm:pt modelId="{0A58896E-B40B-4A86-ABB5-1BFF8DD39735}" type="pres">
      <dgm:prSet presAssocID="{F8B90A03-E5F8-4BA9-B188-84C52D486561}" presName="Accent" presStyleLbl="trAlignAcc1" presStyleIdx="0" presStyleCnt="1">
        <dgm:presLayoutVars>
          <dgm:chMax val="0"/>
          <dgm:chPref val="0"/>
        </dgm:presLayoutVars>
      </dgm:prSet>
      <dgm:spPr>
        <a:ln>
          <a:noFill/>
        </a:ln>
      </dgm:spPr>
    </dgm:pt>
    <dgm:pt modelId="{C76BF221-00A6-46F3-9154-2FF756A63629}" type="pres">
      <dgm:prSet presAssocID="{F8B90A03-E5F8-4BA9-B188-84C52D486561}" presName="Image" presStyleLbl="alignImgPlace1" presStyleIdx="0" presStyleCnt="1">
        <dgm:presLayoutVars>
          <dgm:chMax val="0"/>
          <dgm:chPref val="0"/>
        </dgm:presLayoutVars>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 r="-7000"/>
          </a:stretch>
        </a:blipFill>
      </dgm:spPr>
      <dgm:extLst>
        <a:ext uri="{E40237B7-FDA0-4F09-8148-C483321AD2D9}">
          <dgm14:cNvPr xmlns:dgm14="http://schemas.microsoft.com/office/drawing/2010/diagram" id="0" name="" descr="Collect 5-Star Ratings with Formstack&amp;#39;s New Form Field | Formstack Blog">
            <a:extLst>
              <a:ext uri="{FF2B5EF4-FFF2-40B4-BE49-F238E27FC236}">
                <a16:creationId xmlns:a16="http://schemas.microsoft.com/office/drawing/2014/main" id="{61EB73B8-0BE5-4D75-9CE3-0B1477759AA2}"/>
              </a:ext>
            </a:extLst>
          </dgm14:cNvPr>
        </a:ext>
      </dgm:extLst>
    </dgm:pt>
    <dgm:pt modelId="{6E556696-9B18-4548-BA75-4177B218A404}" type="pres">
      <dgm:prSet presAssocID="{F8B90A03-E5F8-4BA9-B188-84C52D486561}" presName="ChildComposite" presStyleCnt="0"/>
      <dgm:spPr/>
    </dgm:pt>
    <dgm:pt modelId="{AB87CC90-6ECC-456D-9A64-A38AEBB0EEA6}" type="pres">
      <dgm:prSet presAssocID="{F8B90A03-E5F8-4BA9-B188-84C52D486561}" presName="Child" presStyleLbl="node1" presStyleIdx="0" presStyleCnt="0">
        <dgm:presLayoutVars>
          <dgm:chMax val="0"/>
          <dgm:chPref val="0"/>
          <dgm:bulletEnabled val="1"/>
        </dgm:presLayoutVars>
      </dgm:prSet>
      <dgm:spPr/>
    </dgm:pt>
    <dgm:pt modelId="{09EE26B2-D0D0-4A21-967C-5803B557833A}" type="pres">
      <dgm:prSet presAssocID="{F8B90A03-E5F8-4BA9-B188-84C52D486561}" presName="Parent" presStyleLbl="revTx" presStyleIdx="0" presStyleCnt="1" custLinFactNeighborX="0" custLinFactNeighborY="22048">
        <dgm:presLayoutVars>
          <dgm:chMax val="1"/>
          <dgm:chPref val="0"/>
          <dgm:bulletEnabled val="1"/>
        </dgm:presLayoutVars>
      </dgm:prSet>
      <dgm:spPr/>
    </dgm:pt>
  </dgm:ptLst>
  <dgm:cxnLst>
    <dgm:cxn modelId="{08E9C832-0500-4FC9-A34D-929219A32EFD}" type="presOf" srcId="{F2B65064-551D-4B2D-86BC-D344A73BADCC}" destId="{AA54F955-A7DA-4647-AC5B-D077049B4A29}" srcOrd="0" destOrd="0" presId="urn:microsoft.com/office/officeart/2008/layout/CaptionedPictures"/>
    <dgm:cxn modelId="{D05B5E34-7A79-4D5D-8E02-97FB41774779}" type="presOf" srcId="{F8B90A03-E5F8-4BA9-B188-84C52D486561}" destId="{09EE26B2-D0D0-4A21-967C-5803B557833A}" srcOrd="0" destOrd="0" presId="urn:microsoft.com/office/officeart/2008/layout/CaptionedPictures"/>
    <dgm:cxn modelId="{34B4E289-EB54-43F7-B64E-1A096A0C7526}" srcId="{F2B65064-551D-4B2D-86BC-D344A73BADCC}" destId="{F8B90A03-E5F8-4BA9-B188-84C52D486561}" srcOrd="0" destOrd="0" parTransId="{F39A9FCF-0CE3-4FF0-AEC2-AE9C9AB54DDD}" sibTransId="{7E1F372D-CE98-462B-B9D1-4B9C4427D0C7}"/>
    <dgm:cxn modelId="{6B1B4727-8A5F-48DF-95BE-644FC1C1F454}" type="presParOf" srcId="{AA54F955-A7DA-4647-AC5B-D077049B4A29}" destId="{FC1F1B55-151C-4084-8A52-3D8CA3A6BB8B}" srcOrd="0" destOrd="0" presId="urn:microsoft.com/office/officeart/2008/layout/CaptionedPictures"/>
    <dgm:cxn modelId="{600E6A14-5ADB-4168-ADE0-0AF00C538CC2}" type="presParOf" srcId="{FC1F1B55-151C-4084-8A52-3D8CA3A6BB8B}" destId="{0A58896E-B40B-4A86-ABB5-1BFF8DD39735}" srcOrd="0" destOrd="0" presId="urn:microsoft.com/office/officeart/2008/layout/CaptionedPictures"/>
    <dgm:cxn modelId="{0A82622C-AEB3-4C6F-8201-326033D18AC2}" type="presParOf" srcId="{FC1F1B55-151C-4084-8A52-3D8CA3A6BB8B}" destId="{C76BF221-00A6-46F3-9154-2FF756A63629}" srcOrd="1" destOrd="0" presId="urn:microsoft.com/office/officeart/2008/layout/CaptionedPictures"/>
    <dgm:cxn modelId="{C8DFB08D-130B-4EF9-8B51-5EE2710D8890}" type="presParOf" srcId="{FC1F1B55-151C-4084-8A52-3D8CA3A6BB8B}" destId="{6E556696-9B18-4548-BA75-4177B218A404}" srcOrd="2" destOrd="0" presId="urn:microsoft.com/office/officeart/2008/layout/CaptionedPictures"/>
    <dgm:cxn modelId="{8BC8B62D-1927-406F-90F8-7E99E11AB831}" type="presParOf" srcId="{6E556696-9B18-4548-BA75-4177B218A404}" destId="{AB87CC90-6ECC-456D-9A64-A38AEBB0EEA6}" srcOrd="0" destOrd="0" presId="urn:microsoft.com/office/officeart/2008/layout/CaptionedPictures"/>
    <dgm:cxn modelId="{8BDF8B34-63E3-4B32-AC38-01C573D05B3C}" type="presParOf" srcId="{6E556696-9B18-4548-BA75-4177B218A404}" destId="{09EE26B2-D0D0-4A21-967C-5803B557833A}"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10E036-3074-40CB-B49B-844AC91D9C84}"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E7C91875-13E8-4055-ADD6-3E985D2D292C}">
      <dgm:prSet phldrT="[텍스트]" custT="1"/>
      <dgm:spPr/>
      <dgm:t>
        <a:bodyPr/>
        <a:lstStyle/>
        <a:p>
          <a:pPr latinLnBrk="1"/>
          <a:r>
            <a:rPr lang="en-US" altLang="ko-KR" sz="2000" dirty="0">
              <a:latin typeface="배달의민족 한나" panose="020B0600000101010101" charset="-127"/>
              <a:ea typeface="배달의민족 한나" panose="020B0600000101010101" charset="-127"/>
            </a:rPr>
            <a:t>Revenue</a:t>
          </a:r>
          <a:endParaRPr lang="ko-KR" altLang="en-US" sz="2000" dirty="0">
            <a:latin typeface="배달의민족 한나" panose="020B0600000101010101" charset="-127"/>
            <a:ea typeface="배달의민족 한나" panose="020B0600000101010101" charset="-127"/>
          </a:endParaRPr>
        </a:p>
      </dgm:t>
    </dgm:pt>
    <dgm:pt modelId="{49F2AC84-667E-4CF4-ABF6-26002AE9D579}" type="parTrans" cxnId="{2283B432-2BB0-40EA-880D-9107051EC554}">
      <dgm:prSet/>
      <dgm:spPr/>
      <dgm:t>
        <a:bodyPr/>
        <a:lstStyle/>
        <a:p>
          <a:pPr latinLnBrk="1"/>
          <a:endParaRPr lang="ko-KR" altLang="en-US"/>
        </a:p>
      </dgm:t>
    </dgm:pt>
    <dgm:pt modelId="{F6E939F6-7A8A-49BF-8D6F-979CA554887A}" type="sibTrans" cxnId="{2283B432-2BB0-40EA-880D-9107051EC554}">
      <dgm:prSet/>
      <dgm:spPr/>
      <dgm:t>
        <a:bodyPr/>
        <a:lstStyle/>
        <a:p>
          <a:pPr latinLnBrk="1"/>
          <a:endParaRPr lang="ko-KR" altLang="en-US"/>
        </a:p>
      </dgm:t>
    </dgm:pt>
    <dgm:pt modelId="{544A5065-DFEC-434D-A533-F07839A70AD6}" type="pres">
      <dgm:prSet presAssocID="{1310E036-3074-40CB-B49B-844AC91D9C84}" presName="Name0" presStyleCnt="0">
        <dgm:presLayoutVars>
          <dgm:chMax/>
          <dgm:chPref/>
          <dgm:dir/>
        </dgm:presLayoutVars>
      </dgm:prSet>
      <dgm:spPr/>
    </dgm:pt>
    <dgm:pt modelId="{5EB61557-2375-40FC-9CDD-8882FBE483AF}" type="pres">
      <dgm:prSet presAssocID="{E7C91875-13E8-4055-ADD6-3E985D2D292C}" presName="composite" presStyleCnt="0">
        <dgm:presLayoutVars>
          <dgm:chMax val="1"/>
          <dgm:chPref val="1"/>
        </dgm:presLayoutVars>
      </dgm:prSet>
      <dgm:spPr/>
    </dgm:pt>
    <dgm:pt modelId="{F8A81138-E7AD-4D6A-8351-CC6FB23940E3}" type="pres">
      <dgm:prSet presAssocID="{E7C91875-13E8-4055-ADD6-3E985D2D292C}" presName="Accent" presStyleLbl="trAlignAcc1" presStyleIdx="0" presStyleCnt="1">
        <dgm:presLayoutVars>
          <dgm:chMax val="0"/>
          <dgm:chPref val="0"/>
        </dgm:presLayoutVars>
      </dgm:prSet>
      <dgm:spPr>
        <a:ln>
          <a:solidFill>
            <a:schemeClr val="bg1"/>
          </a:solidFill>
        </a:ln>
      </dgm:spPr>
    </dgm:pt>
    <dgm:pt modelId="{0A82FC1D-226B-44D6-B76D-1AB77FE1FF1C}" type="pres">
      <dgm:prSet presAssocID="{E7C91875-13E8-4055-ADD6-3E985D2D292C}" presName="Image" presStyleLbl="alignImgPlace1" presStyleIdx="0" presStyleCnt="1">
        <dgm:presLayoutVars>
          <dgm:chMax val="0"/>
          <dgm:chPref val="0"/>
        </dgm:presLayoutVars>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dgm:spPr>
      <dgm:extLst>
        <a:ext uri="{E40237B7-FDA0-4F09-8148-C483321AD2D9}">
          <dgm14:cNvPr xmlns:dgm14="http://schemas.microsoft.com/office/drawing/2010/diagram" id="0" name="" descr="BOX OFFICE: “Infinity War” devours another $115, “Overboard” hits its mark,  “Bad Samaritan,” “Tully” bomb | Movie Nation">
            <a:extLst>
              <a:ext uri="{FF2B5EF4-FFF2-40B4-BE49-F238E27FC236}">
                <a16:creationId xmlns:a16="http://schemas.microsoft.com/office/drawing/2014/main" id="{0A420CDE-1413-4B34-8D1A-178875F39117}"/>
              </a:ext>
            </a:extLst>
          </dgm14:cNvPr>
        </a:ext>
      </dgm:extLst>
    </dgm:pt>
    <dgm:pt modelId="{40B7177C-0CE3-4805-86D6-8737F7D9E61F}" type="pres">
      <dgm:prSet presAssocID="{E7C91875-13E8-4055-ADD6-3E985D2D292C}" presName="ChildComposite" presStyleCnt="0"/>
      <dgm:spPr/>
    </dgm:pt>
    <dgm:pt modelId="{B788BF00-9BFA-47D8-B1B5-038FD9B1A75D}" type="pres">
      <dgm:prSet presAssocID="{E7C91875-13E8-4055-ADD6-3E985D2D292C}" presName="Child" presStyleLbl="node1" presStyleIdx="0" presStyleCnt="0">
        <dgm:presLayoutVars>
          <dgm:chMax val="0"/>
          <dgm:chPref val="0"/>
          <dgm:bulletEnabled val="1"/>
        </dgm:presLayoutVars>
      </dgm:prSet>
      <dgm:spPr/>
    </dgm:pt>
    <dgm:pt modelId="{09C18493-EF2C-448E-A41A-61C04271E20F}" type="pres">
      <dgm:prSet presAssocID="{E7C91875-13E8-4055-ADD6-3E985D2D292C}" presName="Parent" presStyleLbl="revTx" presStyleIdx="0" presStyleCnt="1" custLinFactNeighborY="18328">
        <dgm:presLayoutVars>
          <dgm:chMax val="1"/>
          <dgm:chPref val="0"/>
          <dgm:bulletEnabled val="1"/>
        </dgm:presLayoutVars>
      </dgm:prSet>
      <dgm:spPr/>
    </dgm:pt>
  </dgm:ptLst>
  <dgm:cxnLst>
    <dgm:cxn modelId="{2283B432-2BB0-40EA-880D-9107051EC554}" srcId="{1310E036-3074-40CB-B49B-844AC91D9C84}" destId="{E7C91875-13E8-4055-ADD6-3E985D2D292C}" srcOrd="0" destOrd="0" parTransId="{49F2AC84-667E-4CF4-ABF6-26002AE9D579}" sibTransId="{F6E939F6-7A8A-49BF-8D6F-979CA554887A}"/>
    <dgm:cxn modelId="{765B954B-CDCB-4039-B8F1-2F84A2F103CB}" type="presOf" srcId="{1310E036-3074-40CB-B49B-844AC91D9C84}" destId="{544A5065-DFEC-434D-A533-F07839A70AD6}" srcOrd="0" destOrd="0" presId="urn:microsoft.com/office/officeart/2008/layout/CaptionedPictures"/>
    <dgm:cxn modelId="{3125865A-74DE-4263-9FBA-1F2E5CE0F246}" type="presOf" srcId="{E7C91875-13E8-4055-ADD6-3E985D2D292C}" destId="{09C18493-EF2C-448E-A41A-61C04271E20F}" srcOrd="0" destOrd="0" presId="urn:microsoft.com/office/officeart/2008/layout/CaptionedPictures"/>
    <dgm:cxn modelId="{3826D246-5788-47C6-8721-AA9F74C00793}" type="presParOf" srcId="{544A5065-DFEC-434D-A533-F07839A70AD6}" destId="{5EB61557-2375-40FC-9CDD-8882FBE483AF}" srcOrd="0" destOrd="0" presId="urn:microsoft.com/office/officeart/2008/layout/CaptionedPictures"/>
    <dgm:cxn modelId="{64B201FF-6B1D-4F27-BD02-B890C112C73C}" type="presParOf" srcId="{5EB61557-2375-40FC-9CDD-8882FBE483AF}" destId="{F8A81138-E7AD-4D6A-8351-CC6FB23940E3}" srcOrd="0" destOrd="0" presId="urn:microsoft.com/office/officeart/2008/layout/CaptionedPictures"/>
    <dgm:cxn modelId="{6DE814C7-DBDE-40B2-A13F-82F9A94BC4C5}" type="presParOf" srcId="{5EB61557-2375-40FC-9CDD-8882FBE483AF}" destId="{0A82FC1D-226B-44D6-B76D-1AB77FE1FF1C}" srcOrd="1" destOrd="0" presId="urn:microsoft.com/office/officeart/2008/layout/CaptionedPictures"/>
    <dgm:cxn modelId="{8BC7E3CC-C240-4F22-8143-7F71BFB53E1B}" type="presParOf" srcId="{5EB61557-2375-40FC-9CDD-8882FBE483AF}" destId="{40B7177C-0CE3-4805-86D6-8737F7D9E61F}" srcOrd="2" destOrd="0" presId="urn:microsoft.com/office/officeart/2008/layout/CaptionedPictures"/>
    <dgm:cxn modelId="{D5350A9A-AA0E-46AC-8556-122705A526E7}" type="presParOf" srcId="{40B7177C-0CE3-4805-86D6-8737F7D9E61F}" destId="{B788BF00-9BFA-47D8-B1B5-038FD9B1A75D}" srcOrd="0" destOrd="0" presId="urn:microsoft.com/office/officeart/2008/layout/CaptionedPictures"/>
    <dgm:cxn modelId="{D148E3EF-9E4F-4881-8C65-16BB198C777D}" type="presParOf" srcId="{40B7177C-0CE3-4805-86D6-8737F7D9E61F}" destId="{09C18493-EF2C-448E-A41A-61C04271E20F}"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8896E-B40B-4A86-ABB5-1BFF8DD39735}">
      <dsp:nvSpPr>
        <dsp:cNvPr id="0" name=""/>
        <dsp:cNvSpPr/>
      </dsp:nvSpPr>
      <dsp:spPr>
        <a:xfrm>
          <a:off x="35394" y="811"/>
          <a:ext cx="1411782" cy="1660920"/>
        </a:xfrm>
        <a:prstGeom prst="rect">
          <a:avLst/>
        </a:prstGeom>
        <a:solidFill>
          <a:schemeClr val="lt1">
            <a:alpha val="4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C76BF221-00A6-46F3-9154-2FF756A63629}">
      <dsp:nvSpPr>
        <dsp:cNvPr id="0" name=""/>
        <dsp:cNvSpPr/>
      </dsp:nvSpPr>
      <dsp:spPr>
        <a:xfrm>
          <a:off x="105983" y="67248"/>
          <a:ext cx="1270604" cy="107959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E26B2-D0D0-4A21-967C-5803B557833A}">
      <dsp:nvSpPr>
        <dsp:cNvPr id="0" name=""/>
        <dsp:cNvSpPr/>
      </dsp:nvSpPr>
      <dsp:spPr>
        <a:xfrm>
          <a:off x="105983" y="1214095"/>
          <a:ext cx="1270604" cy="44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latinLnBrk="1">
            <a:lnSpc>
              <a:spcPct val="90000"/>
            </a:lnSpc>
            <a:spcBef>
              <a:spcPct val="0"/>
            </a:spcBef>
            <a:spcAft>
              <a:spcPct val="35000"/>
            </a:spcAft>
            <a:buNone/>
          </a:pPr>
          <a:r>
            <a:rPr lang="en-US" altLang="ko-KR" sz="2000" b="0" kern="1200" dirty="0">
              <a:latin typeface="배달의민족 한나" panose="020B0600000101010101" charset="-127"/>
              <a:ea typeface="배달의민족 한나" panose="020B0600000101010101" charset="-127"/>
            </a:rPr>
            <a:t>Ratings</a:t>
          </a:r>
          <a:endParaRPr lang="ko-KR" altLang="en-US" sz="2000" b="0" kern="1200" dirty="0">
            <a:latin typeface="배달의민족 한나" panose="020B0600000101010101" charset="-127"/>
            <a:ea typeface="배달의민족 한나" panose="020B0600000101010101" charset="-127"/>
          </a:endParaRPr>
        </a:p>
      </dsp:txBody>
      <dsp:txXfrm>
        <a:off x="105983" y="1214095"/>
        <a:ext cx="1270604" cy="448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81138-E7AD-4D6A-8351-CC6FB23940E3}">
      <dsp:nvSpPr>
        <dsp:cNvPr id="0" name=""/>
        <dsp:cNvSpPr/>
      </dsp:nvSpPr>
      <dsp:spPr>
        <a:xfrm>
          <a:off x="35394" y="811"/>
          <a:ext cx="1411782" cy="1660920"/>
        </a:xfrm>
        <a:prstGeom prst="rect">
          <a:avLst/>
        </a:prstGeom>
        <a:solidFill>
          <a:schemeClr val="lt1">
            <a:alpha val="40000"/>
            <a:hueOff val="0"/>
            <a:satOff val="0"/>
            <a:lumOff val="0"/>
            <a:alphaOff val="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sp>
    <dsp:sp modelId="{0A82FC1D-226B-44D6-B76D-1AB77FE1FF1C}">
      <dsp:nvSpPr>
        <dsp:cNvPr id="0" name=""/>
        <dsp:cNvSpPr/>
      </dsp:nvSpPr>
      <dsp:spPr>
        <a:xfrm>
          <a:off x="105983" y="67248"/>
          <a:ext cx="1270604" cy="107959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C18493-EF2C-448E-A41A-61C04271E20F}">
      <dsp:nvSpPr>
        <dsp:cNvPr id="0" name=""/>
        <dsp:cNvSpPr/>
      </dsp:nvSpPr>
      <dsp:spPr>
        <a:xfrm>
          <a:off x="105983" y="1214095"/>
          <a:ext cx="1270604" cy="448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latinLnBrk="1">
            <a:lnSpc>
              <a:spcPct val="90000"/>
            </a:lnSpc>
            <a:spcBef>
              <a:spcPct val="0"/>
            </a:spcBef>
            <a:spcAft>
              <a:spcPct val="35000"/>
            </a:spcAft>
            <a:buNone/>
          </a:pPr>
          <a:r>
            <a:rPr lang="en-US" altLang="ko-KR" sz="2000" kern="1200" dirty="0">
              <a:latin typeface="배달의민족 한나" panose="020B0600000101010101" charset="-127"/>
              <a:ea typeface="배달의민족 한나" panose="020B0600000101010101" charset="-127"/>
            </a:rPr>
            <a:t>Revenue</a:t>
          </a:r>
          <a:endParaRPr lang="ko-KR" altLang="en-US" sz="2000" kern="1200" dirty="0">
            <a:latin typeface="배달의민족 한나" panose="020B0600000101010101" charset="-127"/>
            <a:ea typeface="배달의민족 한나" panose="020B0600000101010101" charset="-127"/>
          </a:endParaRPr>
        </a:p>
      </dsp:txBody>
      <dsp:txXfrm>
        <a:off x="105983" y="1214095"/>
        <a:ext cx="1270604" cy="448448"/>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0C0BE9-C5BC-4054-A2F4-C3E06BD0B6D0}" type="datetimeFigureOut">
              <a:rPr lang="ko-KR" altLang="en-US" smtClean="0"/>
              <a:t>2021-06-06</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69553-52BC-43F2-9C75-53A8E1E358DE}" type="slidenum">
              <a:rPr lang="ko-KR" altLang="en-US" smtClean="0"/>
              <a:t>‹#›</a:t>
            </a:fld>
            <a:endParaRPr lang="ko-KR" altLang="en-US"/>
          </a:p>
        </p:txBody>
      </p:sp>
    </p:spTree>
    <p:extLst>
      <p:ext uri="{BB962C8B-B14F-4D97-AF65-F5344CB8AC3E}">
        <p14:creationId xmlns:p14="http://schemas.microsoft.com/office/powerpoint/2010/main" val="93888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4183F-E53E-46DB-8633-79B2049DED46}" type="datetimeFigureOut">
              <a:rPr lang="ko-KR" altLang="en-US" smtClean="0"/>
              <a:t>2021-06-06</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AB27F-779C-4456-AD6A-D5A4D3F5F5BB}" type="slidenum">
              <a:rPr lang="ko-KR" altLang="en-US" smtClean="0"/>
              <a:t>‹#›</a:t>
            </a:fld>
            <a:endParaRPr lang="ko-KR" altLang="en-US"/>
          </a:p>
        </p:txBody>
      </p:sp>
    </p:spTree>
    <p:extLst>
      <p:ext uri="{BB962C8B-B14F-4D97-AF65-F5344CB8AC3E}">
        <p14:creationId xmlns:p14="http://schemas.microsoft.com/office/powerpoint/2010/main" val="33578516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처음으로</a:t>
            </a:r>
            <a:r>
              <a:rPr lang="en-US" altLang="ko-KR" dirty="0"/>
              <a:t>, </a:t>
            </a:r>
            <a:r>
              <a:rPr lang="ko-KR" altLang="en-US" dirty="0"/>
              <a:t>분석한 </a:t>
            </a:r>
            <a:r>
              <a:rPr lang="en-US" altLang="ko-KR" dirty="0"/>
              <a:t>budget-</a:t>
            </a:r>
            <a:r>
              <a:rPr lang="ko-KR" altLang="en-US" dirty="0"/>
              <a:t>와 </a:t>
            </a:r>
            <a:r>
              <a:rPr lang="en-US" altLang="ko-KR" dirty="0"/>
              <a:t>revenue</a:t>
            </a:r>
            <a:r>
              <a:rPr lang="ko-KR" altLang="en-US" dirty="0"/>
              <a:t>는 큰 관계가 없는 것 처럼 보였습니다</a:t>
            </a:r>
            <a:r>
              <a:rPr lang="en-US" altLang="ko-KR" dirty="0"/>
              <a:t>. </a:t>
            </a:r>
            <a:r>
              <a:rPr lang="ko-KR" altLang="en-US" dirty="0"/>
              <a:t>많은 영화들은 손익분기점을 넘겼으며</a:t>
            </a:r>
            <a:r>
              <a:rPr lang="en-US" altLang="ko-KR" dirty="0"/>
              <a:t>, </a:t>
            </a:r>
            <a:r>
              <a:rPr lang="ko-KR" altLang="en-US" dirty="0"/>
              <a:t>이 손익분기점을 넘긴 영화 사이에서는 큰 관계를 찾지 못했습니다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0BAB27F-779C-4456-AD6A-D5A4D3F5F5BB}" type="slidenum">
              <a:rPr lang="ko-KR" altLang="en-US" smtClean="0"/>
              <a:t>14</a:t>
            </a:fld>
            <a:endParaRPr lang="ko-KR" altLang="en-US"/>
          </a:p>
        </p:txBody>
      </p:sp>
    </p:spTree>
    <p:extLst>
      <p:ext uri="{BB962C8B-B14F-4D97-AF65-F5344CB8AC3E}">
        <p14:creationId xmlns:p14="http://schemas.microsoft.com/office/powerpoint/2010/main" val="204979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위 슬라이드에서 볼 수 없었던 내용을 더 분석해보기 위해 </a:t>
            </a:r>
            <a:r>
              <a:rPr lang="en-US" altLang="ko-KR" dirty="0"/>
              <a:t>earning ratio</a:t>
            </a:r>
            <a:r>
              <a:rPr lang="ko-KR" altLang="en-US" dirty="0"/>
              <a:t>와 </a:t>
            </a:r>
            <a:r>
              <a:rPr lang="en-US" altLang="ko-KR" dirty="0"/>
              <a:t>budget</a:t>
            </a:r>
            <a:r>
              <a:rPr lang="ko-KR" altLang="en-US" dirty="0"/>
              <a:t>간의 관계를 히스토그램으로 나타내 보았습니다</a:t>
            </a:r>
            <a:r>
              <a:rPr lang="en-US" altLang="ko-KR" dirty="0"/>
              <a:t>.</a:t>
            </a:r>
          </a:p>
          <a:p>
            <a:endParaRPr lang="en-US" altLang="ko-KR" dirty="0"/>
          </a:p>
          <a:p>
            <a:r>
              <a:rPr lang="ko-KR" altLang="en-US" dirty="0"/>
              <a:t>위의 히스토그램에서 볼 수 있듯</a:t>
            </a:r>
            <a:r>
              <a:rPr lang="en-US" altLang="ko-KR" dirty="0"/>
              <a:t>, </a:t>
            </a:r>
            <a:r>
              <a:rPr lang="ko-KR" altLang="en-US" dirty="0"/>
              <a:t>저 예산 영화는 </a:t>
            </a:r>
            <a:r>
              <a:rPr lang="en-US" altLang="ko-KR" dirty="0"/>
              <a:t>earning rate </a:t>
            </a:r>
            <a:r>
              <a:rPr lang="ko-KR" altLang="en-US" dirty="0"/>
              <a:t>가 높다는 것을 알 수 있습니다</a:t>
            </a:r>
            <a:r>
              <a:rPr lang="en-US" altLang="ko-KR" dirty="0"/>
              <a:t>.</a:t>
            </a:r>
          </a:p>
          <a:p>
            <a:endParaRPr lang="en-US" altLang="ko-KR" dirty="0"/>
          </a:p>
          <a:p>
            <a:r>
              <a:rPr lang="ko-KR" altLang="en-US" dirty="0"/>
              <a:t>이는 다음과 같은 이유로 설명할 수 있습니다</a:t>
            </a:r>
            <a:r>
              <a:rPr lang="en-US" altLang="ko-KR" dirty="0"/>
              <a:t>.</a:t>
            </a:r>
          </a:p>
          <a:p>
            <a:endParaRPr lang="en-US" altLang="ko-KR" dirty="0"/>
          </a:p>
          <a:p>
            <a:r>
              <a:rPr lang="ko-KR" altLang="en-US" dirty="0"/>
              <a:t>첫 번째로</a:t>
            </a:r>
            <a:r>
              <a:rPr lang="en-US" altLang="ko-KR" dirty="0"/>
              <a:t>, </a:t>
            </a:r>
            <a:r>
              <a:rPr lang="ko-KR" altLang="en-US" dirty="0"/>
              <a:t>저 예산 영화는 무형의 가치가 계산되지 않았습니다</a:t>
            </a:r>
            <a:r>
              <a:rPr lang="en-US" altLang="ko-KR" dirty="0"/>
              <a:t>. </a:t>
            </a:r>
            <a:r>
              <a:rPr lang="ko-KR" altLang="en-US" dirty="0"/>
              <a:t>이를테면 영화의 아이디어와 같은 것은 저 예산 영화에서 더 큰 비중을 차지할 것이라고 쉽게 생각할 수 있습니다</a:t>
            </a:r>
            <a:r>
              <a:rPr lang="en-US" altLang="ko-KR" dirty="0"/>
              <a:t>. </a:t>
            </a:r>
            <a:r>
              <a:rPr lang="ko-KR" altLang="en-US" dirty="0"/>
              <a:t>이 부분이 제외된다면 </a:t>
            </a:r>
            <a:r>
              <a:rPr lang="en-US" altLang="ko-KR" dirty="0"/>
              <a:t>budget</a:t>
            </a:r>
            <a:r>
              <a:rPr lang="ko-KR" altLang="en-US" dirty="0"/>
              <a:t>가 더 적을 것입니다</a:t>
            </a:r>
            <a:r>
              <a:rPr lang="en-US" altLang="ko-KR" dirty="0"/>
              <a:t>.</a:t>
            </a:r>
          </a:p>
          <a:p>
            <a:endParaRPr lang="en-US" altLang="ko-KR" dirty="0"/>
          </a:p>
          <a:p>
            <a:r>
              <a:rPr lang="ko-KR" altLang="en-US" dirty="0"/>
              <a:t>두 번째로</a:t>
            </a:r>
            <a:r>
              <a:rPr lang="en-US" altLang="ko-KR" dirty="0"/>
              <a:t>, </a:t>
            </a:r>
            <a:r>
              <a:rPr lang="ko-KR" altLang="en-US" dirty="0"/>
              <a:t>영화 산업에는 한계가 있습니다</a:t>
            </a:r>
            <a:r>
              <a:rPr lang="en-US" altLang="ko-KR" dirty="0"/>
              <a:t>. </a:t>
            </a:r>
            <a:r>
              <a:rPr lang="ko-KR" altLang="en-US" dirty="0"/>
              <a:t>아무리 재미있는 영화라도</a:t>
            </a:r>
            <a:r>
              <a:rPr lang="en-US" altLang="ko-KR" dirty="0"/>
              <a:t>, </a:t>
            </a:r>
            <a:r>
              <a:rPr lang="ko-KR" altLang="en-US" dirty="0"/>
              <a:t>재미에 비례하여 영화를 보는 숫자가 늘어나지 않습니다</a:t>
            </a:r>
            <a:r>
              <a:rPr lang="en-US" altLang="ko-KR" dirty="0"/>
              <a:t>. </a:t>
            </a:r>
            <a:r>
              <a:rPr lang="ko-KR" altLang="en-US" dirty="0"/>
              <a:t>고로</a:t>
            </a:r>
            <a:r>
              <a:rPr lang="en-US" altLang="ko-KR" dirty="0"/>
              <a:t>, “</a:t>
            </a:r>
            <a:r>
              <a:rPr lang="ko-KR" altLang="en-US" dirty="0"/>
              <a:t>어느 정도의 재미가 있는</a:t>
            </a:r>
            <a:r>
              <a:rPr lang="en-US" altLang="ko-KR" dirty="0"/>
              <a:t>” </a:t>
            </a:r>
            <a:r>
              <a:rPr lang="ko-KR" altLang="en-US" dirty="0"/>
              <a:t>수준에서는 수익률이 크게 늘어나나</a:t>
            </a:r>
            <a:r>
              <a:rPr lang="en-US" altLang="ko-KR" dirty="0"/>
              <a:t>, “</a:t>
            </a:r>
            <a:r>
              <a:rPr lang="ko-KR" altLang="en-US" dirty="0"/>
              <a:t>매우 재미있는 수준</a:t>
            </a:r>
            <a:r>
              <a:rPr lang="en-US" altLang="ko-KR" dirty="0"/>
              <a:t>” </a:t>
            </a:r>
            <a:r>
              <a:rPr lang="ko-KR" altLang="en-US" dirty="0"/>
              <a:t>에서는 수익률이 크게 증가하지 않을 것입니다</a:t>
            </a:r>
            <a:r>
              <a:rPr lang="en-US" altLang="ko-KR" dirty="0"/>
              <a:t>.</a:t>
            </a:r>
            <a:r>
              <a:rPr lang="ko-KR" altLang="en-US" dirty="0"/>
              <a:t> </a:t>
            </a:r>
            <a:r>
              <a:rPr lang="en-US" altLang="ko-KR" dirty="0"/>
              <a:t> </a:t>
            </a:r>
            <a:endParaRPr lang="ko-KR" altLang="en-US" dirty="0"/>
          </a:p>
        </p:txBody>
      </p:sp>
      <p:sp>
        <p:nvSpPr>
          <p:cNvPr id="4" name="슬라이드 번호 개체 틀 3"/>
          <p:cNvSpPr>
            <a:spLocks noGrp="1"/>
          </p:cNvSpPr>
          <p:nvPr>
            <p:ph type="sldNum" sz="quarter" idx="5"/>
          </p:nvPr>
        </p:nvSpPr>
        <p:spPr/>
        <p:txBody>
          <a:bodyPr/>
          <a:lstStyle/>
          <a:p>
            <a:fld id="{F0BAB27F-779C-4456-AD6A-D5A4D3F5F5BB}" type="slidenum">
              <a:rPr lang="ko-KR" altLang="en-US" smtClean="0"/>
              <a:t>15</a:t>
            </a:fld>
            <a:endParaRPr lang="ko-KR" altLang="en-US"/>
          </a:p>
        </p:txBody>
      </p:sp>
    </p:spTree>
    <p:extLst>
      <p:ext uri="{BB962C8B-B14F-4D97-AF65-F5344CB8AC3E}">
        <p14:creationId xmlns:p14="http://schemas.microsoft.com/office/powerpoint/2010/main" val="265748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전체 </a:t>
            </a:r>
            <a:r>
              <a:rPr lang="ko-KR" altLang="en-US" dirty="0" err="1"/>
              <a:t>기간동안의</a:t>
            </a:r>
            <a:r>
              <a:rPr lang="ko-KR" altLang="en-US" dirty="0"/>
              <a:t> 영화를 확인해본다면</a:t>
            </a:r>
            <a:r>
              <a:rPr lang="en-US" altLang="ko-KR" dirty="0"/>
              <a:t>, family </a:t>
            </a:r>
            <a:r>
              <a:rPr lang="ko-KR" altLang="en-US" dirty="0"/>
              <a:t>와 </a:t>
            </a:r>
            <a:r>
              <a:rPr lang="en-US" altLang="ko-KR" dirty="0"/>
              <a:t>comedy </a:t>
            </a:r>
            <a:r>
              <a:rPr lang="ko-KR" altLang="en-US" dirty="0"/>
              <a:t>영화가 수익률이 가장 높았습니다</a:t>
            </a:r>
            <a:r>
              <a:rPr lang="en-US" altLang="ko-KR" dirty="0"/>
              <a:t>.</a:t>
            </a:r>
          </a:p>
          <a:p>
            <a:endParaRPr lang="en-US" altLang="ko-KR" dirty="0"/>
          </a:p>
          <a:p>
            <a:r>
              <a:rPr lang="ko-KR" altLang="en-US" dirty="0"/>
              <a:t>그러나</a:t>
            </a:r>
            <a:r>
              <a:rPr lang="en-US" altLang="ko-KR" dirty="0"/>
              <a:t>, </a:t>
            </a:r>
            <a:r>
              <a:rPr lang="ko-KR" altLang="en-US" dirty="0"/>
              <a:t>이 결과는 과거의 </a:t>
            </a:r>
            <a:r>
              <a:rPr lang="en-US" altLang="ko-KR" dirty="0"/>
              <a:t>data</a:t>
            </a:r>
            <a:r>
              <a:rPr lang="ko-KR" altLang="en-US" dirty="0"/>
              <a:t>를 충분히 대변하지 못하고</a:t>
            </a:r>
            <a:r>
              <a:rPr lang="en-US" altLang="ko-KR" dirty="0"/>
              <a:t>, </a:t>
            </a:r>
            <a:r>
              <a:rPr lang="ko-KR" altLang="en-US" dirty="0"/>
              <a:t>실제로 이러한 장르의 경향이 계속 유지되는지 확인하기가 어렵습니다</a:t>
            </a:r>
            <a:r>
              <a:rPr lang="en-US" altLang="ko-KR" dirty="0"/>
              <a:t>.</a:t>
            </a:r>
          </a:p>
          <a:p>
            <a:endParaRPr lang="en-US" altLang="ko-KR" dirty="0"/>
          </a:p>
          <a:p>
            <a:r>
              <a:rPr lang="ko-KR" altLang="en-US" dirty="0"/>
              <a:t>과거 영화산업은 지금과 같이 팽창하지 않았었고 이에 따라 </a:t>
            </a:r>
            <a:r>
              <a:rPr lang="en-US" altLang="ko-KR" dirty="0"/>
              <a:t>earning rate</a:t>
            </a:r>
            <a:r>
              <a:rPr lang="ko-KR" altLang="en-US" dirty="0"/>
              <a:t>가 극대화되지 않았을 가능성이 있기 때문입니다</a:t>
            </a:r>
            <a:r>
              <a:rPr lang="en-US" altLang="ko-KR" dirty="0"/>
              <a:t>.</a:t>
            </a:r>
          </a:p>
          <a:p>
            <a:endParaRPr lang="en-US" altLang="ko-KR" dirty="0"/>
          </a:p>
          <a:p>
            <a:r>
              <a:rPr lang="ko-KR" altLang="en-US" dirty="0"/>
              <a:t>따라서</a:t>
            </a:r>
            <a:r>
              <a:rPr lang="en-US" altLang="ko-KR" dirty="0"/>
              <a:t>, </a:t>
            </a:r>
            <a:r>
              <a:rPr lang="ko-KR" altLang="en-US" dirty="0"/>
              <a:t>저희는 다른 시대의 영화에 대해서도 분석해보았습니다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0BAB27F-779C-4456-AD6A-D5A4D3F5F5BB}" type="slidenum">
              <a:rPr lang="ko-KR" altLang="en-US" smtClean="0"/>
              <a:t>16</a:t>
            </a:fld>
            <a:endParaRPr lang="ko-KR" altLang="en-US"/>
          </a:p>
        </p:txBody>
      </p:sp>
    </p:spTree>
    <p:extLst>
      <p:ext uri="{BB962C8B-B14F-4D97-AF65-F5344CB8AC3E}">
        <p14:creationId xmlns:p14="http://schemas.microsoft.com/office/powerpoint/2010/main" val="128962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전체 </a:t>
            </a:r>
            <a:r>
              <a:rPr lang="ko-KR" altLang="en-US" dirty="0" err="1"/>
              <a:t>기간동안이</a:t>
            </a:r>
            <a:r>
              <a:rPr lang="ko-KR" altLang="en-US" dirty="0"/>
              <a:t> 아닌</a:t>
            </a:r>
            <a:r>
              <a:rPr lang="en-US" altLang="ko-KR" dirty="0"/>
              <a:t>, 70</a:t>
            </a:r>
            <a:r>
              <a:rPr lang="ko-KR" altLang="en-US" dirty="0"/>
              <a:t>년대의 영화에 대해서만 분석한 경우에는</a:t>
            </a:r>
            <a:r>
              <a:rPr lang="en-US" altLang="ko-KR" dirty="0"/>
              <a:t>, </a:t>
            </a:r>
            <a:r>
              <a:rPr lang="ko-KR" altLang="en-US" dirty="0"/>
              <a:t>예상과 같이 고수익인 장르가 변화하였습니다</a:t>
            </a:r>
            <a:r>
              <a:rPr lang="en-US" altLang="ko-KR" dirty="0"/>
              <a:t>.</a:t>
            </a:r>
          </a:p>
          <a:p>
            <a:endParaRPr lang="en-US" altLang="ko-KR" dirty="0"/>
          </a:p>
          <a:p>
            <a:r>
              <a:rPr lang="en-US" altLang="ko-KR" dirty="0"/>
              <a:t>70</a:t>
            </a:r>
            <a:r>
              <a:rPr lang="ko-KR" altLang="en-US" dirty="0"/>
              <a:t>년대의 가장 고수익 장르는 </a:t>
            </a:r>
            <a:r>
              <a:rPr lang="en-US" altLang="ko-KR" dirty="0"/>
              <a:t>horror, crime, mystery</a:t>
            </a:r>
            <a:r>
              <a:rPr lang="ko-KR" altLang="en-US" dirty="0"/>
              <a:t>영화였으며</a:t>
            </a:r>
            <a:r>
              <a:rPr lang="en-US" altLang="ko-KR" dirty="0"/>
              <a:t>, </a:t>
            </a:r>
            <a:r>
              <a:rPr lang="ko-KR" altLang="en-US" dirty="0"/>
              <a:t>전체 기간동안 고 수익이었던 가족 및 </a:t>
            </a:r>
            <a:r>
              <a:rPr lang="ko-KR" altLang="en-US" dirty="0" err="1"/>
              <a:t>코메디</a:t>
            </a:r>
            <a:r>
              <a:rPr lang="ko-KR" altLang="en-US" dirty="0"/>
              <a:t> 영화는 상대적으로 부진하였습니다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0BAB27F-779C-4456-AD6A-D5A4D3F5F5BB}" type="slidenum">
              <a:rPr lang="ko-KR" altLang="en-US" smtClean="0"/>
              <a:t>17</a:t>
            </a:fld>
            <a:endParaRPr lang="ko-KR" altLang="en-US"/>
          </a:p>
        </p:txBody>
      </p:sp>
    </p:spTree>
    <p:extLst>
      <p:ext uri="{BB962C8B-B14F-4D97-AF65-F5344CB8AC3E}">
        <p14:creationId xmlns:p14="http://schemas.microsoft.com/office/powerpoint/2010/main" val="382945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Budget</a:t>
            </a:r>
            <a:r>
              <a:rPr lang="ko-KR" altLang="en-US" dirty="0"/>
              <a:t>와 </a:t>
            </a:r>
            <a:r>
              <a:rPr lang="en-US" altLang="ko-KR" dirty="0"/>
              <a:t>ratings</a:t>
            </a:r>
            <a:r>
              <a:rPr lang="ko-KR" altLang="en-US" dirty="0"/>
              <a:t>에는 별 관련이 없는 것으로 나타났습니다</a:t>
            </a:r>
            <a:r>
              <a:rPr lang="en-US" altLang="ko-KR" dirty="0"/>
              <a:t>.</a:t>
            </a:r>
          </a:p>
          <a:p>
            <a:endParaRPr lang="en-US" altLang="ko-KR" dirty="0"/>
          </a:p>
          <a:p>
            <a:r>
              <a:rPr lang="ko-KR" altLang="en-US" dirty="0"/>
              <a:t>처음에 고 예산 영화가 높은 재미를 가지고 있는 것이 당연하기 때문에 </a:t>
            </a:r>
            <a:r>
              <a:rPr lang="en-US" altLang="ko-KR" dirty="0"/>
              <a:t>ratings</a:t>
            </a:r>
            <a:r>
              <a:rPr lang="ko-KR" altLang="en-US" dirty="0"/>
              <a:t>가 높을 것으로 예상하였으나</a:t>
            </a:r>
            <a:r>
              <a:rPr lang="en-US" altLang="ko-KR" dirty="0"/>
              <a:t>, </a:t>
            </a:r>
            <a:r>
              <a:rPr lang="ko-KR" altLang="en-US" dirty="0"/>
              <a:t>그렇지 않았고</a:t>
            </a:r>
            <a:r>
              <a:rPr lang="en-US" altLang="ko-KR" dirty="0"/>
              <a:t>, </a:t>
            </a:r>
            <a:r>
              <a:rPr lang="ko-KR" altLang="en-US" dirty="0"/>
              <a:t>그 이유를 분석해보았습니다</a:t>
            </a:r>
            <a:r>
              <a:rPr lang="en-US" altLang="ko-KR" dirty="0"/>
              <a:t>.</a:t>
            </a:r>
          </a:p>
          <a:p>
            <a:endParaRPr lang="en-US" altLang="ko-KR" dirty="0"/>
          </a:p>
          <a:p>
            <a:r>
              <a:rPr lang="ko-KR" altLang="en-US" dirty="0"/>
              <a:t>첫 번째로 표본 선택에서 치우침이 있었던 것으로 생각됩니다</a:t>
            </a:r>
            <a:r>
              <a:rPr lang="en-US" altLang="ko-KR" dirty="0"/>
              <a:t>. </a:t>
            </a:r>
            <a:r>
              <a:rPr lang="ko-KR" altLang="en-US" dirty="0"/>
              <a:t>영화는 보편적인 사람들에 대한 재미를 추구하나</a:t>
            </a:r>
            <a:r>
              <a:rPr lang="en-US" altLang="ko-KR" dirty="0"/>
              <a:t>, ratings</a:t>
            </a:r>
            <a:r>
              <a:rPr lang="ko-KR" altLang="en-US" dirty="0"/>
              <a:t>를 남기는 사람들은 보편적인 사람들보다 영화를 좋아하는 쪽에 속해 있을 가능성이 높다고 판단하였고</a:t>
            </a:r>
            <a:r>
              <a:rPr lang="en-US" altLang="ko-KR" dirty="0"/>
              <a:t>, </a:t>
            </a:r>
            <a:r>
              <a:rPr lang="ko-KR" altLang="en-US" dirty="0"/>
              <a:t>이들의 평가는 </a:t>
            </a:r>
            <a:r>
              <a:rPr lang="ko-KR" altLang="en-US" dirty="0" err="1"/>
              <a:t>스노브</a:t>
            </a:r>
            <a:r>
              <a:rPr lang="ko-KR" altLang="en-US" dirty="0"/>
              <a:t> 효과를 고려해야 할 것입니다</a:t>
            </a:r>
            <a:r>
              <a:rPr lang="en-US" altLang="ko-KR" dirty="0"/>
              <a:t>.</a:t>
            </a:r>
          </a:p>
          <a:p>
            <a:endParaRPr lang="en-US" altLang="ko-KR" dirty="0"/>
          </a:p>
          <a:p>
            <a:r>
              <a:rPr lang="ko-KR" altLang="en-US" dirty="0"/>
              <a:t>두 번째로 고 예산 영화에 대한 실망감이 있을 수 있겠습니다</a:t>
            </a:r>
            <a:r>
              <a:rPr lang="en-US" altLang="ko-KR" dirty="0"/>
              <a:t>. </a:t>
            </a:r>
            <a:r>
              <a:rPr lang="ko-KR" altLang="en-US" dirty="0"/>
              <a:t>고 예산 영화</a:t>
            </a:r>
            <a:r>
              <a:rPr lang="en-US" altLang="ko-KR" dirty="0"/>
              <a:t>, </a:t>
            </a:r>
            <a:r>
              <a:rPr lang="ko-KR" altLang="en-US" dirty="0"/>
              <a:t>이를테면 인기있는 시리즈물 영화의 속편</a:t>
            </a:r>
            <a:r>
              <a:rPr lang="en-US" altLang="ko-KR" dirty="0"/>
              <a:t>, </a:t>
            </a:r>
            <a:r>
              <a:rPr lang="ko-KR" altLang="en-US" dirty="0"/>
              <a:t>은 원판에 대한 기대감 및 사전 홍보때문에 기대감이 많이 올라와 있는 상태일 것이고</a:t>
            </a:r>
            <a:r>
              <a:rPr lang="en-US" altLang="ko-KR" dirty="0"/>
              <a:t>, </a:t>
            </a:r>
            <a:r>
              <a:rPr lang="ko-KR" altLang="en-US" dirty="0"/>
              <a:t>이 상태에서 일반적인 재미의 영화를 만든다면 적은 평점을 기록할 것입니다</a:t>
            </a:r>
            <a:r>
              <a:rPr lang="en-US" altLang="ko-KR" dirty="0"/>
              <a:t>. </a:t>
            </a:r>
            <a:r>
              <a:rPr lang="ko-KR" altLang="en-US" dirty="0"/>
              <a:t>이에 따라 고 예산 영화가 높은 </a:t>
            </a:r>
            <a:r>
              <a:rPr lang="en-US" altLang="ko-KR" dirty="0"/>
              <a:t>rating</a:t>
            </a:r>
            <a:r>
              <a:rPr lang="ko-KR" altLang="en-US" dirty="0"/>
              <a:t>을 가지지는 않았습니다</a:t>
            </a:r>
            <a:r>
              <a:rPr lang="en-US" altLang="ko-KR" dirty="0"/>
              <a:t>.</a:t>
            </a:r>
          </a:p>
          <a:p>
            <a:endParaRPr lang="en-US" altLang="ko-KR" dirty="0"/>
          </a:p>
          <a:p>
            <a:r>
              <a:rPr lang="ko-KR" altLang="en-US" dirty="0"/>
              <a:t>전 슬라이드에서 나오듯</a:t>
            </a:r>
            <a:r>
              <a:rPr lang="en-US" altLang="ko-KR" dirty="0"/>
              <a:t>, </a:t>
            </a:r>
            <a:r>
              <a:rPr lang="ko-KR" altLang="en-US" dirty="0"/>
              <a:t>이 경향은 시대에 따라 달라지지 않았습니다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F0BAB27F-779C-4456-AD6A-D5A4D3F5F5BB}" type="slidenum">
              <a:rPr lang="ko-KR" altLang="en-US" smtClean="0"/>
              <a:t>18</a:t>
            </a:fld>
            <a:endParaRPr lang="ko-KR" altLang="en-US"/>
          </a:p>
        </p:txBody>
      </p:sp>
    </p:spTree>
    <p:extLst>
      <p:ext uri="{BB962C8B-B14F-4D97-AF65-F5344CB8AC3E}">
        <p14:creationId xmlns:p14="http://schemas.microsoft.com/office/powerpoint/2010/main" val="215414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우리는 영화 산업의 고수익을 위한 분석을 진행하였습니다</a:t>
            </a:r>
            <a:r>
              <a:rPr lang="en-US" altLang="ko-KR" dirty="0"/>
              <a:t>. </a:t>
            </a:r>
          </a:p>
          <a:p>
            <a:endParaRPr lang="en-US" altLang="ko-KR" dirty="0"/>
          </a:p>
          <a:p>
            <a:r>
              <a:rPr lang="ko-KR" altLang="en-US" dirty="0"/>
              <a:t>결론적으로 세 가지의 분석결과를 </a:t>
            </a:r>
            <a:r>
              <a:rPr lang="ko-KR" altLang="en-US" dirty="0" err="1"/>
              <a:t>얻어내었는데</a:t>
            </a:r>
            <a:r>
              <a:rPr lang="ko-KR" altLang="en-US" dirty="0"/>
              <a:t> 다음과 같습니다</a:t>
            </a:r>
            <a:r>
              <a:rPr lang="en-US" altLang="ko-KR" dirty="0"/>
              <a:t>.</a:t>
            </a:r>
          </a:p>
          <a:p>
            <a:endParaRPr lang="en-US" altLang="ko-KR" dirty="0"/>
          </a:p>
          <a:p>
            <a:r>
              <a:rPr lang="ko-KR" altLang="en-US" dirty="0"/>
              <a:t>저 예산 영화는 높은 기대 수익률을 </a:t>
            </a:r>
            <a:r>
              <a:rPr lang="ko-KR" altLang="en-US" dirty="0" err="1"/>
              <a:t>나타내었습니다</a:t>
            </a:r>
            <a:r>
              <a:rPr lang="en-US" altLang="ko-KR" dirty="0"/>
              <a:t>.</a:t>
            </a:r>
          </a:p>
          <a:p>
            <a:endParaRPr lang="en-US" altLang="ko-KR" dirty="0"/>
          </a:p>
          <a:p>
            <a:r>
              <a:rPr lang="ko-KR" altLang="en-US" dirty="0"/>
              <a:t>예산과 평점은 큰 관련이 없었습니다</a:t>
            </a:r>
            <a:r>
              <a:rPr lang="en-US" altLang="ko-KR" dirty="0"/>
              <a:t>.</a:t>
            </a:r>
          </a:p>
          <a:p>
            <a:endParaRPr lang="en-US" altLang="ko-KR" dirty="0"/>
          </a:p>
          <a:p>
            <a:r>
              <a:rPr lang="ko-KR" altLang="en-US" dirty="0"/>
              <a:t>시대에 따라 확연히 드러나는 고수익 장르가 존재하였습니다</a:t>
            </a:r>
            <a:r>
              <a:rPr lang="en-US" altLang="ko-KR" dirty="0"/>
              <a:t>.</a:t>
            </a:r>
          </a:p>
        </p:txBody>
      </p:sp>
      <p:sp>
        <p:nvSpPr>
          <p:cNvPr id="4" name="슬라이드 번호 개체 틀 3"/>
          <p:cNvSpPr>
            <a:spLocks noGrp="1"/>
          </p:cNvSpPr>
          <p:nvPr>
            <p:ph type="sldNum" sz="quarter" idx="5"/>
          </p:nvPr>
        </p:nvSpPr>
        <p:spPr/>
        <p:txBody>
          <a:bodyPr/>
          <a:lstStyle/>
          <a:p>
            <a:fld id="{F0BAB27F-779C-4456-AD6A-D5A4D3F5F5BB}" type="slidenum">
              <a:rPr lang="ko-KR" altLang="en-US" smtClean="0"/>
              <a:t>20</a:t>
            </a:fld>
            <a:endParaRPr lang="ko-KR" altLang="en-US"/>
          </a:p>
        </p:txBody>
      </p:sp>
    </p:spTree>
    <p:extLst>
      <p:ext uri="{BB962C8B-B14F-4D97-AF65-F5344CB8AC3E}">
        <p14:creationId xmlns:p14="http://schemas.microsoft.com/office/powerpoint/2010/main" val="148695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10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8" name="모서리가 둥근 직사각형 7"/>
          <p:cNvSpPr/>
          <p:nvPr userDrawn="1"/>
        </p:nvSpPr>
        <p:spPr>
          <a:xfrm>
            <a:off x="-81280" y="1255365"/>
            <a:ext cx="9326879" cy="5053994"/>
          </a:xfrm>
          <a:prstGeom prst="roundRect">
            <a:avLst>
              <a:gd name="adj" fmla="val 2539"/>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userDrawn="1"/>
        </p:nvCxnSpPr>
        <p:spPr>
          <a:xfrm>
            <a:off x="1699206" y="528202"/>
            <a:ext cx="0" cy="72716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p:cNvSpPr/>
          <p:nvPr userDrawn="1"/>
        </p:nvSpPr>
        <p:spPr>
          <a:xfrm>
            <a:off x="0" y="-111878"/>
            <a:ext cx="9245600" cy="640080"/>
          </a:xfrm>
          <a:prstGeom prst="rect">
            <a:avLst/>
          </a:prstGeom>
          <a:solidFill>
            <a:schemeClr val="tx1">
              <a:lumMod val="75000"/>
              <a:lumOff val="25000"/>
            </a:schemeClr>
          </a:solidFill>
          <a:ln>
            <a:noFill/>
          </a:ln>
          <a:effectLst>
            <a:outerShdw blurRad="50800" dist="38100" dir="5400000" algn="t"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평행 사변형 10"/>
          <p:cNvSpPr/>
          <p:nvPr userDrawn="1"/>
        </p:nvSpPr>
        <p:spPr>
          <a:xfrm>
            <a:off x="613422" y="-111878"/>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평행 사변형 11"/>
          <p:cNvSpPr/>
          <p:nvPr userDrawn="1"/>
        </p:nvSpPr>
        <p:spPr>
          <a:xfrm>
            <a:off x="1848444" y="-111879"/>
            <a:ext cx="864819" cy="640081"/>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평행 사변형 12"/>
          <p:cNvSpPr/>
          <p:nvPr userDrawn="1"/>
        </p:nvSpPr>
        <p:spPr>
          <a:xfrm>
            <a:off x="3083466" y="-111163"/>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평행 사변형 13"/>
          <p:cNvSpPr/>
          <p:nvPr userDrawn="1"/>
        </p:nvSpPr>
        <p:spPr>
          <a:xfrm>
            <a:off x="4318488" y="-111164"/>
            <a:ext cx="864819" cy="640081"/>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평행 사변형 14"/>
          <p:cNvSpPr/>
          <p:nvPr userDrawn="1"/>
        </p:nvSpPr>
        <p:spPr>
          <a:xfrm>
            <a:off x="5553510" y="-110803"/>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평행 사변형 15"/>
          <p:cNvSpPr/>
          <p:nvPr userDrawn="1"/>
        </p:nvSpPr>
        <p:spPr>
          <a:xfrm>
            <a:off x="6788532" y="-110804"/>
            <a:ext cx="864819" cy="640081"/>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평행 사변형 16"/>
          <p:cNvSpPr/>
          <p:nvPr userDrawn="1"/>
        </p:nvSpPr>
        <p:spPr>
          <a:xfrm>
            <a:off x="8023554" y="-110088"/>
            <a:ext cx="864819" cy="640080"/>
          </a:xfrm>
          <a:prstGeom prst="parallelogram">
            <a:avLst>
              <a:gd name="adj" fmla="val 39063"/>
            </a:avLst>
          </a:prstGeom>
          <a:solidFill>
            <a:schemeClr val="bg1"/>
          </a:solidFill>
          <a:ln>
            <a:noFill/>
          </a:ln>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userDrawn="1"/>
        </p:nvSpPr>
        <p:spPr>
          <a:xfrm>
            <a:off x="99297" y="-288338"/>
            <a:ext cx="1391920" cy="702293"/>
          </a:xfrm>
          <a:prstGeom prst="roundRect">
            <a:avLst>
              <a:gd name="adj" fmla="val 6448"/>
            </a:avLst>
          </a:prstGeom>
          <a:solidFill>
            <a:srgbClr val="92959B"/>
          </a:solidFill>
          <a:ln>
            <a:no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userDrawn="1"/>
        </p:nvSpPr>
        <p:spPr>
          <a:xfrm>
            <a:off x="211589" y="193227"/>
            <a:ext cx="154213" cy="154213"/>
          </a:xfrm>
          <a:prstGeom prst="ellipse">
            <a:avLst/>
          </a:prstGeom>
          <a:gradFill flip="none" rotWithShape="1">
            <a:gsLst>
              <a:gs pos="2000">
                <a:srgbClr val="D7E2EA"/>
              </a:gs>
              <a:gs pos="17000">
                <a:srgbClr val="B6BEC5"/>
              </a:gs>
              <a:gs pos="39000">
                <a:srgbClr val="92959B"/>
              </a:gs>
              <a:gs pos="67000">
                <a:schemeClr val="bg1">
                  <a:lumMod val="65000"/>
                </a:schemeClr>
              </a:gs>
              <a:gs pos="76000">
                <a:schemeClr val="tx1">
                  <a:lumMod val="65000"/>
                  <a:lumOff val="35000"/>
                </a:schemeClr>
              </a:gs>
            </a:gsLst>
            <a:path path="circle">
              <a:fillToRect l="50000" t="50000" r="50000" b="50000"/>
            </a:path>
            <a:tileRect/>
          </a:gradFill>
          <a:ln>
            <a:noFill/>
          </a:ln>
          <a:effectLst>
            <a:outerShdw blurRad="50800" dist="38100" dir="2700000" sx="90000" sy="9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userDrawn="1"/>
        </p:nvSpPr>
        <p:spPr>
          <a:xfrm>
            <a:off x="1237494" y="193227"/>
            <a:ext cx="156245" cy="156245"/>
          </a:xfrm>
          <a:prstGeom prst="ellipse">
            <a:avLst/>
          </a:prstGeom>
          <a:gradFill flip="none" rotWithShape="1">
            <a:gsLst>
              <a:gs pos="2000">
                <a:srgbClr val="D7E2EA"/>
              </a:gs>
              <a:gs pos="17000">
                <a:srgbClr val="B6BEC5"/>
              </a:gs>
              <a:gs pos="39000">
                <a:srgbClr val="92959B"/>
              </a:gs>
              <a:gs pos="67000">
                <a:schemeClr val="bg1">
                  <a:lumMod val="65000"/>
                </a:schemeClr>
              </a:gs>
              <a:gs pos="76000">
                <a:schemeClr val="tx1">
                  <a:lumMod val="65000"/>
                  <a:lumOff val="35000"/>
                </a:schemeClr>
              </a:gs>
            </a:gsLst>
            <a:path path="circle">
              <a:fillToRect l="50000" t="50000" r="50000" b="50000"/>
            </a:path>
            <a:tileRect/>
          </a:gradFill>
          <a:ln>
            <a:noFill/>
          </a:ln>
          <a:effectLst>
            <a:outerShdw blurRad="50800" dist="38100" dir="2700000" sx="90000" sy="9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20"/>
          <p:cNvCxnSpPr/>
          <p:nvPr userDrawn="1"/>
        </p:nvCxnSpPr>
        <p:spPr>
          <a:xfrm>
            <a:off x="-81280" y="1255365"/>
            <a:ext cx="932687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userDrawn="1"/>
        </p:nvCxnSpPr>
        <p:spPr>
          <a:xfrm>
            <a:off x="-81280" y="6309360"/>
            <a:ext cx="932687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7756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6" name="TextBox 55"/>
          <p:cNvSpPr txBox="1"/>
          <p:nvPr userDrawn="1"/>
        </p:nvSpPr>
        <p:spPr>
          <a:xfrm>
            <a:off x="0" y="6413700"/>
            <a:ext cx="9144000" cy="230832"/>
          </a:xfrm>
          <a:prstGeom prst="rect">
            <a:avLst/>
          </a:prstGeom>
          <a:noFill/>
          <a:scene3d>
            <a:camera prst="obliqueBottomRight"/>
            <a:lightRig rig="threePt" dir="t"/>
          </a:scene3d>
        </p:spPr>
        <p:txBody>
          <a:bodyPr wrap="square" rtlCol="0">
            <a:spAutoFit/>
          </a:bodyPr>
          <a:lstStyle/>
          <a:p>
            <a:pPr algn="ctr"/>
            <a:r>
              <a:rPr lang="en-US" altLang="ko-KR" sz="900" spc="300" dirty="0">
                <a:solidFill>
                  <a:schemeClr val="bg1">
                    <a:lumMod val="65000"/>
                  </a:schemeClr>
                </a:solidFill>
                <a:latin typeface="나눔바른고딕" panose="020B0603020101020101" pitchFamily="50" charset="-127"/>
                <a:ea typeface="나눔바른고딕" panose="020B0603020101020101" pitchFamily="50" charset="-127"/>
              </a:rPr>
              <a:t>Copyright ⓒ </a:t>
            </a:r>
            <a:r>
              <a:rPr lang="en-US" altLang="ko-KR" sz="900" spc="300" dirty="0" err="1">
                <a:solidFill>
                  <a:schemeClr val="bg1">
                    <a:lumMod val="65000"/>
                  </a:schemeClr>
                </a:solidFill>
                <a:latin typeface="나눔바른고딕" panose="020B0603020101020101" pitchFamily="50" charset="-127"/>
                <a:ea typeface="나눔바른고딕" panose="020B0603020101020101" pitchFamily="50" charset="-127"/>
              </a:rPr>
              <a:t>D.sual</a:t>
            </a:r>
            <a:r>
              <a:rPr lang="en-US" altLang="ko-KR" sz="900" spc="300" dirty="0">
                <a:solidFill>
                  <a:schemeClr val="bg1">
                    <a:lumMod val="65000"/>
                  </a:schemeClr>
                </a:solidFill>
                <a:latin typeface="나눔바른고딕" panose="020B0603020101020101" pitchFamily="50" charset="-127"/>
                <a:ea typeface="나눔바른고딕" panose="020B0603020101020101" pitchFamily="50" charset="-127"/>
              </a:rPr>
              <a:t> 2018. All Rights Reserved</a:t>
            </a:r>
            <a:endParaRPr lang="ko-KR" altLang="en-US" sz="900" spc="300" dirty="0">
              <a:solidFill>
                <a:schemeClr val="bg1">
                  <a:lumMod val="65000"/>
                </a:schemeClr>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3316212490"/>
      </p:ext>
    </p:extLst>
  </p:cSld>
  <p:clrMap bg1="lt1" tx1="dk1" bg2="lt2" tx2="dk2" accent1="accent1" accent2="accent2" accent3="accent3" accent4="accent4" accent5="accent5" accent6="accent6" hlink="hlink" folHlink="folHlink"/>
  <p:sldLayoutIdLst>
    <p:sldLayoutId id="2147483670" r:id="rId1"/>
    <p:sldLayoutId id="2147483669"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jpeg"/><Relationship Id="rId2" Type="http://schemas.openxmlformats.org/officeDocument/2006/relationships/diagramData" Target="../diagrams/data1.xml"/><Relationship Id="rId16" Type="http://schemas.openxmlformats.org/officeDocument/2006/relationships/image" Target="../media/image8.jpeg"/><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7.png"/><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microsoft.com/office/2007/relationships/hdphoto" Target="../media/hdphoto1.wdp"/><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44169"/>
            <a:ext cx="9144000" cy="1569660"/>
          </a:xfrm>
          <a:prstGeom prst="rect">
            <a:avLst/>
          </a:prstGeom>
          <a:noFill/>
          <a:scene3d>
            <a:camera prst="obliqueBottomLeft"/>
            <a:lightRig rig="threePt" dir="t"/>
          </a:scene3d>
        </p:spPr>
        <p:txBody>
          <a:bodyPr wrap="square" rtlCol="0">
            <a:spAutoFit/>
          </a:bodyPr>
          <a:lstStyle/>
          <a:p>
            <a:pPr algn="ctr"/>
            <a:r>
              <a:rPr lang="en-US" altLang="ko-KR" sz="4800" b="1" dirty="0">
                <a:solidFill>
                  <a:schemeClr val="bg1"/>
                </a:solidFill>
                <a:latin typeface="스웨거 TTF" panose="020B0600000101010101" pitchFamily="50" charset="-127"/>
                <a:ea typeface="스웨거 TTF" panose="020B0600000101010101" pitchFamily="50" charset="-127"/>
              </a:rPr>
              <a:t>Predicting Box Office Success through Indicator analysis</a:t>
            </a:r>
            <a:endParaRPr lang="ko-KR" altLang="en-US" sz="4800" b="1" dirty="0">
              <a:solidFill>
                <a:schemeClr val="bg1"/>
              </a:solidFill>
              <a:latin typeface="스웨거 TTF" panose="020B0600000101010101" pitchFamily="50" charset="-127"/>
              <a:ea typeface="스웨거 TTF" panose="020B0600000101010101" pitchFamily="50" charset="-127"/>
            </a:endParaRPr>
          </a:p>
        </p:txBody>
      </p:sp>
      <p:sp>
        <p:nvSpPr>
          <p:cNvPr id="5" name="타원 4"/>
          <p:cNvSpPr>
            <a:spLocks noChangeAspect="1"/>
          </p:cNvSpPr>
          <p:nvPr/>
        </p:nvSpPr>
        <p:spPr>
          <a:xfrm>
            <a:off x="2617998" y="1474998"/>
            <a:ext cx="3908002" cy="390800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0" y="4213829"/>
            <a:ext cx="9144000" cy="692497"/>
          </a:xfrm>
          <a:prstGeom prst="rect">
            <a:avLst/>
          </a:prstGeom>
          <a:noFill/>
          <a:scene3d>
            <a:camera prst="obliqueBottomLeft"/>
            <a:lightRig rig="threePt" dir="t"/>
          </a:scene3d>
        </p:spPr>
        <p:txBody>
          <a:bodyPr wrap="square" rtlCol="0">
            <a:spAutoFit/>
          </a:bodyPr>
          <a:lstStyle/>
          <a:p>
            <a:pPr algn="ctr"/>
            <a:r>
              <a:rPr lang="en-US" altLang="ko-KR" sz="1300" dirty="0">
                <a:solidFill>
                  <a:schemeClr val="bg1"/>
                </a:solidFill>
                <a:latin typeface="나눔바른고딕" panose="020B0603020101020101" pitchFamily="50" charset="-127"/>
                <a:ea typeface="나눔바른고딕" panose="020B0603020101020101" pitchFamily="50" charset="-127"/>
              </a:rPr>
              <a:t>TEAM 1</a:t>
            </a:r>
            <a:r>
              <a:rPr lang="ko-KR" altLang="en-US" sz="1300" dirty="0" err="1">
                <a:solidFill>
                  <a:schemeClr val="bg1"/>
                </a:solidFill>
                <a:latin typeface="나눔바른고딕" panose="020B0603020101020101" pitchFamily="50" charset="-127"/>
                <a:ea typeface="나눔바른고딕" panose="020B0603020101020101" pitchFamily="50" charset="-127"/>
              </a:rPr>
              <a:t>ㅣ</a:t>
            </a:r>
            <a:r>
              <a:rPr lang="en-US" altLang="ko-KR" sz="1300" dirty="0">
                <a:solidFill>
                  <a:schemeClr val="bg1"/>
                </a:solidFill>
                <a:latin typeface="나눔바른고딕" panose="020B0603020101020101" pitchFamily="50" charset="-127"/>
                <a:ea typeface="나눔바른고딕" panose="020B0603020101020101" pitchFamily="50" charset="-127"/>
              </a:rPr>
              <a:t>20190196 </a:t>
            </a:r>
            <a:r>
              <a:rPr lang="ko-KR" altLang="en-US" sz="1300" dirty="0">
                <a:solidFill>
                  <a:schemeClr val="bg1"/>
                </a:solidFill>
                <a:latin typeface="나눔바른고딕" panose="020B0603020101020101" pitchFamily="50" charset="-127"/>
                <a:ea typeface="나눔바른고딕" panose="020B0603020101020101" pitchFamily="50" charset="-127"/>
              </a:rPr>
              <a:t>김태형</a:t>
            </a:r>
            <a:endParaRPr lang="en-US" altLang="ko-KR" sz="1300" dirty="0">
              <a:solidFill>
                <a:schemeClr val="bg1"/>
              </a:solidFill>
              <a:latin typeface="나눔바른고딕" panose="020B0603020101020101" pitchFamily="50" charset="-127"/>
              <a:ea typeface="나눔바른고딕" panose="020B0603020101020101" pitchFamily="50" charset="-127"/>
            </a:endParaRPr>
          </a:p>
          <a:p>
            <a:pPr algn="ctr"/>
            <a:r>
              <a:rPr lang="en-US" altLang="ko-KR" sz="1300" dirty="0">
                <a:solidFill>
                  <a:schemeClr val="bg1"/>
                </a:solidFill>
                <a:latin typeface="나눔바른고딕" panose="020B0603020101020101" pitchFamily="50" charset="-127"/>
                <a:ea typeface="나눔바른고딕" panose="020B0603020101020101" pitchFamily="50" charset="-127"/>
              </a:rPr>
              <a:t>                    20190361 </a:t>
            </a:r>
            <a:r>
              <a:rPr lang="ko-KR" altLang="en-US" sz="1300" dirty="0">
                <a:solidFill>
                  <a:schemeClr val="bg1"/>
                </a:solidFill>
                <a:latin typeface="나눔바른고딕" panose="020B0603020101020101" pitchFamily="50" charset="-127"/>
                <a:ea typeface="나눔바른고딕" panose="020B0603020101020101" pitchFamily="50" charset="-127"/>
              </a:rPr>
              <a:t>안선호</a:t>
            </a:r>
            <a:endParaRPr lang="en-US" altLang="ko-KR" sz="1300" dirty="0">
              <a:solidFill>
                <a:schemeClr val="bg1"/>
              </a:solidFill>
              <a:latin typeface="나눔바른고딕" panose="020B0603020101020101" pitchFamily="50" charset="-127"/>
              <a:ea typeface="나눔바른고딕" panose="020B0603020101020101" pitchFamily="50" charset="-127"/>
            </a:endParaRPr>
          </a:p>
          <a:p>
            <a:pPr algn="ctr"/>
            <a:r>
              <a:rPr lang="en-US" altLang="ko-KR" sz="1300" dirty="0">
                <a:solidFill>
                  <a:schemeClr val="bg1"/>
                </a:solidFill>
                <a:latin typeface="나눔바른고딕" panose="020B0603020101020101" pitchFamily="50" charset="-127"/>
                <a:ea typeface="나눔바른고딕" panose="020B0603020101020101" pitchFamily="50" charset="-127"/>
              </a:rPr>
              <a:t>                    20190573 </a:t>
            </a:r>
            <a:r>
              <a:rPr lang="ko-KR" altLang="en-US" sz="1300" dirty="0" err="1">
                <a:solidFill>
                  <a:schemeClr val="bg1"/>
                </a:solidFill>
                <a:latin typeface="나눔바른고딕" panose="020B0603020101020101" pitchFamily="50" charset="-127"/>
                <a:ea typeface="나눔바른고딕" panose="020B0603020101020101" pitchFamily="50" charset="-127"/>
              </a:rPr>
              <a:t>전재완</a:t>
            </a:r>
            <a:endParaRPr lang="ko-KR" altLang="en-US" sz="1300" dirty="0">
              <a:solidFill>
                <a:schemeClr val="bg1"/>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116246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Data Sets</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3</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28002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Sets</a:t>
            </a: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Raw Data</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3</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A3680F15-1459-43EF-A18F-42C9BB9ECACD}"/>
              </a:ext>
            </a:extLst>
          </p:cNvPr>
          <p:cNvPicPr>
            <a:picLocks noChangeAspect="1"/>
          </p:cNvPicPr>
          <p:nvPr/>
        </p:nvPicPr>
        <p:blipFill rotWithShape="1">
          <a:blip r:embed="rId2"/>
          <a:srcRect r="945"/>
          <a:stretch/>
        </p:blipFill>
        <p:spPr>
          <a:xfrm>
            <a:off x="1733129" y="1759699"/>
            <a:ext cx="5677741" cy="1156017"/>
          </a:xfrm>
          <a:prstGeom prst="rect">
            <a:avLst/>
          </a:prstGeom>
        </p:spPr>
      </p:pic>
      <p:sp>
        <p:nvSpPr>
          <p:cNvPr id="9" name="TextBox 8">
            <a:extLst>
              <a:ext uri="{FF2B5EF4-FFF2-40B4-BE49-F238E27FC236}">
                <a16:creationId xmlns:a16="http://schemas.microsoft.com/office/drawing/2014/main" id="{3C114CF6-E143-4764-AFDF-2499DE1F4722}"/>
              </a:ext>
            </a:extLst>
          </p:cNvPr>
          <p:cNvSpPr txBox="1"/>
          <p:nvPr/>
        </p:nvSpPr>
        <p:spPr>
          <a:xfrm>
            <a:off x="3275858" y="1374227"/>
            <a:ext cx="2823099" cy="461665"/>
          </a:xfrm>
          <a:prstGeom prst="rect">
            <a:avLst/>
          </a:prstGeom>
          <a:noFill/>
          <a:scene3d>
            <a:camera prst="obliqueBottomLeft"/>
            <a:lightRig rig="threePt" dir="t"/>
          </a:scene3d>
        </p:spPr>
        <p:txBody>
          <a:bodyPr wrap="square" rtlCol="0">
            <a:spAutoFit/>
          </a:bodyPr>
          <a:lstStyle/>
          <a:p>
            <a:pPr algn="ctr"/>
            <a:r>
              <a:rPr lang="en-US" altLang="ko-KR" sz="2400" spc="-150" dirty="0">
                <a:latin typeface="배달의민족 한나" panose="020B0600000101010101" charset="-127"/>
                <a:ea typeface="배달의민족 한나" panose="020B0600000101010101" charset="-127"/>
              </a:rPr>
              <a:t>Main Dataset</a:t>
            </a:r>
            <a:endParaRPr lang="ko-KR" altLang="en-US" sz="2400" spc="-150" dirty="0">
              <a:latin typeface="배달의민족 한나" panose="020B0600000101010101" charset="-127"/>
              <a:ea typeface="배달의민족 한나" panose="020B0600000101010101" charset="-127"/>
            </a:endParaRPr>
          </a:p>
        </p:txBody>
      </p:sp>
      <p:cxnSp>
        <p:nvCxnSpPr>
          <p:cNvPr id="12" name="직선 화살표 연결선 11">
            <a:extLst>
              <a:ext uri="{FF2B5EF4-FFF2-40B4-BE49-F238E27FC236}">
                <a16:creationId xmlns:a16="http://schemas.microsoft.com/office/drawing/2014/main" id="{10F3A9BC-02EE-4671-9CEC-CEF67998798D}"/>
              </a:ext>
            </a:extLst>
          </p:cNvPr>
          <p:cNvCxnSpPr>
            <a:cxnSpLocks/>
          </p:cNvCxnSpPr>
          <p:nvPr/>
        </p:nvCxnSpPr>
        <p:spPr>
          <a:xfrm flipH="1">
            <a:off x="3275858" y="3116580"/>
            <a:ext cx="549382" cy="495300"/>
          </a:xfrm>
          <a:prstGeom prst="straightConnector1">
            <a:avLst/>
          </a:prstGeom>
          <a:ln w="762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7DD52869-E9D6-4D04-A0EA-504C5C24E8FD}"/>
              </a:ext>
            </a:extLst>
          </p:cNvPr>
          <p:cNvCxnSpPr>
            <a:cxnSpLocks/>
          </p:cNvCxnSpPr>
          <p:nvPr/>
        </p:nvCxnSpPr>
        <p:spPr>
          <a:xfrm>
            <a:off x="5318762" y="3116580"/>
            <a:ext cx="549382" cy="495300"/>
          </a:xfrm>
          <a:prstGeom prst="straightConnector1">
            <a:avLst/>
          </a:prstGeom>
          <a:ln w="762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그룹 18">
            <a:extLst>
              <a:ext uri="{FF2B5EF4-FFF2-40B4-BE49-F238E27FC236}">
                <a16:creationId xmlns:a16="http://schemas.microsoft.com/office/drawing/2014/main" id="{115B6FDC-E648-40C0-AD9F-C2E265A636B4}"/>
              </a:ext>
            </a:extLst>
          </p:cNvPr>
          <p:cNvGrpSpPr/>
          <p:nvPr/>
        </p:nvGrpSpPr>
        <p:grpSpPr>
          <a:xfrm>
            <a:off x="1348256" y="3628078"/>
            <a:ext cx="2366885" cy="369332"/>
            <a:chOff x="1183664" y="3849886"/>
            <a:chExt cx="2366885" cy="369332"/>
          </a:xfrm>
        </p:grpSpPr>
        <p:pic>
          <p:nvPicPr>
            <p:cNvPr id="4098" name="Picture 2" descr="Free Microsoft excel Logo Icon of Flat style - Available in SVG, PNG, EPS,  AI &amp;amp; Icon fonts">
              <a:extLst>
                <a:ext uri="{FF2B5EF4-FFF2-40B4-BE49-F238E27FC236}">
                  <a16:creationId xmlns:a16="http://schemas.microsoft.com/office/drawing/2014/main" id="{E45DDAD7-B5B4-4A2E-9686-A1C500353F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664" y="3850942"/>
              <a:ext cx="368276" cy="3682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7F88578-3FA2-491E-9FFC-D7E2EA2D2CC0}"/>
                </a:ext>
              </a:extLst>
            </p:cNvPr>
            <p:cNvSpPr txBox="1"/>
            <p:nvPr/>
          </p:nvSpPr>
          <p:spPr>
            <a:xfrm>
              <a:off x="1522742" y="3849886"/>
              <a:ext cx="2027807" cy="369332"/>
            </a:xfrm>
            <a:prstGeom prst="rect">
              <a:avLst/>
            </a:prstGeom>
            <a:noFill/>
            <a:scene3d>
              <a:camera prst="obliqueBottomLeft"/>
              <a:lightRig rig="threePt" dir="t"/>
            </a:scene3d>
          </p:spPr>
          <p:txBody>
            <a:bodyPr wrap="square" rtlCol="0">
              <a:spAutoFit/>
            </a:bodyPr>
            <a:lstStyle/>
            <a:p>
              <a:pPr algn="ctr"/>
              <a:r>
                <a:rPr lang="en-US" altLang="ko-KR" spc="-150" dirty="0">
                  <a:latin typeface="배달의민족 한나" panose="020B0600000101010101" charset="-127"/>
                  <a:ea typeface="배달의민족 한나" panose="020B0600000101010101" charset="-127"/>
                </a:rPr>
                <a:t>movies</a:t>
              </a:r>
              <a:r>
                <a:rPr lang="en-US" altLang="ko-KR" spc="-150" dirty="0">
                  <a:ea typeface="배달의민족 한나" panose="020B0600000101010101" charset="-127"/>
                </a:rPr>
                <a:t>_</a:t>
              </a:r>
              <a:r>
                <a:rPr lang="en-US" altLang="ko-KR" spc="-150" dirty="0">
                  <a:latin typeface="배달의민족 한나" panose="020B0600000101010101" charset="-127"/>
                  <a:ea typeface="배달의민족 한나" panose="020B0600000101010101" charset="-127"/>
                </a:rPr>
                <a:t>metadata.csv</a:t>
              </a:r>
              <a:endParaRPr lang="ko-KR" altLang="en-US" spc="-150" dirty="0">
                <a:latin typeface="배달의민족 한나" panose="020B0600000101010101" charset="-127"/>
                <a:ea typeface="배달의민족 한나" panose="020B0600000101010101" charset="-127"/>
              </a:endParaRPr>
            </a:p>
          </p:txBody>
        </p:sp>
      </p:grpSp>
      <p:grpSp>
        <p:nvGrpSpPr>
          <p:cNvPr id="22" name="그룹 21">
            <a:extLst>
              <a:ext uri="{FF2B5EF4-FFF2-40B4-BE49-F238E27FC236}">
                <a16:creationId xmlns:a16="http://schemas.microsoft.com/office/drawing/2014/main" id="{2D7CBCBE-052D-49A5-9658-285FDBE89CCF}"/>
              </a:ext>
            </a:extLst>
          </p:cNvPr>
          <p:cNvGrpSpPr/>
          <p:nvPr/>
        </p:nvGrpSpPr>
        <p:grpSpPr>
          <a:xfrm>
            <a:off x="5428861" y="3624491"/>
            <a:ext cx="1467106" cy="372919"/>
            <a:chOff x="1183664" y="3846299"/>
            <a:chExt cx="1467106" cy="372919"/>
          </a:xfrm>
        </p:grpSpPr>
        <p:pic>
          <p:nvPicPr>
            <p:cNvPr id="23" name="Picture 2" descr="Free Microsoft excel Logo Icon of Flat style - Available in SVG, PNG, EPS,  AI &amp;amp; Icon fonts">
              <a:extLst>
                <a:ext uri="{FF2B5EF4-FFF2-40B4-BE49-F238E27FC236}">
                  <a16:creationId xmlns:a16="http://schemas.microsoft.com/office/drawing/2014/main" id="{BD52B589-C357-4CC7-8604-90E40F0E64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3664" y="3850942"/>
              <a:ext cx="368276" cy="36827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BEEA26D-E31A-4CE7-83AC-67EF5CEE7F4A}"/>
                </a:ext>
              </a:extLst>
            </p:cNvPr>
            <p:cNvSpPr txBox="1"/>
            <p:nvPr/>
          </p:nvSpPr>
          <p:spPr>
            <a:xfrm>
              <a:off x="1551940" y="3846299"/>
              <a:ext cx="1098830" cy="369332"/>
            </a:xfrm>
            <a:prstGeom prst="rect">
              <a:avLst/>
            </a:prstGeom>
            <a:noFill/>
            <a:scene3d>
              <a:camera prst="obliqueBottomLeft"/>
              <a:lightRig rig="threePt" dir="t"/>
            </a:scene3d>
          </p:spPr>
          <p:txBody>
            <a:bodyPr wrap="square" rtlCol="0">
              <a:spAutoFit/>
            </a:bodyPr>
            <a:lstStyle/>
            <a:p>
              <a:pPr algn="ctr"/>
              <a:r>
                <a:rPr lang="en-US" altLang="ko-KR" spc="-150" dirty="0">
                  <a:latin typeface="배달의민족 한나" panose="020B0600000101010101" charset="-127"/>
                  <a:ea typeface="배달의민족 한나" panose="020B0600000101010101" charset="-127"/>
                </a:rPr>
                <a:t>ratings.csv</a:t>
              </a:r>
              <a:endParaRPr lang="ko-KR" altLang="en-US" spc="-150" dirty="0">
                <a:latin typeface="배달의민족 한나" panose="020B0600000101010101" charset="-127"/>
                <a:ea typeface="배달의민족 한나" panose="020B0600000101010101" charset="-127"/>
              </a:endParaRPr>
            </a:p>
          </p:txBody>
        </p:sp>
      </p:grpSp>
      <mc:AlternateContent xmlns:mc="http://schemas.openxmlformats.org/markup-compatibility/2006" xmlns:a14="http://schemas.microsoft.com/office/drawing/2010/main">
        <mc:Choice Requires="a14">
          <p:graphicFrame>
            <p:nvGraphicFramePr>
              <p:cNvPr id="21" name="표 24">
                <a:extLst>
                  <a:ext uri="{FF2B5EF4-FFF2-40B4-BE49-F238E27FC236}">
                    <a16:creationId xmlns:a16="http://schemas.microsoft.com/office/drawing/2014/main" id="{63D9D128-48EB-4CB6-938E-064E2F2F4E5A}"/>
                  </a:ext>
                </a:extLst>
              </p:cNvPr>
              <p:cNvGraphicFramePr>
                <a:graphicFrameLocks noGrp="1"/>
              </p:cNvGraphicFramePr>
              <p:nvPr>
                <p:extLst>
                  <p:ext uri="{D42A27DB-BD31-4B8C-83A1-F6EECF244321}">
                    <p14:modId xmlns:p14="http://schemas.microsoft.com/office/powerpoint/2010/main" val="2543611318"/>
                  </p:ext>
                </p:extLst>
              </p:nvPr>
            </p:nvGraphicFramePr>
            <p:xfrm>
              <a:off x="1232726" y="4089922"/>
              <a:ext cx="2592514" cy="1761165"/>
            </p:xfrm>
            <a:graphic>
              <a:graphicData uri="http://schemas.openxmlformats.org/drawingml/2006/table">
                <a:tbl>
                  <a:tblPr firstRow="1" bandRow="1">
                    <a:tableStyleId>{F5AB1C69-6EDB-4FF4-983F-18BD219EF322}</a:tableStyleId>
                  </a:tblPr>
                  <a:tblGrid>
                    <a:gridCol w="721609">
                      <a:extLst>
                        <a:ext uri="{9D8B030D-6E8A-4147-A177-3AD203B41FA5}">
                          <a16:colId xmlns:a16="http://schemas.microsoft.com/office/drawing/2014/main" val="1583912384"/>
                        </a:ext>
                      </a:extLst>
                    </a:gridCol>
                    <a:gridCol w="859573">
                      <a:extLst>
                        <a:ext uri="{9D8B030D-6E8A-4147-A177-3AD203B41FA5}">
                          <a16:colId xmlns:a16="http://schemas.microsoft.com/office/drawing/2014/main" val="3026571411"/>
                        </a:ext>
                      </a:extLst>
                    </a:gridCol>
                    <a:gridCol w="652627">
                      <a:extLst>
                        <a:ext uri="{9D8B030D-6E8A-4147-A177-3AD203B41FA5}">
                          <a16:colId xmlns:a16="http://schemas.microsoft.com/office/drawing/2014/main" val="3987130534"/>
                        </a:ext>
                      </a:extLst>
                    </a:gridCol>
                    <a:gridCol w="358705">
                      <a:extLst>
                        <a:ext uri="{9D8B030D-6E8A-4147-A177-3AD203B41FA5}">
                          <a16:colId xmlns:a16="http://schemas.microsoft.com/office/drawing/2014/main" val="2197432186"/>
                        </a:ext>
                      </a:extLst>
                    </a:gridCol>
                  </a:tblGrid>
                  <a:tr h="352233">
                    <a:tc>
                      <a:txBody>
                        <a:bodyPr/>
                        <a:lstStyle/>
                        <a:p>
                          <a:pPr algn="ctr" latinLnBrk="1"/>
                          <a:r>
                            <a:rPr lang="es-ES" altLang="ko-KR" sz="1200" b="0" u="none" strike="noStrike" kern="1200" dirty="0">
                              <a:solidFill>
                                <a:schemeClr val="lt1"/>
                              </a:solidFill>
                              <a:effectLst/>
                              <a:latin typeface="배달의민족 한나" panose="020B0600000101010101" charset="-127"/>
                              <a:ea typeface="배달의민족 한나" panose="020B0600000101010101" charset="-127"/>
                            </a:rPr>
                            <a:t>Budget</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Revenue</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Genre</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14:m>
                            <m:oMathPara xmlns:m="http://schemas.openxmlformats.org/officeDocument/2006/math">
                              <m:oMathParaPr>
                                <m:jc m:val="centerGroup"/>
                              </m:oMathParaPr>
                              <m:oMath xmlns:m="http://schemas.openxmlformats.org/officeDocument/2006/math">
                                <m:r>
                                  <a:rPr lang="ko-KR" altLang="en-US" sz="1200" smtClean="0">
                                    <a:latin typeface="Cambria Math" panose="02040503050406030204" pitchFamily="18" charset="0"/>
                                  </a:rPr>
                                  <m:t>⋯</m:t>
                                </m:r>
                              </m:oMath>
                            </m:oMathPara>
                          </a14:m>
                          <a:endParaRPr lang="ko-KR" altLang="en-US" sz="1200" dirty="0">
                            <a:latin typeface="배달의민족 한나" panose="020B0600000101010101" charset="-127"/>
                            <a:ea typeface="배달의민족 한나" panose="020B0600000101010101" charset="-127"/>
                          </a:endParaRPr>
                        </a:p>
                      </a:txBody>
                      <a:tcPr/>
                    </a:tc>
                    <a:extLst>
                      <a:ext uri="{0D108BD9-81ED-4DB2-BD59-A6C34878D82A}">
                        <a16:rowId xmlns:a16="http://schemas.microsoft.com/office/drawing/2014/main" val="3486793788"/>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1382865669"/>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61776393"/>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11757747"/>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84050431"/>
                      </a:ext>
                    </a:extLst>
                  </a:tr>
                </a:tbl>
              </a:graphicData>
            </a:graphic>
          </p:graphicFrame>
        </mc:Choice>
        <mc:Fallback xmlns="">
          <p:graphicFrame>
            <p:nvGraphicFramePr>
              <p:cNvPr id="21" name="표 24">
                <a:extLst>
                  <a:ext uri="{FF2B5EF4-FFF2-40B4-BE49-F238E27FC236}">
                    <a16:creationId xmlns:a16="http://schemas.microsoft.com/office/drawing/2014/main" id="{63D9D128-48EB-4CB6-938E-064E2F2F4E5A}"/>
                  </a:ext>
                </a:extLst>
              </p:cNvPr>
              <p:cNvGraphicFramePr>
                <a:graphicFrameLocks noGrp="1"/>
              </p:cNvGraphicFramePr>
              <p:nvPr>
                <p:extLst>
                  <p:ext uri="{D42A27DB-BD31-4B8C-83A1-F6EECF244321}">
                    <p14:modId xmlns:p14="http://schemas.microsoft.com/office/powerpoint/2010/main" val="2543611318"/>
                  </p:ext>
                </p:extLst>
              </p:nvPr>
            </p:nvGraphicFramePr>
            <p:xfrm>
              <a:off x="1232726" y="4089922"/>
              <a:ext cx="2592514" cy="1761165"/>
            </p:xfrm>
            <a:graphic>
              <a:graphicData uri="http://schemas.openxmlformats.org/drawingml/2006/table">
                <a:tbl>
                  <a:tblPr firstRow="1" bandRow="1">
                    <a:tableStyleId>{F5AB1C69-6EDB-4FF4-983F-18BD219EF322}</a:tableStyleId>
                  </a:tblPr>
                  <a:tblGrid>
                    <a:gridCol w="721609">
                      <a:extLst>
                        <a:ext uri="{9D8B030D-6E8A-4147-A177-3AD203B41FA5}">
                          <a16:colId xmlns:a16="http://schemas.microsoft.com/office/drawing/2014/main" val="1583912384"/>
                        </a:ext>
                      </a:extLst>
                    </a:gridCol>
                    <a:gridCol w="859573">
                      <a:extLst>
                        <a:ext uri="{9D8B030D-6E8A-4147-A177-3AD203B41FA5}">
                          <a16:colId xmlns:a16="http://schemas.microsoft.com/office/drawing/2014/main" val="3026571411"/>
                        </a:ext>
                      </a:extLst>
                    </a:gridCol>
                    <a:gridCol w="652627">
                      <a:extLst>
                        <a:ext uri="{9D8B030D-6E8A-4147-A177-3AD203B41FA5}">
                          <a16:colId xmlns:a16="http://schemas.microsoft.com/office/drawing/2014/main" val="3987130534"/>
                        </a:ext>
                      </a:extLst>
                    </a:gridCol>
                    <a:gridCol w="358705">
                      <a:extLst>
                        <a:ext uri="{9D8B030D-6E8A-4147-A177-3AD203B41FA5}">
                          <a16:colId xmlns:a16="http://schemas.microsoft.com/office/drawing/2014/main" val="2197432186"/>
                        </a:ext>
                      </a:extLst>
                    </a:gridCol>
                  </a:tblGrid>
                  <a:tr h="352233">
                    <a:tc>
                      <a:txBody>
                        <a:bodyPr/>
                        <a:lstStyle/>
                        <a:p>
                          <a:pPr algn="ctr" latinLnBrk="1"/>
                          <a:r>
                            <a:rPr lang="es-ES" altLang="ko-KR" sz="1200" b="0" u="none" strike="noStrike" kern="1200" dirty="0">
                              <a:solidFill>
                                <a:schemeClr val="lt1"/>
                              </a:solidFill>
                              <a:effectLst/>
                              <a:latin typeface="배달의민족 한나" panose="020B0600000101010101" charset="-127"/>
                              <a:ea typeface="배달의민족 한나" panose="020B0600000101010101" charset="-127"/>
                            </a:rPr>
                            <a:t>Budget</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Revenue</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Genre</a:t>
                          </a:r>
                          <a:endParaRPr lang="ko-KR" altLang="en-US" sz="1200" dirty="0">
                            <a:latin typeface="배달의민족 한나" panose="020B0600000101010101" charset="-127"/>
                            <a:ea typeface="배달의민족 한나" panose="020B0600000101010101" charset="-127"/>
                          </a:endParaRPr>
                        </a:p>
                      </a:txBody>
                      <a:tcPr/>
                    </a:tc>
                    <a:tc>
                      <a:txBody>
                        <a:bodyPr/>
                        <a:lstStyle/>
                        <a:p>
                          <a:endParaRPr lang="ko-KR"/>
                        </a:p>
                      </a:txBody>
                      <a:tcPr>
                        <a:blipFill>
                          <a:blip r:embed="rId4"/>
                          <a:stretch>
                            <a:fillRect l="-623729" t="-1724" r="-6780" b="-403448"/>
                          </a:stretch>
                        </a:blipFill>
                      </a:tcPr>
                    </a:tc>
                    <a:extLst>
                      <a:ext uri="{0D108BD9-81ED-4DB2-BD59-A6C34878D82A}">
                        <a16:rowId xmlns:a16="http://schemas.microsoft.com/office/drawing/2014/main" val="3486793788"/>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1382865669"/>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61776393"/>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11757747"/>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84050431"/>
                      </a:ext>
                    </a:extLst>
                  </a:tr>
                </a:tbl>
              </a:graphicData>
            </a:graphic>
          </p:graphicFrame>
        </mc:Fallback>
      </mc:AlternateContent>
      <p:graphicFrame>
        <p:nvGraphicFramePr>
          <p:cNvPr id="26" name="표 24">
            <a:extLst>
              <a:ext uri="{FF2B5EF4-FFF2-40B4-BE49-F238E27FC236}">
                <a16:creationId xmlns:a16="http://schemas.microsoft.com/office/drawing/2014/main" id="{E067F6F8-D3DB-4EE4-B245-8FD169685B6F}"/>
              </a:ext>
            </a:extLst>
          </p:cNvPr>
          <p:cNvGraphicFramePr>
            <a:graphicFrameLocks noGrp="1"/>
          </p:cNvGraphicFramePr>
          <p:nvPr>
            <p:extLst>
              <p:ext uri="{D42A27DB-BD31-4B8C-83A1-F6EECF244321}">
                <p14:modId xmlns:p14="http://schemas.microsoft.com/office/powerpoint/2010/main" val="1098771516"/>
              </p:ext>
            </p:extLst>
          </p:nvPr>
        </p:nvGraphicFramePr>
        <p:xfrm>
          <a:off x="5318762" y="4090903"/>
          <a:ext cx="2887344" cy="1761165"/>
        </p:xfrm>
        <a:graphic>
          <a:graphicData uri="http://schemas.openxmlformats.org/drawingml/2006/table">
            <a:tbl>
              <a:tblPr firstRow="1" bandRow="1">
                <a:tableStyleId>{F5AB1C69-6EDB-4FF4-983F-18BD219EF322}</a:tableStyleId>
              </a:tblPr>
              <a:tblGrid>
                <a:gridCol w="635317">
                  <a:extLst>
                    <a:ext uri="{9D8B030D-6E8A-4147-A177-3AD203B41FA5}">
                      <a16:colId xmlns:a16="http://schemas.microsoft.com/office/drawing/2014/main" val="1583912384"/>
                    </a:ext>
                  </a:extLst>
                </a:gridCol>
                <a:gridCol w="730567">
                  <a:extLst>
                    <a:ext uri="{9D8B030D-6E8A-4147-A177-3AD203B41FA5}">
                      <a16:colId xmlns:a16="http://schemas.microsoft.com/office/drawing/2014/main" val="3026571411"/>
                    </a:ext>
                  </a:extLst>
                </a:gridCol>
                <a:gridCol w="621030">
                  <a:extLst>
                    <a:ext uri="{9D8B030D-6E8A-4147-A177-3AD203B41FA5}">
                      <a16:colId xmlns:a16="http://schemas.microsoft.com/office/drawing/2014/main" val="3987130534"/>
                    </a:ext>
                  </a:extLst>
                </a:gridCol>
                <a:gridCol w="900430">
                  <a:extLst>
                    <a:ext uri="{9D8B030D-6E8A-4147-A177-3AD203B41FA5}">
                      <a16:colId xmlns:a16="http://schemas.microsoft.com/office/drawing/2014/main" val="2197432186"/>
                    </a:ext>
                  </a:extLst>
                </a:gridCol>
              </a:tblGrid>
              <a:tr h="352233">
                <a:tc>
                  <a:txBody>
                    <a:bodyPr/>
                    <a:lstStyle/>
                    <a:p>
                      <a:pPr algn="ctr" latinLnBrk="1"/>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userId</a:t>
                      </a:r>
                      <a:endParaRPr lang="es-ES" altLang="ko-KR" sz="1200" b="0" u="none" strike="noStrike" kern="1200" dirty="0">
                        <a:solidFill>
                          <a:schemeClr val="lt1"/>
                        </a:solidFill>
                        <a:effectLst/>
                        <a:latin typeface="배달의민족 한나" panose="020B0600000101010101" charset="-127"/>
                        <a:ea typeface="배달의민족 한나" panose="020B0600000101010101" charset="-127"/>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s-ES" altLang="ko-KR" sz="1200" b="0" u="none" strike="noStrike" kern="1200" dirty="0" err="1">
                          <a:solidFill>
                            <a:schemeClr val="lt1"/>
                          </a:solidFill>
                          <a:effectLst/>
                          <a:latin typeface="배달의민족 한나" panose="020B0600000101010101" charset="-127"/>
                          <a:ea typeface="배달의민족 한나" panose="020B0600000101010101" charset="-127"/>
                        </a:rPr>
                        <a:t>movieId</a:t>
                      </a:r>
                      <a:endParaRPr lang="es-ES" altLang="ko-KR" sz="1200" b="0" u="none" strike="noStrike" kern="1200" dirty="0">
                        <a:solidFill>
                          <a:schemeClr val="lt1"/>
                        </a:solidFill>
                        <a:effectLst/>
                        <a:latin typeface="배달의민족 한나" panose="020B0600000101010101" charset="-127"/>
                        <a:ea typeface="배달의민족 한나" panose="020B0600000101010101" charset="-127"/>
                      </a:endParaRPr>
                    </a:p>
                  </a:txBody>
                  <a:tcPr/>
                </a:tc>
                <a:tc>
                  <a:txBody>
                    <a:bodyPr/>
                    <a:lstStyle/>
                    <a:p>
                      <a:pPr algn="ctr" latinLnBrk="1"/>
                      <a:r>
                        <a:rPr lang="es-ES" altLang="ko-KR" sz="1200" b="0" u="none" strike="noStrike" kern="1200" dirty="0">
                          <a:solidFill>
                            <a:schemeClr val="lt1"/>
                          </a:solidFill>
                          <a:effectLst/>
                          <a:latin typeface="배달의민족 한나" panose="020B0600000101010101" charset="-127"/>
                          <a:ea typeface="배달의민족 한나" panose="020B0600000101010101" charset="-127"/>
                        </a:rPr>
                        <a:t>rating</a:t>
                      </a:r>
                      <a:endParaRPr lang="ko-KR" altLang="en-US" sz="1200" dirty="0">
                        <a:latin typeface="배달의민족 한나" panose="020B0600000101010101" charset="-127"/>
                        <a:ea typeface="배달의민족 한나" panose="020B0600000101010101" charset="-127"/>
                      </a:endParaRPr>
                    </a:p>
                  </a:txBody>
                  <a:tcPr/>
                </a:tc>
                <a:tc>
                  <a:txBody>
                    <a:bodyPr/>
                    <a:lstStyle/>
                    <a:p>
                      <a:pPr algn="ctr" latinLnBrk="1"/>
                      <a:r>
                        <a:rPr lang="es-ES" altLang="ko-KR" sz="1200" dirty="0" err="1">
                          <a:latin typeface="배달의민족 한나" panose="020B0600000101010101" charset="-127"/>
                          <a:ea typeface="배달의민족 한나" panose="020B0600000101010101" charset="-127"/>
                        </a:rPr>
                        <a:t>timestamp</a:t>
                      </a:r>
                      <a:endParaRPr lang="es-ES" altLang="ko-KR" sz="1200" dirty="0">
                        <a:latin typeface="배달의민족 한나" panose="020B0600000101010101" charset="-127"/>
                        <a:ea typeface="배달의민족 한나" panose="020B0600000101010101" charset="-127"/>
                      </a:endParaRPr>
                    </a:p>
                  </a:txBody>
                  <a:tcPr/>
                </a:tc>
                <a:extLst>
                  <a:ext uri="{0D108BD9-81ED-4DB2-BD59-A6C34878D82A}">
                    <a16:rowId xmlns:a16="http://schemas.microsoft.com/office/drawing/2014/main" val="3486793788"/>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1382865669"/>
                  </a:ext>
                </a:extLst>
              </a:tr>
              <a:tr h="352233">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61776393"/>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2411757747"/>
                  </a:ext>
                </a:extLst>
              </a:tr>
              <a:tr h="352233">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tc>
                  <a:txBody>
                    <a:bodyPr/>
                    <a:lstStyle/>
                    <a:p>
                      <a:pPr algn="ctr" latinLnBrk="1"/>
                      <a:endParaRPr lang="ko-KR" altLang="en-US" sz="1200" dirty="0">
                        <a:latin typeface="배달의민족 한나" panose="020B0600000101010101" charset="-127"/>
                        <a:ea typeface="배달의민족 한나" panose="020B0600000101010101" charset="-127"/>
                      </a:endParaRPr>
                    </a:p>
                  </a:txBody>
                  <a:tcPr>
                    <a:solidFill>
                      <a:schemeClr val="accent3">
                        <a:lumMod val="20000"/>
                        <a:lumOff val="80000"/>
                      </a:schemeClr>
                    </a:solidFill>
                  </a:tcPr>
                </a:tc>
                <a:extLst>
                  <a:ext uri="{0D108BD9-81ED-4DB2-BD59-A6C34878D82A}">
                    <a16:rowId xmlns:a16="http://schemas.microsoft.com/office/drawing/2014/main" val="84050431"/>
                  </a:ext>
                </a:extLst>
              </a:tr>
            </a:tbl>
          </a:graphicData>
        </a:graphic>
      </p:graphicFrame>
      <p:sp>
        <p:nvSpPr>
          <p:cNvPr id="27" name="TextBox 26">
            <a:extLst>
              <a:ext uri="{FF2B5EF4-FFF2-40B4-BE49-F238E27FC236}">
                <a16:creationId xmlns:a16="http://schemas.microsoft.com/office/drawing/2014/main" id="{3289784D-33B0-4227-8051-B2B65C0AE208}"/>
              </a:ext>
            </a:extLst>
          </p:cNvPr>
          <p:cNvSpPr txBox="1"/>
          <p:nvPr/>
        </p:nvSpPr>
        <p:spPr>
          <a:xfrm>
            <a:off x="0" y="7154562"/>
            <a:ext cx="9144000" cy="3416320"/>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dirty="0">
                <a:solidFill>
                  <a:srgbClr val="000000"/>
                </a:solidFill>
                <a:latin typeface="Arial" panose="020B0604020202020204" pitchFamily="34" charset="0"/>
              </a:rPr>
              <a:t>우리가 사용한 데이터는 </a:t>
            </a:r>
            <a:r>
              <a:rPr lang="en-US" altLang="ko-KR" dirty="0" err="1">
                <a:solidFill>
                  <a:srgbClr val="000000"/>
                </a:solidFill>
                <a:latin typeface="Arial" panose="020B0604020202020204" pitchFamily="34" charset="0"/>
              </a:rPr>
              <a:t>kaggle</a:t>
            </a:r>
            <a:r>
              <a:rPr lang="ko-KR" altLang="en-US" dirty="0">
                <a:solidFill>
                  <a:srgbClr val="000000"/>
                </a:solidFill>
                <a:latin typeface="Arial" panose="020B0604020202020204" pitchFamily="34" charset="0"/>
              </a:rPr>
              <a:t>에서 가져왔다</a:t>
            </a:r>
            <a:r>
              <a:rPr lang="en-US" altLang="ko-KR" dirty="0">
                <a:solidFill>
                  <a:srgbClr val="000000"/>
                </a:solidFill>
                <a:latin typeface="Arial" panose="020B0604020202020204" pitchFamily="34" charset="0"/>
              </a:rPr>
              <a:t>. These files contain metadata for all 45,000 movies listed in the Full </a:t>
            </a:r>
            <a:r>
              <a:rPr lang="en-US" altLang="ko-KR" dirty="0" err="1">
                <a:solidFill>
                  <a:srgbClr val="000000"/>
                </a:solidFill>
                <a:latin typeface="Arial" panose="020B0604020202020204" pitchFamily="34" charset="0"/>
              </a:rPr>
              <a:t>MovieLens</a:t>
            </a:r>
            <a:r>
              <a:rPr lang="en-US" altLang="ko-KR" dirty="0">
                <a:solidFill>
                  <a:srgbClr val="000000"/>
                </a:solidFill>
                <a:latin typeface="Arial" panose="020B0604020202020204" pitchFamily="34" charset="0"/>
              </a:rPr>
              <a:t> Dataset. The dataset consists of movies released on or before July 2017. (</a:t>
            </a:r>
            <a:r>
              <a:rPr lang="ko-KR" altLang="en-US" dirty="0">
                <a:solidFill>
                  <a:srgbClr val="000000"/>
                </a:solidFill>
                <a:latin typeface="Arial" panose="020B0604020202020204" pitchFamily="34" charset="0"/>
              </a:rPr>
              <a:t>만약 최신 자료도 찾으면 이 슬라이드의 내용 수정 필요</a:t>
            </a:r>
            <a:r>
              <a:rPr lang="en-US" altLang="ko-KR" dirty="0">
                <a:solidFill>
                  <a:srgbClr val="000000"/>
                </a:solidFill>
                <a:latin typeface="Arial" panose="020B0604020202020204" pitchFamily="34" charset="0"/>
              </a:rPr>
              <a:t>) </a:t>
            </a:r>
          </a:p>
          <a:p>
            <a:pPr rtl="0">
              <a:spcBef>
                <a:spcPts val="0"/>
              </a:spcBef>
              <a:spcAft>
                <a:spcPts val="0"/>
              </a:spcAft>
            </a:pPr>
            <a:r>
              <a:rPr lang="ko-KR" altLang="en-US" dirty="0">
                <a:solidFill>
                  <a:srgbClr val="000000"/>
                </a:solidFill>
                <a:latin typeface="Arial" panose="020B0604020202020204" pitchFamily="34" charset="0"/>
              </a:rPr>
              <a:t>이 중 </a:t>
            </a:r>
            <a:r>
              <a:rPr lang="en-US" altLang="ko-KR" dirty="0" err="1">
                <a:solidFill>
                  <a:srgbClr val="000000"/>
                </a:solidFill>
                <a:latin typeface="Arial" panose="020B0604020202020204" pitchFamily="34" charset="0"/>
              </a:rPr>
              <a:t>movies_metadata</a:t>
            </a:r>
            <a:r>
              <a:rPr lang="en-US" altLang="ko-KR" dirty="0">
                <a:solidFill>
                  <a:srgbClr val="000000"/>
                </a:solidFill>
                <a:latin typeface="Arial" panose="020B0604020202020204" pitchFamily="34" charset="0"/>
              </a:rPr>
              <a:t> </a:t>
            </a:r>
            <a:r>
              <a:rPr lang="ko-KR" altLang="en-US" dirty="0">
                <a:solidFill>
                  <a:srgbClr val="000000"/>
                </a:solidFill>
                <a:latin typeface="Arial" panose="020B0604020202020204" pitchFamily="34" charset="0"/>
              </a:rPr>
              <a:t>파일과 </a:t>
            </a:r>
            <a:r>
              <a:rPr lang="en-US" altLang="ko-KR" dirty="0">
                <a:solidFill>
                  <a:srgbClr val="000000"/>
                </a:solidFill>
                <a:latin typeface="Arial" panose="020B0604020202020204" pitchFamily="34" charset="0"/>
              </a:rPr>
              <a:t>ratings </a:t>
            </a:r>
            <a:r>
              <a:rPr lang="ko-KR" altLang="en-US" dirty="0">
                <a:solidFill>
                  <a:srgbClr val="000000"/>
                </a:solidFill>
                <a:latin typeface="Arial" panose="020B0604020202020204" pitchFamily="34" charset="0"/>
              </a:rPr>
              <a:t>파일을 사용했다</a:t>
            </a:r>
            <a:r>
              <a:rPr lang="en-US" altLang="ko-KR" dirty="0">
                <a:solidFill>
                  <a:srgbClr val="000000"/>
                </a:solidFill>
                <a:latin typeface="Arial" panose="020B0604020202020204" pitchFamily="34" charset="0"/>
              </a:rPr>
              <a:t>. </a:t>
            </a:r>
            <a:r>
              <a:rPr lang="en-US" altLang="ko-KR" dirty="0" err="1">
                <a:solidFill>
                  <a:srgbClr val="000000"/>
                </a:solidFill>
                <a:latin typeface="Arial" panose="020B0604020202020204" pitchFamily="34" charset="0"/>
              </a:rPr>
              <a:t>Movies_metadata</a:t>
            </a:r>
            <a:r>
              <a:rPr lang="ko-KR" altLang="en-US" dirty="0">
                <a:solidFill>
                  <a:srgbClr val="000000"/>
                </a:solidFill>
                <a:latin typeface="Arial" panose="020B0604020202020204" pitchFamily="34" charset="0"/>
              </a:rPr>
              <a:t>는 </a:t>
            </a:r>
            <a:r>
              <a:rPr lang="en-US" altLang="ko-KR" sz="1800" b="0" i="0" u="none" strike="noStrike" dirty="0">
                <a:solidFill>
                  <a:srgbClr val="000000"/>
                </a:solidFill>
                <a:effectLst/>
                <a:latin typeface="Arial" panose="020B0604020202020204" pitchFamily="34" charset="0"/>
              </a:rPr>
              <a:t>the main Movies Metadata file which contains almost overall data of each single movie. It contains information on 45,000 movies featured in the Full </a:t>
            </a:r>
            <a:r>
              <a:rPr lang="en-US" altLang="ko-KR" sz="1800" b="0" i="0" u="none" strike="noStrike" dirty="0" err="1">
                <a:solidFill>
                  <a:srgbClr val="000000"/>
                </a:solidFill>
                <a:effectLst/>
                <a:latin typeface="Arial" panose="020B0604020202020204" pitchFamily="34" charset="0"/>
              </a:rPr>
              <a:t>MovieLens</a:t>
            </a:r>
            <a:r>
              <a:rPr lang="en-US" altLang="ko-KR" sz="1800" b="0" i="0" u="none" strike="noStrike" dirty="0">
                <a:solidFill>
                  <a:srgbClr val="000000"/>
                </a:solidFill>
                <a:effectLst/>
                <a:latin typeface="Arial" panose="020B0604020202020204" pitchFamily="34" charset="0"/>
              </a:rPr>
              <a:t> dataset(The Full </a:t>
            </a:r>
            <a:r>
              <a:rPr lang="en-US" altLang="ko-KR" sz="1800" b="0" i="0" u="none" strike="noStrike" dirty="0" err="1">
                <a:solidFill>
                  <a:srgbClr val="000000"/>
                </a:solidFill>
                <a:effectLst/>
                <a:latin typeface="Arial" panose="020B0604020202020204" pitchFamily="34" charset="0"/>
              </a:rPr>
              <a:t>MovieLens</a:t>
            </a:r>
            <a:r>
              <a:rPr lang="en-US" altLang="ko-KR" sz="1800" b="0" i="0" u="none" strike="noStrike" dirty="0">
                <a:solidFill>
                  <a:srgbClr val="000000"/>
                </a:solidFill>
                <a:effectLst/>
                <a:latin typeface="Arial" panose="020B0604020202020204" pitchFamily="34" charset="0"/>
              </a:rPr>
              <a:t> Dataset consists of 26 million ratings and 750,000 tag applications from 270,000 users on all the 45,000 movies.). Features include posters, backdrops, budget, revenue, release dates, languages, production countries and companies. </a:t>
            </a:r>
            <a:r>
              <a:rPr lang="ko-KR" altLang="en-US" sz="1800" b="0" i="0" u="none" strike="noStrike" dirty="0">
                <a:solidFill>
                  <a:srgbClr val="000000"/>
                </a:solidFill>
                <a:effectLst/>
                <a:latin typeface="Arial" panose="020B0604020202020204" pitchFamily="34" charset="0"/>
              </a:rPr>
              <a:t>그리고 </a:t>
            </a:r>
            <a:r>
              <a:rPr lang="en-US" altLang="ko-KR" sz="1800" b="0" i="0" u="none" strike="noStrike" dirty="0">
                <a:solidFill>
                  <a:srgbClr val="000000"/>
                </a:solidFill>
                <a:effectLst/>
                <a:latin typeface="Arial" panose="020B0604020202020204" pitchFamily="34" charset="0"/>
              </a:rPr>
              <a:t>ratings </a:t>
            </a:r>
            <a:r>
              <a:rPr lang="ko-KR" altLang="en-US" sz="1800" b="0" i="0" u="none" strike="noStrike" dirty="0">
                <a:solidFill>
                  <a:srgbClr val="000000"/>
                </a:solidFill>
                <a:effectLst/>
                <a:latin typeface="Arial" panose="020B0604020202020204" pitchFamily="34" charset="0"/>
              </a:rPr>
              <a:t>파일은 </a:t>
            </a:r>
            <a:r>
              <a:rPr lang="en-US" altLang="ko-KR" dirty="0">
                <a:solidFill>
                  <a:srgbClr val="000000"/>
                </a:solidFill>
                <a:latin typeface="Arial" panose="020B0604020202020204" pitchFamily="34" charset="0"/>
              </a:rPr>
              <a:t>has files containing 26 million ratings from 270,000 users for all 45,000 movies. Ratings are on a scale of 1-5 and have been obtained from the official </a:t>
            </a:r>
            <a:r>
              <a:rPr lang="en-US" altLang="ko-KR" dirty="0" err="1">
                <a:solidFill>
                  <a:srgbClr val="000000"/>
                </a:solidFill>
                <a:latin typeface="Arial" panose="020B0604020202020204" pitchFamily="34" charset="0"/>
              </a:rPr>
              <a:t>GroupLens</a:t>
            </a:r>
            <a:r>
              <a:rPr lang="en-US" altLang="ko-KR" dirty="0">
                <a:solidFill>
                  <a:srgbClr val="000000"/>
                </a:solidFill>
                <a:latin typeface="Arial" panose="020B0604020202020204" pitchFamily="34" charset="0"/>
              </a:rPr>
              <a:t> website.</a:t>
            </a:r>
            <a:endParaRPr lang="en-US" altLang="ko-KR" b="0" dirty="0">
              <a:effectLst/>
            </a:endParaRPr>
          </a:p>
        </p:txBody>
      </p:sp>
    </p:spTree>
    <p:extLst>
      <p:ext uri="{BB962C8B-B14F-4D97-AF65-F5344CB8AC3E}">
        <p14:creationId xmlns:p14="http://schemas.microsoft.com/office/powerpoint/2010/main" val="351918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Sets</a:t>
            </a: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Pre-processing for analysis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3</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4549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Data Analysis</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4</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264113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Budget - Revenue</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C406090F-EEEC-4319-BB8A-B7EA90D59D18}"/>
              </a:ext>
            </a:extLst>
          </p:cNvPr>
          <p:cNvGrpSpPr/>
          <p:nvPr/>
        </p:nvGrpSpPr>
        <p:grpSpPr>
          <a:xfrm>
            <a:off x="1820384" y="1603143"/>
            <a:ext cx="5734050" cy="3651714"/>
            <a:chOff x="1820383" y="1846555"/>
            <a:chExt cx="5734050" cy="3651714"/>
          </a:xfrm>
        </p:grpSpPr>
        <p:pic>
          <p:nvPicPr>
            <p:cNvPr id="7170" name="Picture 2">
              <a:extLst>
                <a:ext uri="{FF2B5EF4-FFF2-40B4-BE49-F238E27FC236}">
                  <a16:creationId xmlns:a16="http://schemas.microsoft.com/office/drawing/2014/main" id="{DBC65914-6EC3-481E-8A2B-2C061526B2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0"/>
            <a:stretch/>
          </p:blipFill>
          <p:spPr bwMode="auto">
            <a:xfrm>
              <a:off x="1820383" y="1846555"/>
              <a:ext cx="5734050" cy="36517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3267146-A245-4888-AFDF-2DB7DFB1ED93}"/>
                </a:ext>
              </a:extLst>
            </p:cNvPr>
            <p:cNvSpPr txBox="1"/>
            <p:nvPr/>
          </p:nvSpPr>
          <p:spPr>
            <a:xfrm>
              <a:off x="2802243" y="1882067"/>
              <a:ext cx="3770329" cy="369332"/>
            </a:xfrm>
            <a:prstGeom prst="rect">
              <a:avLst/>
            </a:prstGeom>
            <a:noFill/>
            <a:scene3d>
              <a:camera prst="obliqueBottomLeft"/>
              <a:lightRig rig="threePt" dir="t"/>
            </a:scene3d>
          </p:spPr>
          <p:txBody>
            <a:bodyPr wrap="square" rtlCol="0">
              <a:spAutoFit/>
            </a:bodyPr>
            <a:lstStyle/>
            <a:p>
              <a:pPr algn="ctr"/>
              <a:r>
                <a:rPr lang="en-US" altLang="ko-KR" spc="-150" dirty="0">
                  <a:ea typeface="배달의민족 한나" panose="02020603020101020101" pitchFamily="18" charset="-127"/>
                </a:rPr>
                <a:t>Budget – Revenue Relationship</a:t>
              </a:r>
              <a:endParaRPr lang="ko-KR" altLang="en-US" spc="-150" dirty="0">
                <a:ea typeface="배달의민족 한나" panose="02020603020101020101" pitchFamily="18" charset="-127"/>
              </a:endParaRPr>
            </a:p>
          </p:txBody>
        </p:sp>
      </p:grpSp>
      <p:sp>
        <p:nvSpPr>
          <p:cNvPr id="11" name="타원 10">
            <a:extLst>
              <a:ext uri="{FF2B5EF4-FFF2-40B4-BE49-F238E27FC236}">
                <a16:creationId xmlns:a16="http://schemas.microsoft.com/office/drawing/2014/main" id="{14B4F300-6C7F-49F7-ADB2-E946C209982B}"/>
              </a:ext>
            </a:extLst>
          </p:cNvPr>
          <p:cNvSpPr/>
          <p:nvPr/>
        </p:nvSpPr>
        <p:spPr>
          <a:xfrm rot="10800000">
            <a:off x="2237172" y="3836061"/>
            <a:ext cx="958788" cy="87888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a:extLst>
              <a:ext uri="{FF2B5EF4-FFF2-40B4-BE49-F238E27FC236}">
                <a16:creationId xmlns:a16="http://schemas.microsoft.com/office/drawing/2014/main" id="{94DBE4BF-C1E6-4B30-A0D9-BBAB26850E41}"/>
              </a:ext>
            </a:extLst>
          </p:cNvPr>
          <p:cNvCxnSpPr>
            <a:cxnSpLocks/>
            <a:stCxn id="11" idx="0"/>
          </p:cNvCxnSpPr>
          <p:nvPr/>
        </p:nvCxnSpPr>
        <p:spPr>
          <a:xfrm flipH="1">
            <a:off x="2467992" y="4714950"/>
            <a:ext cx="248574" cy="5931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B9AEB8-EB07-4524-8400-81FC278E6CDB}"/>
              </a:ext>
            </a:extLst>
          </p:cNvPr>
          <p:cNvSpPr txBox="1"/>
          <p:nvPr/>
        </p:nvSpPr>
        <p:spPr>
          <a:xfrm>
            <a:off x="2256037" y="5290369"/>
            <a:ext cx="4631926" cy="369332"/>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1. Most movies are located in left-down locations.</a:t>
            </a:r>
            <a:endParaRPr lang="ko-KR" altLang="en-US" spc="-150" dirty="0">
              <a:latin typeface="Arial Rounded MT Bold" panose="020F0704030504030204" pitchFamily="34" charset="0"/>
              <a:ea typeface="스웨거 TTF" panose="020B0600000101010101" pitchFamily="50" charset="-127"/>
            </a:endParaRPr>
          </a:p>
        </p:txBody>
      </p:sp>
      <p:sp>
        <p:nvSpPr>
          <p:cNvPr id="23" name="TextBox 22">
            <a:extLst>
              <a:ext uri="{FF2B5EF4-FFF2-40B4-BE49-F238E27FC236}">
                <a16:creationId xmlns:a16="http://schemas.microsoft.com/office/drawing/2014/main" id="{2ABC2FB8-6755-43EF-958E-A70F4823D453}"/>
              </a:ext>
            </a:extLst>
          </p:cNvPr>
          <p:cNvSpPr txBox="1"/>
          <p:nvPr/>
        </p:nvSpPr>
        <p:spPr>
          <a:xfrm>
            <a:off x="1331649" y="5659701"/>
            <a:ext cx="7128769" cy="646331"/>
          </a:xfrm>
          <a:prstGeom prst="rect">
            <a:avLst/>
          </a:prstGeom>
          <a:noFill/>
          <a:scene3d>
            <a:camera prst="obliqueBottomLeft"/>
            <a:lightRig rig="threePt" dir="t"/>
          </a:scene3d>
        </p:spPr>
        <p:txBody>
          <a:bodyPr wrap="square" rtlCol="0">
            <a:spAutoFit/>
          </a:bodyPr>
          <a:lstStyle/>
          <a:p>
            <a:pPr algn="ctr"/>
            <a:r>
              <a:rPr lang="en-US" altLang="ko-KR" sz="1800" b="0" i="0" u="none" strike="noStrike" dirty="0">
                <a:solidFill>
                  <a:srgbClr val="000000"/>
                </a:solidFill>
                <a:effectLst/>
                <a:latin typeface="Arial Rounded MT Bold" panose="020F0704030504030204" pitchFamily="34" charset="0"/>
              </a:rPr>
              <a:t>2.No significant relationship between budget and revenue, where the earnings ratio is big enough.</a:t>
            </a:r>
            <a:endParaRPr lang="ko-KR" altLang="en-US" spc="-150" dirty="0">
              <a:latin typeface="Arial Rounded MT Bold" panose="020F0704030504030204" pitchFamily="34" charset="0"/>
              <a:ea typeface="스웨거 TTF" panose="020B0600000101010101" pitchFamily="50" charset="-127"/>
            </a:endParaRPr>
          </a:p>
        </p:txBody>
      </p:sp>
      <p:sp>
        <p:nvSpPr>
          <p:cNvPr id="29" name="타원 28">
            <a:extLst>
              <a:ext uri="{FF2B5EF4-FFF2-40B4-BE49-F238E27FC236}">
                <a16:creationId xmlns:a16="http://schemas.microsoft.com/office/drawing/2014/main" id="{6D9E798D-C029-415D-8B82-30DF324E3972}"/>
              </a:ext>
            </a:extLst>
          </p:cNvPr>
          <p:cNvSpPr/>
          <p:nvPr/>
        </p:nvSpPr>
        <p:spPr>
          <a:xfrm rot="10800000">
            <a:off x="4841658" y="1823321"/>
            <a:ext cx="2712775" cy="16646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a:extLst>
              <a:ext uri="{FF2B5EF4-FFF2-40B4-BE49-F238E27FC236}">
                <a16:creationId xmlns:a16="http://schemas.microsoft.com/office/drawing/2014/main" id="{9A2CEF8E-9773-403C-8DE0-C12EA3CB86B3}"/>
              </a:ext>
            </a:extLst>
          </p:cNvPr>
          <p:cNvCxnSpPr>
            <a:cxnSpLocks/>
            <a:stCxn id="29" idx="0"/>
          </p:cNvCxnSpPr>
          <p:nvPr/>
        </p:nvCxnSpPr>
        <p:spPr>
          <a:xfrm>
            <a:off x="6198045" y="3488020"/>
            <a:ext cx="1552161" cy="2171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26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heel(1)">
                                      <p:cBhvr>
                                        <p:cTn id="19" dur="500"/>
                                        <p:tgtEl>
                                          <p:spTgt spid="29"/>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3" grpId="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Budget - Revenue</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a:extLst>
              <a:ext uri="{FF2B5EF4-FFF2-40B4-BE49-F238E27FC236}">
                <a16:creationId xmlns:a16="http://schemas.microsoft.com/office/drawing/2014/main" id="{B5122DC7-6EEC-4CDE-81C5-59354CCDF765}"/>
              </a:ext>
            </a:extLst>
          </p:cNvPr>
          <p:cNvGrpSpPr/>
          <p:nvPr/>
        </p:nvGrpSpPr>
        <p:grpSpPr>
          <a:xfrm>
            <a:off x="1820384" y="1440311"/>
            <a:ext cx="5734050" cy="4123501"/>
            <a:chOff x="1820384" y="1768788"/>
            <a:chExt cx="5734050" cy="4123501"/>
          </a:xfrm>
        </p:grpSpPr>
        <p:grpSp>
          <p:nvGrpSpPr>
            <p:cNvPr id="8" name="그룹 7">
              <a:extLst>
                <a:ext uri="{FF2B5EF4-FFF2-40B4-BE49-F238E27FC236}">
                  <a16:creationId xmlns:a16="http://schemas.microsoft.com/office/drawing/2014/main" id="{7D016F24-C274-4921-99D8-E32F50652135}"/>
                </a:ext>
              </a:extLst>
            </p:cNvPr>
            <p:cNvGrpSpPr/>
            <p:nvPr/>
          </p:nvGrpSpPr>
          <p:grpSpPr>
            <a:xfrm>
              <a:off x="1820384" y="1768788"/>
              <a:ext cx="5734050" cy="4123501"/>
              <a:chOff x="1820384" y="1535838"/>
              <a:chExt cx="5734050" cy="4123501"/>
            </a:xfrm>
          </p:grpSpPr>
          <p:pic>
            <p:nvPicPr>
              <p:cNvPr id="9218" name="Picture 2">
                <a:extLst>
                  <a:ext uri="{FF2B5EF4-FFF2-40B4-BE49-F238E27FC236}">
                    <a16:creationId xmlns:a16="http://schemas.microsoft.com/office/drawing/2014/main" id="{70DEFB5A-EF18-4213-86A2-A63BE6D25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384" y="2001739"/>
                <a:ext cx="573405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E3D84CBC-EE9D-43C6-B70F-76B74F86F0AB}"/>
                  </a:ext>
                </a:extLst>
              </p:cNvPr>
              <p:cNvSpPr/>
              <p:nvPr/>
            </p:nvSpPr>
            <p:spPr>
              <a:xfrm>
                <a:off x="1820384" y="1535838"/>
                <a:ext cx="5734050" cy="465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a:extLst>
                <a:ext uri="{FF2B5EF4-FFF2-40B4-BE49-F238E27FC236}">
                  <a16:creationId xmlns:a16="http://schemas.microsoft.com/office/drawing/2014/main" id="{FFFE7122-42CF-4E9D-A1B9-AF09367472E1}"/>
                </a:ext>
              </a:extLst>
            </p:cNvPr>
            <p:cNvSpPr txBox="1"/>
            <p:nvPr/>
          </p:nvSpPr>
          <p:spPr>
            <a:xfrm>
              <a:off x="2311314" y="1817073"/>
              <a:ext cx="4752190" cy="369332"/>
            </a:xfrm>
            <a:prstGeom prst="rect">
              <a:avLst/>
            </a:prstGeom>
            <a:noFill/>
            <a:scene3d>
              <a:camera prst="obliqueBottomLeft"/>
              <a:lightRig rig="threePt" dir="t"/>
            </a:scene3d>
          </p:spPr>
          <p:txBody>
            <a:bodyPr wrap="square" rtlCol="0">
              <a:spAutoFit/>
            </a:bodyPr>
            <a:lstStyle/>
            <a:p>
              <a:pPr algn="ctr"/>
              <a:r>
                <a:rPr lang="en-US" altLang="ko-KR" spc="-150" dirty="0">
                  <a:ea typeface="배달의민족 한나" panose="02020603020101020101" pitchFamily="18" charset="-127"/>
                </a:rPr>
                <a:t>Budget(log scale) – Mean Earnings rate Relationship</a:t>
              </a:r>
              <a:endParaRPr lang="ko-KR" altLang="en-US" spc="-150" dirty="0">
                <a:ea typeface="배달의민족 한나" panose="02020603020101020101" pitchFamily="18" charset="-127"/>
              </a:endParaRPr>
            </a:p>
          </p:txBody>
        </p:sp>
      </p:grpSp>
      <p:sp>
        <p:nvSpPr>
          <p:cNvPr id="12" name="직사각형 11">
            <a:extLst>
              <a:ext uri="{FF2B5EF4-FFF2-40B4-BE49-F238E27FC236}">
                <a16:creationId xmlns:a16="http://schemas.microsoft.com/office/drawing/2014/main" id="{C2654548-8138-47A6-A44B-F6D229957407}"/>
              </a:ext>
            </a:extLst>
          </p:cNvPr>
          <p:cNvSpPr/>
          <p:nvPr/>
        </p:nvSpPr>
        <p:spPr>
          <a:xfrm>
            <a:off x="2182673" y="1990058"/>
            <a:ext cx="1047566" cy="34276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a:extLst>
              <a:ext uri="{FF2B5EF4-FFF2-40B4-BE49-F238E27FC236}">
                <a16:creationId xmlns:a16="http://schemas.microsoft.com/office/drawing/2014/main" id="{C15BB910-C3EF-4F02-8DF2-9C18B0B64EE3}"/>
              </a:ext>
            </a:extLst>
          </p:cNvPr>
          <p:cNvCxnSpPr>
            <a:cxnSpLocks/>
            <a:stCxn id="12" idx="1"/>
          </p:cNvCxnSpPr>
          <p:nvPr/>
        </p:nvCxnSpPr>
        <p:spPr>
          <a:xfrm flipH="1">
            <a:off x="1500327" y="3703874"/>
            <a:ext cx="682346" cy="5130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D44BDC4-C855-45AA-835A-5AE3915761FA}"/>
              </a:ext>
            </a:extLst>
          </p:cNvPr>
          <p:cNvSpPr txBox="1"/>
          <p:nvPr/>
        </p:nvSpPr>
        <p:spPr>
          <a:xfrm>
            <a:off x="-45216" y="4237868"/>
            <a:ext cx="1895593" cy="646331"/>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Less budget, More earning rate</a:t>
            </a:r>
          </a:p>
        </p:txBody>
      </p:sp>
      <p:sp>
        <p:nvSpPr>
          <p:cNvPr id="25" name="직사각형 24">
            <a:extLst>
              <a:ext uri="{FF2B5EF4-FFF2-40B4-BE49-F238E27FC236}">
                <a16:creationId xmlns:a16="http://schemas.microsoft.com/office/drawing/2014/main" id="{0EDFA2F7-073B-4D57-B4F4-DBF17FE1A925}"/>
              </a:ext>
            </a:extLst>
          </p:cNvPr>
          <p:cNvSpPr/>
          <p:nvPr/>
        </p:nvSpPr>
        <p:spPr>
          <a:xfrm>
            <a:off x="4262760" y="4216893"/>
            <a:ext cx="3203359" cy="12007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95424E52-3640-4360-B38E-63FA64F3908C}"/>
              </a:ext>
            </a:extLst>
          </p:cNvPr>
          <p:cNvCxnSpPr>
            <a:cxnSpLocks/>
            <a:stCxn id="25" idx="3"/>
          </p:cNvCxnSpPr>
          <p:nvPr/>
        </p:nvCxnSpPr>
        <p:spPr>
          <a:xfrm>
            <a:off x="7466119" y="4817291"/>
            <a:ext cx="450604" cy="6068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5ED6E7C-967D-4466-8388-DC776C8E6F87}"/>
              </a:ext>
            </a:extLst>
          </p:cNvPr>
          <p:cNvSpPr txBox="1"/>
          <p:nvPr/>
        </p:nvSpPr>
        <p:spPr>
          <a:xfrm>
            <a:off x="7359127" y="5424125"/>
            <a:ext cx="1895593" cy="646331"/>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More budget, Less earning rate</a:t>
            </a:r>
          </a:p>
        </p:txBody>
      </p:sp>
    </p:spTree>
    <p:extLst>
      <p:ext uri="{BB962C8B-B14F-4D97-AF65-F5344CB8AC3E}">
        <p14:creationId xmlns:p14="http://schemas.microsoft.com/office/powerpoint/2010/main" val="25322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p:bldP spid="25"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Genre - Earnings rate</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55DF0826-C62A-4229-B1C7-E3924D0B05D6}"/>
              </a:ext>
            </a:extLst>
          </p:cNvPr>
          <p:cNvGrpSpPr/>
          <p:nvPr/>
        </p:nvGrpSpPr>
        <p:grpSpPr>
          <a:xfrm>
            <a:off x="515135" y="1731776"/>
            <a:ext cx="8113729" cy="1867354"/>
            <a:chOff x="515136" y="1385812"/>
            <a:chExt cx="8113729" cy="1867354"/>
          </a:xfrm>
        </p:grpSpPr>
        <p:pic>
          <p:nvPicPr>
            <p:cNvPr id="10242" name="Picture 2">
              <a:extLst>
                <a:ext uri="{FF2B5EF4-FFF2-40B4-BE49-F238E27FC236}">
                  <a16:creationId xmlns:a16="http://schemas.microsoft.com/office/drawing/2014/main" id="{7ED0639A-6F77-4E77-988B-CF7DED9CC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36" y="1757113"/>
              <a:ext cx="8113728" cy="1496053"/>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D3A68346-72EE-485F-B82C-C72AED879321}"/>
                </a:ext>
              </a:extLst>
            </p:cNvPr>
            <p:cNvSpPr/>
            <p:nvPr/>
          </p:nvSpPr>
          <p:spPr>
            <a:xfrm>
              <a:off x="515137" y="1385812"/>
              <a:ext cx="8113728"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ko-KR" sz="1800" b="0" i="0" u="none" strike="noStrike" dirty="0" err="1">
                  <a:solidFill>
                    <a:srgbClr val="000000"/>
                  </a:solidFill>
                  <a:effectLst/>
                </a:rPr>
                <a:t>Genre</a:t>
              </a:r>
              <a:r>
                <a:rPr lang="es-ES" altLang="ko-KR" sz="1800" b="0" i="0" u="none" strike="noStrike" dirty="0">
                  <a:solidFill>
                    <a:srgbClr val="000000"/>
                  </a:solidFill>
                  <a:effectLst/>
                </a:rPr>
                <a:t> - </a:t>
              </a:r>
              <a:r>
                <a:rPr lang="es-ES" altLang="ko-KR" dirty="0" err="1">
                  <a:solidFill>
                    <a:srgbClr val="000000"/>
                  </a:solidFill>
                </a:rPr>
                <a:t>E</a:t>
              </a:r>
              <a:r>
                <a:rPr lang="es-ES" altLang="ko-KR" sz="1800" b="0" i="0" u="none" strike="noStrike" dirty="0" err="1">
                  <a:solidFill>
                    <a:srgbClr val="000000"/>
                  </a:solidFill>
                  <a:effectLst/>
                </a:rPr>
                <a:t>arnings</a:t>
              </a:r>
              <a:r>
                <a:rPr lang="es-ES" altLang="ko-KR" sz="1800" b="0" i="0" u="none" strike="noStrike" dirty="0">
                  <a:solidFill>
                    <a:srgbClr val="000000"/>
                  </a:solidFill>
                  <a:effectLst/>
                </a:rPr>
                <a:t> </a:t>
              </a:r>
              <a:r>
                <a:rPr lang="es-ES" altLang="ko-KR" sz="1800" b="0" i="0" u="none" strike="noStrike" dirty="0" err="1">
                  <a:solidFill>
                    <a:srgbClr val="000000"/>
                  </a:solidFill>
                  <a:effectLst/>
                </a:rPr>
                <a:t>rate</a:t>
              </a:r>
              <a:r>
                <a:rPr lang="es-ES" altLang="ko-KR" sz="1800" b="0" i="0" u="none" strike="noStrike" dirty="0">
                  <a:solidFill>
                    <a:srgbClr val="000000"/>
                  </a:solidFill>
                  <a:effectLst/>
                </a:rPr>
                <a:t> </a:t>
              </a:r>
              <a:r>
                <a:rPr lang="es-ES" altLang="ko-KR" dirty="0" err="1">
                  <a:solidFill>
                    <a:srgbClr val="000000"/>
                  </a:solidFill>
                </a:rPr>
                <a:t>R</a:t>
              </a:r>
              <a:r>
                <a:rPr lang="es-ES" altLang="ko-KR" sz="1800" b="0" i="0" u="none" strike="noStrike" dirty="0" err="1">
                  <a:solidFill>
                    <a:srgbClr val="000000"/>
                  </a:solidFill>
                  <a:effectLst/>
                </a:rPr>
                <a:t>elationship</a:t>
              </a:r>
              <a:endParaRPr lang="ko-KR" altLang="en-US" dirty="0"/>
            </a:p>
          </p:txBody>
        </p:sp>
      </p:grpSp>
      <p:sp>
        <p:nvSpPr>
          <p:cNvPr id="9" name="TextBox 8">
            <a:extLst>
              <a:ext uri="{FF2B5EF4-FFF2-40B4-BE49-F238E27FC236}">
                <a16:creationId xmlns:a16="http://schemas.microsoft.com/office/drawing/2014/main" id="{7591C56F-BA07-4AFF-89B5-BCA2900CCEDE}"/>
              </a:ext>
            </a:extLst>
          </p:cNvPr>
          <p:cNvSpPr txBox="1"/>
          <p:nvPr/>
        </p:nvSpPr>
        <p:spPr>
          <a:xfrm>
            <a:off x="1315152" y="334372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family</a:t>
            </a:r>
            <a:endParaRPr lang="ko-KR" altLang="en-US" sz="1200" spc="-150" dirty="0"/>
          </a:p>
        </p:txBody>
      </p:sp>
      <p:sp>
        <p:nvSpPr>
          <p:cNvPr id="12" name="TextBox 11">
            <a:extLst>
              <a:ext uri="{FF2B5EF4-FFF2-40B4-BE49-F238E27FC236}">
                <a16:creationId xmlns:a16="http://schemas.microsoft.com/office/drawing/2014/main" id="{362765FF-7FF4-42F3-8497-C2D2A960B841}"/>
              </a:ext>
            </a:extLst>
          </p:cNvPr>
          <p:cNvSpPr txBox="1"/>
          <p:nvPr/>
        </p:nvSpPr>
        <p:spPr>
          <a:xfrm>
            <a:off x="5026092" y="334372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comedy</a:t>
            </a:r>
            <a:endParaRPr lang="ko-KR" altLang="en-US" sz="1200" spc="-150" dirty="0"/>
          </a:p>
        </p:txBody>
      </p:sp>
      <p:sp>
        <p:nvSpPr>
          <p:cNvPr id="13" name="TextBox 12">
            <a:extLst>
              <a:ext uri="{FF2B5EF4-FFF2-40B4-BE49-F238E27FC236}">
                <a16:creationId xmlns:a16="http://schemas.microsoft.com/office/drawing/2014/main" id="{5644554F-7F46-457D-ABF9-2AAF18C27D2B}"/>
              </a:ext>
            </a:extLst>
          </p:cNvPr>
          <p:cNvSpPr txBox="1"/>
          <p:nvPr/>
        </p:nvSpPr>
        <p:spPr>
          <a:xfrm>
            <a:off x="4606326" y="334372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action</a:t>
            </a:r>
            <a:endParaRPr lang="ko-KR" altLang="en-US" sz="1200" spc="-150" dirty="0"/>
          </a:p>
        </p:txBody>
      </p:sp>
      <p:sp>
        <p:nvSpPr>
          <p:cNvPr id="14" name="TextBox 13">
            <a:extLst>
              <a:ext uri="{FF2B5EF4-FFF2-40B4-BE49-F238E27FC236}">
                <a16:creationId xmlns:a16="http://schemas.microsoft.com/office/drawing/2014/main" id="{5E130DBC-F265-4E21-8DE2-3CA52873D25E}"/>
              </a:ext>
            </a:extLst>
          </p:cNvPr>
          <p:cNvSpPr txBox="1"/>
          <p:nvPr/>
        </p:nvSpPr>
        <p:spPr>
          <a:xfrm>
            <a:off x="2550174" y="3345092"/>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adventure</a:t>
            </a:r>
            <a:endParaRPr lang="ko-KR" altLang="en-US" sz="1200" spc="-150" dirty="0"/>
          </a:p>
        </p:txBody>
      </p:sp>
      <p:sp>
        <p:nvSpPr>
          <p:cNvPr id="15" name="TextBox 14">
            <a:extLst>
              <a:ext uri="{FF2B5EF4-FFF2-40B4-BE49-F238E27FC236}">
                <a16:creationId xmlns:a16="http://schemas.microsoft.com/office/drawing/2014/main" id="{37693236-525A-4FE3-8507-A477310DB27B}"/>
              </a:ext>
            </a:extLst>
          </p:cNvPr>
          <p:cNvSpPr txBox="1"/>
          <p:nvPr/>
        </p:nvSpPr>
        <p:spPr>
          <a:xfrm>
            <a:off x="896532" y="3341450"/>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romance</a:t>
            </a:r>
            <a:endParaRPr lang="ko-KR" altLang="en-US" sz="1200" spc="-150" dirty="0"/>
          </a:p>
        </p:txBody>
      </p:sp>
      <p:sp>
        <p:nvSpPr>
          <p:cNvPr id="16" name="TextBox 15">
            <a:extLst>
              <a:ext uri="{FF2B5EF4-FFF2-40B4-BE49-F238E27FC236}">
                <a16:creationId xmlns:a16="http://schemas.microsoft.com/office/drawing/2014/main" id="{32BB7369-3C3C-4428-BE76-92CD5B699A7A}"/>
              </a:ext>
            </a:extLst>
          </p:cNvPr>
          <p:cNvSpPr txBox="1"/>
          <p:nvPr/>
        </p:nvSpPr>
        <p:spPr>
          <a:xfrm>
            <a:off x="7916917" y="3336320"/>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documentary</a:t>
            </a:r>
            <a:endParaRPr lang="ko-KR" altLang="en-US" sz="1200" spc="-150" dirty="0"/>
          </a:p>
        </p:txBody>
      </p:sp>
      <p:sp>
        <p:nvSpPr>
          <p:cNvPr id="17" name="직사각형 16">
            <a:extLst>
              <a:ext uri="{FF2B5EF4-FFF2-40B4-BE49-F238E27FC236}">
                <a16:creationId xmlns:a16="http://schemas.microsoft.com/office/drawing/2014/main" id="{CA39B0F8-F22B-4A90-8FB1-FEF3DF0CEBA7}"/>
              </a:ext>
            </a:extLst>
          </p:cNvPr>
          <p:cNvSpPr/>
          <p:nvPr/>
        </p:nvSpPr>
        <p:spPr>
          <a:xfrm>
            <a:off x="1530152" y="2148543"/>
            <a:ext cx="437496" cy="14505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연결선 17">
            <a:extLst>
              <a:ext uri="{FF2B5EF4-FFF2-40B4-BE49-F238E27FC236}">
                <a16:creationId xmlns:a16="http://schemas.microsoft.com/office/drawing/2014/main" id="{8A42EBDA-FC81-41D5-B2A8-89F7698C83AF}"/>
              </a:ext>
            </a:extLst>
          </p:cNvPr>
          <p:cNvCxnSpPr>
            <a:cxnSpLocks/>
            <a:stCxn id="17" idx="2"/>
          </p:cNvCxnSpPr>
          <p:nvPr/>
        </p:nvCxnSpPr>
        <p:spPr>
          <a:xfrm>
            <a:off x="1748900" y="3599130"/>
            <a:ext cx="218748" cy="6171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02F9AA-6430-4CBF-8C90-4AC3E93E6783}"/>
              </a:ext>
            </a:extLst>
          </p:cNvPr>
          <p:cNvSpPr txBox="1"/>
          <p:nvPr/>
        </p:nvSpPr>
        <p:spPr>
          <a:xfrm>
            <a:off x="1646393" y="4276966"/>
            <a:ext cx="5851212" cy="369332"/>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1. </a:t>
            </a:r>
            <a:r>
              <a:rPr lang="en-US" altLang="ko-KR" i="1" spc="-150" dirty="0">
                <a:latin typeface="Arial Rounded MT Bold" panose="020F0704030504030204" pitchFamily="34" charset="0"/>
                <a:ea typeface="스웨거 TTF" panose="020B0600000101010101" pitchFamily="50" charset="-127"/>
              </a:rPr>
              <a:t>Family</a:t>
            </a:r>
            <a:r>
              <a:rPr lang="en-US" altLang="ko-KR" spc="-150" dirty="0">
                <a:latin typeface="Arial Rounded MT Bold" panose="020F0704030504030204" pitchFamily="34" charset="0"/>
                <a:ea typeface="스웨거 TTF" panose="020B0600000101010101" pitchFamily="50" charset="-127"/>
              </a:rPr>
              <a:t>  and </a:t>
            </a:r>
            <a:r>
              <a:rPr lang="en-US" altLang="ko-KR" i="1" spc="-150" dirty="0">
                <a:latin typeface="Arial Rounded MT Bold" panose="020F0704030504030204" pitchFamily="34" charset="0"/>
                <a:ea typeface="스웨거 TTF" panose="020B0600000101010101" pitchFamily="50" charset="-127"/>
              </a:rPr>
              <a:t>Comedy</a:t>
            </a:r>
            <a:r>
              <a:rPr lang="en-US" altLang="ko-KR" spc="-150" dirty="0">
                <a:latin typeface="Arial Rounded MT Bold" panose="020F0704030504030204" pitchFamily="34" charset="0"/>
                <a:ea typeface="스웨거 TTF" panose="020B0600000101010101" pitchFamily="50" charset="-127"/>
              </a:rPr>
              <a:t>  genres are easy to make a success.</a:t>
            </a:r>
          </a:p>
        </p:txBody>
      </p:sp>
      <p:sp>
        <p:nvSpPr>
          <p:cNvPr id="26" name="직사각형 25">
            <a:extLst>
              <a:ext uri="{FF2B5EF4-FFF2-40B4-BE49-F238E27FC236}">
                <a16:creationId xmlns:a16="http://schemas.microsoft.com/office/drawing/2014/main" id="{65DFD91C-1448-40D0-B611-735580956FAB}"/>
              </a:ext>
            </a:extLst>
          </p:cNvPr>
          <p:cNvSpPr/>
          <p:nvPr/>
        </p:nvSpPr>
        <p:spPr>
          <a:xfrm>
            <a:off x="5253842" y="2170134"/>
            <a:ext cx="437496" cy="14505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26">
            <a:extLst>
              <a:ext uri="{FF2B5EF4-FFF2-40B4-BE49-F238E27FC236}">
                <a16:creationId xmlns:a16="http://schemas.microsoft.com/office/drawing/2014/main" id="{35BD64F5-9990-4E45-9391-1B1CBA84834C}"/>
              </a:ext>
            </a:extLst>
          </p:cNvPr>
          <p:cNvCxnSpPr>
            <a:cxnSpLocks/>
            <a:stCxn id="26" idx="2"/>
          </p:cNvCxnSpPr>
          <p:nvPr/>
        </p:nvCxnSpPr>
        <p:spPr>
          <a:xfrm flipH="1">
            <a:off x="1963788" y="3620721"/>
            <a:ext cx="3508802" cy="5955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18F8314-38F8-4ABB-881F-7B9CE1A2AA1F}"/>
              </a:ext>
            </a:extLst>
          </p:cNvPr>
          <p:cNvSpPr txBox="1"/>
          <p:nvPr/>
        </p:nvSpPr>
        <p:spPr>
          <a:xfrm>
            <a:off x="1712934" y="3331790"/>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war</a:t>
            </a:r>
            <a:endParaRPr lang="ko-KR" altLang="en-US" sz="1200" spc="-150" dirty="0"/>
          </a:p>
        </p:txBody>
      </p:sp>
      <p:sp>
        <p:nvSpPr>
          <p:cNvPr id="31" name="TextBox 30">
            <a:extLst>
              <a:ext uri="{FF2B5EF4-FFF2-40B4-BE49-F238E27FC236}">
                <a16:creationId xmlns:a16="http://schemas.microsoft.com/office/drawing/2014/main" id="{0A80A67D-0BF5-4D9C-AC90-22214FBF0318}"/>
              </a:ext>
            </a:extLst>
          </p:cNvPr>
          <p:cNvSpPr txBox="1"/>
          <p:nvPr/>
        </p:nvSpPr>
        <p:spPr>
          <a:xfrm>
            <a:off x="1642435" y="4837502"/>
            <a:ext cx="5851212" cy="1200329"/>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2. </a:t>
            </a:r>
            <a:r>
              <a:rPr lang="ko-KR" altLang="en-US" spc="-150" dirty="0">
                <a:latin typeface="Arial Rounded MT Bold" panose="020F0704030504030204" pitchFamily="34" charset="0"/>
                <a:ea typeface="스웨거 TTF" panose="020B0600000101010101" pitchFamily="50" charset="-127"/>
              </a:rPr>
              <a:t>이 히스토그램을 보면</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서부극이 </a:t>
            </a:r>
            <a:r>
              <a:rPr lang="en-US" altLang="ko-KR" spc="-150" dirty="0">
                <a:latin typeface="Arial Rounded MT Bold" panose="020F0704030504030204" pitchFamily="34" charset="0"/>
                <a:ea typeface="스웨거 TTF" panose="020B0600000101010101" pitchFamily="50" charset="-127"/>
              </a:rPr>
              <a:t>family</a:t>
            </a:r>
            <a:r>
              <a:rPr lang="ko-KR" altLang="en-US" spc="-150" dirty="0">
                <a:latin typeface="Arial Rounded MT Bold" panose="020F0704030504030204" pitchFamily="34" charset="0"/>
                <a:ea typeface="스웨거 TTF" panose="020B0600000101010101" pitchFamily="50" charset="-127"/>
              </a:rPr>
              <a:t>영화보다 더 </a:t>
            </a:r>
            <a:r>
              <a:rPr lang="en-US" altLang="ko-KR" spc="-150" dirty="0">
                <a:latin typeface="Arial Rounded MT Bold" panose="020F0704030504030204" pitchFamily="34" charset="0"/>
                <a:ea typeface="스웨거 TTF" panose="020B0600000101010101" pitchFamily="50" charset="-127"/>
              </a:rPr>
              <a:t>earning ratio</a:t>
            </a:r>
            <a:r>
              <a:rPr lang="ko-KR" altLang="en-US" spc="-150" dirty="0">
                <a:latin typeface="Arial Rounded MT Bold" panose="020F0704030504030204" pitchFamily="34" charset="0"/>
                <a:ea typeface="스웨거 TTF" panose="020B0600000101010101" pitchFamily="50" charset="-127"/>
              </a:rPr>
              <a:t>가 낮다</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이걸 단순히 </a:t>
            </a:r>
            <a:r>
              <a:rPr lang="en-US" altLang="ko-KR" spc="-150" dirty="0">
                <a:latin typeface="Arial Rounded MT Bold" panose="020F0704030504030204" pitchFamily="34" charset="0"/>
                <a:ea typeface="스웨거 TTF" panose="020B0600000101010101" pitchFamily="50" charset="-127"/>
              </a:rPr>
              <a:t>family </a:t>
            </a:r>
            <a:r>
              <a:rPr lang="ko-KR" altLang="en-US" spc="-150" dirty="0">
                <a:latin typeface="Arial Rounded MT Bold" panose="020F0704030504030204" pitchFamily="34" charset="0"/>
                <a:ea typeface="스웨거 TTF" panose="020B0600000101010101" pitchFamily="50" charset="-127"/>
              </a:rPr>
              <a:t>영화가 더 </a:t>
            </a:r>
            <a:r>
              <a:rPr lang="en-US" altLang="ko-KR" spc="-150" dirty="0">
                <a:latin typeface="Arial Rounded MT Bold" panose="020F0704030504030204" pitchFamily="34" charset="0"/>
                <a:ea typeface="스웨거 TTF" panose="020B0600000101010101" pitchFamily="50" charset="-127"/>
              </a:rPr>
              <a:t>earning</a:t>
            </a:r>
            <a:r>
              <a:rPr lang="ko-KR" altLang="en-US" spc="-150" dirty="0">
                <a:latin typeface="Arial Rounded MT Bold" panose="020F0704030504030204" pitchFamily="34" charset="0"/>
                <a:ea typeface="스웨거 TTF" panose="020B0600000101010101" pitchFamily="50" charset="-127"/>
              </a:rPr>
              <a:t>이 높다 </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돈 벌기 </a:t>
            </a:r>
            <a:r>
              <a:rPr lang="ko-KR" altLang="en-US" spc="-150" dirty="0" err="1">
                <a:latin typeface="Arial Rounded MT Bold" panose="020F0704030504030204" pitchFamily="34" charset="0"/>
                <a:ea typeface="스웨거 TTF" panose="020B0600000101010101" pitchFamily="50" charset="-127"/>
              </a:rPr>
              <a:t>쉽다로</a:t>
            </a:r>
            <a:r>
              <a:rPr lang="ko-KR" altLang="en-US" spc="-150" dirty="0">
                <a:latin typeface="Arial Rounded MT Bold" panose="020F0704030504030204" pitchFamily="34" charset="0"/>
                <a:ea typeface="스웨거 TTF" panose="020B0600000101010101" pitchFamily="50" charset="-127"/>
              </a:rPr>
              <a:t> 연결시키는 것 보다 영화가 나왔던 시대의 물가 등을 고려해서 </a:t>
            </a:r>
            <a:r>
              <a:rPr lang="ko-KR" altLang="en-US" spc="-150" dirty="0" err="1">
                <a:latin typeface="Arial Rounded MT Bold" panose="020F0704030504030204" pitchFamily="34" charset="0"/>
                <a:ea typeface="스웨거 TTF" panose="020B0600000101010101" pitchFamily="50" charset="-127"/>
              </a:rPr>
              <a:t>연결지으면</a:t>
            </a:r>
            <a:r>
              <a:rPr lang="ko-KR" altLang="en-US" spc="-150" dirty="0">
                <a:latin typeface="Arial Rounded MT Bold" panose="020F0704030504030204" pitchFamily="34" charset="0"/>
                <a:ea typeface="스웨거 TTF" panose="020B0600000101010101" pitchFamily="50" charset="-127"/>
              </a:rPr>
              <a:t> 더 좋을 것 같다</a:t>
            </a:r>
            <a:r>
              <a:rPr lang="en-US" altLang="ko-KR" spc="-150" dirty="0">
                <a:latin typeface="Arial Rounded MT Bold" panose="020F0704030504030204" pitchFamily="34" charset="0"/>
                <a:ea typeface="스웨거 TTF" panose="020B0600000101010101" pitchFamily="50" charset="-127"/>
              </a:rPr>
              <a:t>.</a:t>
            </a:r>
          </a:p>
          <a:p>
            <a:pPr algn="ctr"/>
            <a:r>
              <a:rPr lang="en-US" altLang="ko-KR" spc="-150" dirty="0">
                <a:latin typeface="Arial Rounded MT Bold" panose="020F0704030504030204" pitchFamily="34" charset="0"/>
                <a:ea typeface="스웨거 TTF" panose="020B0600000101010101" pitchFamily="50" charset="-127"/>
              </a:rPr>
              <a:t>(</a:t>
            </a:r>
            <a:r>
              <a:rPr lang="ko-KR" altLang="en-US" spc="-150" dirty="0">
                <a:latin typeface="Arial Rounded MT Bold" panose="020F0704030504030204" pitchFamily="34" charset="0"/>
                <a:ea typeface="스웨거 TTF" panose="020B0600000101010101" pitchFamily="50" charset="-127"/>
              </a:rPr>
              <a:t>서부극은 거의 한 시대에만 나왔고</a:t>
            </a:r>
            <a:r>
              <a:rPr lang="en-US" altLang="ko-KR" spc="-150" dirty="0">
                <a:latin typeface="Arial Rounded MT Bold" panose="020F0704030504030204" pitchFamily="34" charset="0"/>
                <a:ea typeface="스웨거 TTF" panose="020B0600000101010101" pitchFamily="50" charset="-127"/>
              </a:rPr>
              <a:t>, </a:t>
            </a:r>
            <a:r>
              <a:rPr lang="ko-KR" altLang="en-US" spc="-150" dirty="0">
                <a:latin typeface="Arial Rounded MT Bold" panose="020F0704030504030204" pitchFamily="34" charset="0"/>
                <a:ea typeface="스웨거 TTF" panose="020B0600000101010101" pitchFamily="50" charset="-127"/>
              </a:rPr>
              <a:t>그때 당시에는 영화 산업이 지금과 같이 팽창하기 이전이었으므로</a:t>
            </a:r>
            <a:r>
              <a:rPr lang="en-US" altLang="ko-KR" spc="-150" dirty="0">
                <a:latin typeface="Arial Rounded MT Bold" panose="020F0704030504030204" pitchFamily="34" charset="0"/>
                <a:ea typeface="스웨거 TTF" panose="020B0600000101010101" pitchFamily="50" charset="-127"/>
              </a:rPr>
              <a:t>)</a:t>
            </a:r>
          </a:p>
        </p:txBody>
      </p:sp>
      <p:sp>
        <p:nvSpPr>
          <p:cNvPr id="33" name="타원 32">
            <a:extLst>
              <a:ext uri="{FF2B5EF4-FFF2-40B4-BE49-F238E27FC236}">
                <a16:creationId xmlns:a16="http://schemas.microsoft.com/office/drawing/2014/main" id="{D2B3A63C-4B14-4D0A-9880-7D3CB1640554}"/>
              </a:ext>
            </a:extLst>
          </p:cNvPr>
          <p:cNvSpPr/>
          <p:nvPr/>
        </p:nvSpPr>
        <p:spPr>
          <a:xfrm rot="10800000">
            <a:off x="2002179" y="3336101"/>
            <a:ext cx="298898" cy="2747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 name="직선 연결선 33">
            <a:extLst>
              <a:ext uri="{FF2B5EF4-FFF2-40B4-BE49-F238E27FC236}">
                <a16:creationId xmlns:a16="http://schemas.microsoft.com/office/drawing/2014/main" id="{4C68F130-9D95-4E00-B35A-E9F19D2AAD03}"/>
              </a:ext>
            </a:extLst>
          </p:cNvPr>
          <p:cNvCxnSpPr>
            <a:cxnSpLocks/>
          </p:cNvCxnSpPr>
          <p:nvPr/>
        </p:nvCxnSpPr>
        <p:spPr>
          <a:xfrm flipH="1">
            <a:off x="2015640" y="3591509"/>
            <a:ext cx="134629" cy="11908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26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heel(1)">
                                      <p:cBhvr>
                                        <p:cTn id="28" dur="500"/>
                                        <p:tgtEl>
                                          <p:spTgt spid="33"/>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6" grpId="0" animBg="1"/>
      <p:bldP spid="31" grpId="0"/>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70AD6280-815D-4066-8CA7-9CCABA1598B0}"/>
              </a:ext>
            </a:extLst>
          </p:cNvPr>
          <p:cNvPicPr>
            <a:picLocks noChangeAspect="1"/>
          </p:cNvPicPr>
          <p:nvPr/>
        </p:nvPicPr>
        <p:blipFill>
          <a:blip r:embed="rId3"/>
          <a:stretch>
            <a:fillRect/>
          </a:stretch>
        </p:blipFill>
        <p:spPr>
          <a:xfrm>
            <a:off x="0" y="1371427"/>
            <a:ext cx="9144000" cy="3048000"/>
          </a:xfrm>
          <a:prstGeom prst="rect">
            <a:avLst/>
          </a:prstGeom>
        </p:spPr>
      </p:pic>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Genre - Earnings rate</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362765FF-7FF4-42F3-8497-C2D2A960B841}"/>
              </a:ext>
            </a:extLst>
          </p:cNvPr>
          <p:cNvSpPr txBox="1"/>
          <p:nvPr/>
        </p:nvSpPr>
        <p:spPr>
          <a:xfrm>
            <a:off x="7237812" y="4210563"/>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Crime</a:t>
            </a:r>
          </a:p>
        </p:txBody>
      </p:sp>
      <p:sp>
        <p:nvSpPr>
          <p:cNvPr id="13" name="TextBox 12">
            <a:extLst>
              <a:ext uri="{FF2B5EF4-FFF2-40B4-BE49-F238E27FC236}">
                <a16:creationId xmlns:a16="http://schemas.microsoft.com/office/drawing/2014/main" id="{5644554F-7F46-457D-ABF9-2AAF18C27D2B}"/>
              </a:ext>
            </a:extLst>
          </p:cNvPr>
          <p:cNvSpPr txBox="1"/>
          <p:nvPr/>
        </p:nvSpPr>
        <p:spPr>
          <a:xfrm>
            <a:off x="4439456" y="4174607"/>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horror</a:t>
            </a:r>
            <a:endParaRPr lang="ko-KR" altLang="en-US" sz="1200" spc="-150" dirty="0"/>
          </a:p>
        </p:txBody>
      </p:sp>
      <p:sp>
        <p:nvSpPr>
          <p:cNvPr id="16" name="TextBox 15">
            <a:extLst>
              <a:ext uri="{FF2B5EF4-FFF2-40B4-BE49-F238E27FC236}">
                <a16:creationId xmlns:a16="http://schemas.microsoft.com/office/drawing/2014/main" id="{32BB7369-3C3C-4428-BE76-92CD5B699A7A}"/>
              </a:ext>
            </a:extLst>
          </p:cNvPr>
          <p:cNvSpPr txBox="1"/>
          <p:nvPr/>
        </p:nvSpPr>
        <p:spPr>
          <a:xfrm>
            <a:off x="8379404" y="4174608"/>
            <a:ext cx="870011" cy="276999"/>
          </a:xfrm>
          <a:prstGeom prst="rect">
            <a:avLst/>
          </a:prstGeom>
          <a:noFill/>
          <a:scene3d>
            <a:camera prst="obliqueBottomLeft"/>
            <a:lightRig rig="threePt" dir="t"/>
          </a:scene3d>
        </p:spPr>
        <p:txBody>
          <a:bodyPr wrap="square" rtlCol="0">
            <a:spAutoFit/>
          </a:bodyPr>
          <a:lstStyle/>
          <a:p>
            <a:pPr algn="ctr"/>
            <a:r>
              <a:rPr lang="en-US" altLang="ko-KR" sz="1200" spc="-150" dirty="0"/>
              <a:t>Mystery</a:t>
            </a:r>
          </a:p>
        </p:txBody>
      </p:sp>
      <p:sp>
        <p:nvSpPr>
          <p:cNvPr id="17" name="직사각형 16">
            <a:extLst>
              <a:ext uri="{FF2B5EF4-FFF2-40B4-BE49-F238E27FC236}">
                <a16:creationId xmlns:a16="http://schemas.microsoft.com/office/drawing/2014/main" id="{CA39B0F8-F22B-4A90-8FB1-FEF3DF0CEBA7}"/>
              </a:ext>
            </a:extLst>
          </p:cNvPr>
          <p:cNvSpPr/>
          <p:nvPr/>
        </p:nvSpPr>
        <p:spPr>
          <a:xfrm>
            <a:off x="4658028" y="2968840"/>
            <a:ext cx="437496" cy="14505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연결선 17">
            <a:extLst>
              <a:ext uri="{FF2B5EF4-FFF2-40B4-BE49-F238E27FC236}">
                <a16:creationId xmlns:a16="http://schemas.microsoft.com/office/drawing/2014/main" id="{8A42EBDA-FC81-41D5-B2A8-89F7698C83AF}"/>
              </a:ext>
            </a:extLst>
          </p:cNvPr>
          <p:cNvCxnSpPr>
            <a:cxnSpLocks/>
            <a:stCxn id="17" idx="2"/>
          </p:cNvCxnSpPr>
          <p:nvPr/>
        </p:nvCxnSpPr>
        <p:spPr>
          <a:xfrm>
            <a:off x="4876776" y="4419427"/>
            <a:ext cx="218748" cy="6171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C02F9AA-6430-4CBF-8C90-4AC3E93E6783}"/>
              </a:ext>
            </a:extLst>
          </p:cNvPr>
          <p:cNvSpPr txBox="1"/>
          <p:nvPr/>
        </p:nvSpPr>
        <p:spPr>
          <a:xfrm>
            <a:off x="1571955" y="5160356"/>
            <a:ext cx="6172146" cy="369332"/>
          </a:xfrm>
          <a:prstGeom prst="rect">
            <a:avLst/>
          </a:prstGeom>
          <a:noFill/>
          <a:scene3d>
            <a:camera prst="obliqueBottomLeft"/>
            <a:lightRig rig="threePt" dir="t"/>
          </a:scene3d>
        </p:spPr>
        <p:txBody>
          <a:bodyPr wrap="square" rtlCol="0">
            <a:spAutoFit/>
          </a:bodyPr>
          <a:lstStyle/>
          <a:p>
            <a:pPr algn="ctr"/>
            <a:r>
              <a:rPr lang="en-US" altLang="ko-KR" spc="-150" dirty="0">
                <a:latin typeface="Arial Rounded MT Bold" panose="020F0704030504030204" pitchFamily="34" charset="0"/>
                <a:ea typeface="스웨거 TTF" panose="020B0600000101010101" pitchFamily="50" charset="-127"/>
              </a:rPr>
              <a:t>1. </a:t>
            </a:r>
            <a:r>
              <a:rPr lang="en-US" altLang="ko-KR" i="1" spc="-150" dirty="0">
                <a:latin typeface="Arial Rounded MT Bold" panose="020F0704030504030204" pitchFamily="34" charset="0"/>
                <a:ea typeface="스웨거 TTF" panose="020B0600000101010101" pitchFamily="50" charset="-127"/>
              </a:rPr>
              <a:t>Horror </a:t>
            </a:r>
            <a:r>
              <a:rPr lang="en-US" altLang="ko-KR" spc="-150" dirty="0">
                <a:latin typeface="Arial Rounded MT Bold" panose="020F0704030504030204" pitchFamily="34" charset="0"/>
                <a:ea typeface="스웨거 TTF" panose="020B0600000101010101" pitchFamily="50" charset="-127"/>
              </a:rPr>
              <a:t> and </a:t>
            </a:r>
            <a:r>
              <a:rPr lang="en-US" altLang="ko-KR" i="1" spc="-150" dirty="0">
                <a:latin typeface="Arial Rounded MT Bold" panose="020F0704030504030204" pitchFamily="34" charset="0"/>
                <a:ea typeface="스웨거 TTF" panose="020B0600000101010101" pitchFamily="50" charset="-127"/>
              </a:rPr>
              <a:t>Crime</a:t>
            </a:r>
            <a:r>
              <a:rPr lang="en-US" altLang="ko-KR" spc="-150" dirty="0">
                <a:latin typeface="Arial Rounded MT Bold" panose="020F0704030504030204" pitchFamily="34" charset="0"/>
                <a:ea typeface="스웨거 TTF" panose="020B0600000101010101" pitchFamily="50" charset="-127"/>
              </a:rPr>
              <a:t>  genres were easy to make a success at 70s.</a:t>
            </a:r>
          </a:p>
        </p:txBody>
      </p:sp>
      <p:sp>
        <p:nvSpPr>
          <p:cNvPr id="26" name="직사각형 25">
            <a:extLst>
              <a:ext uri="{FF2B5EF4-FFF2-40B4-BE49-F238E27FC236}">
                <a16:creationId xmlns:a16="http://schemas.microsoft.com/office/drawing/2014/main" id="{65DFD91C-1448-40D0-B611-735580956FAB}"/>
              </a:ext>
            </a:extLst>
          </p:cNvPr>
          <p:cNvSpPr/>
          <p:nvPr/>
        </p:nvSpPr>
        <p:spPr>
          <a:xfrm>
            <a:off x="7447207" y="2956984"/>
            <a:ext cx="437496" cy="14505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26">
            <a:extLst>
              <a:ext uri="{FF2B5EF4-FFF2-40B4-BE49-F238E27FC236}">
                <a16:creationId xmlns:a16="http://schemas.microsoft.com/office/drawing/2014/main" id="{35BD64F5-9990-4E45-9391-1B1CBA84834C}"/>
              </a:ext>
            </a:extLst>
          </p:cNvPr>
          <p:cNvCxnSpPr>
            <a:cxnSpLocks/>
            <a:stCxn id="26" idx="2"/>
          </p:cNvCxnSpPr>
          <p:nvPr/>
        </p:nvCxnSpPr>
        <p:spPr>
          <a:xfrm flipH="1">
            <a:off x="5095524" y="4407571"/>
            <a:ext cx="2570431" cy="629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7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Data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Analysis</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Budget - Ratings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4</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9B41B11E-C0CB-4F8F-892D-99C18B7D276E}"/>
              </a:ext>
            </a:extLst>
          </p:cNvPr>
          <p:cNvGrpSpPr/>
          <p:nvPr/>
        </p:nvGrpSpPr>
        <p:grpSpPr>
          <a:xfrm>
            <a:off x="1820384" y="1539239"/>
            <a:ext cx="5734050" cy="3580709"/>
            <a:chOff x="1820384" y="1706879"/>
            <a:chExt cx="5734050" cy="3580709"/>
          </a:xfrm>
        </p:grpSpPr>
        <p:grpSp>
          <p:nvGrpSpPr>
            <p:cNvPr id="3" name="그룹 2">
              <a:extLst>
                <a:ext uri="{FF2B5EF4-FFF2-40B4-BE49-F238E27FC236}">
                  <a16:creationId xmlns:a16="http://schemas.microsoft.com/office/drawing/2014/main" id="{9BDC17DB-1150-450C-B1A7-5DF71FD43D23}"/>
                </a:ext>
              </a:extLst>
            </p:cNvPr>
            <p:cNvGrpSpPr/>
            <p:nvPr/>
          </p:nvGrpSpPr>
          <p:grpSpPr>
            <a:xfrm>
              <a:off x="1820384" y="1706879"/>
              <a:ext cx="5734050" cy="3580709"/>
              <a:chOff x="1820384" y="1706879"/>
              <a:chExt cx="5734050" cy="3580709"/>
            </a:xfrm>
          </p:grpSpPr>
          <p:pic>
            <p:nvPicPr>
              <p:cNvPr id="11266" name="Picture 2">
                <a:extLst>
                  <a:ext uri="{FF2B5EF4-FFF2-40B4-BE49-F238E27FC236}">
                    <a16:creationId xmlns:a16="http://schemas.microsoft.com/office/drawing/2014/main" id="{DAD35870-A181-4BC1-9217-3CA0EAEA2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384" y="1906213"/>
                <a:ext cx="5734050" cy="3381375"/>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a:extLst>
                  <a:ext uri="{FF2B5EF4-FFF2-40B4-BE49-F238E27FC236}">
                    <a16:creationId xmlns:a16="http://schemas.microsoft.com/office/drawing/2014/main" id="{EB55196F-FFD2-4DA9-84C1-455349D03961}"/>
                  </a:ext>
                </a:extLst>
              </p:cNvPr>
              <p:cNvSpPr/>
              <p:nvPr/>
            </p:nvSpPr>
            <p:spPr>
              <a:xfrm>
                <a:off x="1820384" y="1706879"/>
                <a:ext cx="5734050" cy="199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a:extLst>
                <a:ext uri="{FF2B5EF4-FFF2-40B4-BE49-F238E27FC236}">
                  <a16:creationId xmlns:a16="http://schemas.microsoft.com/office/drawing/2014/main" id="{6485310D-E116-4D69-A653-F88A96B7D7A9}"/>
                </a:ext>
              </a:extLst>
            </p:cNvPr>
            <p:cNvSpPr txBox="1"/>
            <p:nvPr/>
          </p:nvSpPr>
          <p:spPr>
            <a:xfrm>
              <a:off x="2802244" y="1721547"/>
              <a:ext cx="3770329" cy="369332"/>
            </a:xfrm>
            <a:prstGeom prst="rect">
              <a:avLst/>
            </a:prstGeom>
            <a:noFill/>
            <a:scene3d>
              <a:camera prst="obliqueBottomLeft"/>
              <a:lightRig rig="threePt" dir="t"/>
            </a:scene3d>
          </p:spPr>
          <p:txBody>
            <a:bodyPr wrap="square" rtlCol="0">
              <a:spAutoFit/>
            </a:bodyPr>
            <a:lstStyle/>
            <a:p>
              <a:pPr algn="ctr"/>
              <a:r>
                <a:rPr lang="en-US" altLang="ko-KR" spc="-150" dirty="0">
                  <a:ea typeface="배달의민족 한나" panose="02020603020101020101" pitchFamily="18" charset="-127"/>
                </a:rPr>
                <a:t>Budget – Ratings Relationship</a:t>
              </a:r>
              <a:endParaRPr lang="ko-KR" altLang="en-US" spc="-150" dirty="0">
                <a:ea typeface="배달의민족 한나" panose="02020603020101020101" pitchFamily="18" charset="-127"/>
              </a:endParaRPr>
            </a:p>
          </p:txBody>
        </p:sp>
      </p:grpSp>
      <p:sp>
        <p:nvSpPr>
          <p:cNvPr id="14" name="TextBox 13">
            <a:extLst>
              <a:ext uri="{FF2B5EF4-FFF2-40B4-BE49-F238E27FC236}">
                <a16:creationId xmlns:a16="http://schemas.microsoft.com/office/drawing/2014/main" id="{62F55B21-C5B8-4AB3-99E1-05B4F5DCCB03}"/>
              </a:ext>
            </a:extLst>
          </p:cNvPr>
          <p:cNvSpPr txBox="1"/>
          <p:nvPr/>
        </p:nvSpPr>
        <p:spPr>
          <a:xfrm>
            <a:off x="3570203" y="5494431"/>
            <a:ext cx="2234410" cy="523220"/>
          </a:xfrm>
          <a:prstGeom prst="rect">
            <a:avLst/>
          </a:prstGeom>
          <a:noFill/>
          <a:scene3d>
            <a:camera prst="obliqueBottomLeft"/>
            <a:lightRig rig="threePt" dir="t"/>
          </a:scene3d>
        </p:spPr>
        <p:txBody>
          <a:bodyPr wrap="square">
            <a:spAutoFit/>
          </a:bodyPr>
          <a:lstStyle/>
          <a:p>
            <a:pPr algn="ctr"/>
            <a:r>
              <a:rPr lang="ko-KR" altLang="en-US" sz="2800" b="0" i="0" u="none" strike="noStrike" dirty="0">
                <a:solidFill>
                  <a:srgbClr val="000000"/>
                </a:solidFill>
                <a:effectLst/>
                <a:latin typeface="스웨거 TTF" panose="020B0600000101010101" pitchFamily="50" charset="-127"/>
                <a:ea typeface="스웨거 TTF" panose="020B0600000101010101" pitchFamily="50" charset="-127"/>
              </a:rPr>
              <a:t>거의 연관이 없음</a:t>
            </a:r>
            <a:endParaRPr lang="ko-KR" altLang="en-US" sz="2800" dirty="0">
              <a:latin typeface="스웨거 TTF" panose="020B0600000101010101" pitchFamily="50" charset="-127"/>
              <a:ea typeface="스웨거 TTF" panose="020B0600000101010101" pitchFamily="50" charset="-127"/>
            </a:endParaRPr>
          </a:p>
        </p:txBody>
      </p:sp>
    </p:spTree>
    <p:extLst>
      <p:ext uri="{BB962C8B-B14F-4D97-AF65-F5344CB8AC3E}">
        <p14:creationId xmlns:p14="http://schemas.microsoft.com/office/powerpoint/2010/main" val="37403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Conclusion</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5</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127079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2867487" y="778280"/>
            <a:ext cx="3409026" cy="496890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0" y="974914"/>
            <a:ext cx="9144000"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INDEX</a:t>
            </a:r>
            <a:endParaRPr lang="ko-KR" altLang="en-US" sz="5400" b="1" spc="600" dirty="0">
              <a:solidFill>
                <a:schemeClr val="bg1"/>
              </a:solidFill>
              <a:latin typeface="스웨거 TTF" panose="020B0600000101010101" pitchFamily="50" charset="-127"/>
              <a:ea typeface="스웨거 TTF" panose="020B0600000101010101" pitchFamily="50" charset="-127"/>
            </a:endParaRPr>
          </a:p>
        </p:txBody>
      </p:sp>
      <p:sp>
        <p:nvSpPr>
          <p:cNvPr id="5" name="TextBox 4"/>
          <p:cNvSpPr txBox="1"/>
          <p:nvPr/>
        </p:nvSpPr>
        <p:spPr>
          <a:xfrm>
            <a:off x="2752073" y="2294814"/>
            <a:ext cx="1917578" cy="369332"/>
          </a:xfrm>
          <a:prstGeom prst="rect">
            <a:avLst/>
          </a:prstGeom>
          <a:noFill/>
          <a:scene3d>
            <a:camera prst="obliqueBottomLeft"/>
            <a:lightRig rig="threePt" dir="t"/>
          </a:scene3d>
        </p:spPr>
        <p:txBody>
          <a:bodyPr wrap="square" rtlCol="0">
            <a:spAutoFit/>
          </a:bodyPr>
          <a:lstStyle/>
          <a:p>
            <a:pPr algn="ctr"/>
            <a:r>
              <a:rPr lang="es-ES" altLang="ko-KR" spc="-150" dirty="0">
                <a:solidFill>
                  <a:schemeClr val="bg1"/>
                </a:solidFill>
                <a:latin typeface="나눔바른고딕" panose="020B0603020101020101" pitchFamily="50" charset="-127"/>
                <a:ea typeface="나눔바른고딕" panose="020B0603020101020101" pitchFamily="50" charset="-127"/>
              </a:rPr>
              <a:t>Project </a:t>
            </a:r>
            <a:r>
              <a:rPr lang="es-ES" altLang="ko-KR" spc="-150" dirty="0" err="1">
                <a:solidFill>
                  <a:schemeClr val="bg1"/>
                </a:solidFill>
                <a:latin typeface="나눔바른고딕" panose="020B0603020101020101" pitchFamily="50" charset="-127"/>
                <a:ea typeface="나눔바른고딕" panose="020B0603020101020101" pitchFamily="50" charset="-127"/>
              </a:rPr>
              <a:t>overview</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7" name="TextBox 6"/>
          <p:cNvSpPr txBox="1"/>
          <p:nvPr/>
        </p:nvSpPr>
        <p:spPr>
          <a:xfrm>
            <a:off x="3077649" y="3577572"/>
            <a:ext cx="1393795" cy="369332"/>
          </a:xfrm>
          <a:prstGeom prst="rect">
            <a:avLst/>
          </a:prstGeom>
          <a:noFill/>
          <a:scene3d>
            <a:camera prst="obliqueBottomLeft"/>
            <a:lightRig rig="threePt" dir="t"/>
          </a:scene3d>
        </p:spPr>
        <p:txBody>
          <a:bodyPr wrap="square" rtlCol="0">
            <a:spAutoFit/>
          </a:bodyPr>
          <a:lstStyle/>
          <a:p>
            <a:pPr algn="ctr"/>
            <a:r>
              <a:rPr lang="es-ES" altLang="ko-KR" spc="-150" dirty="0">
                <a:solidFill>
                  <a:schemeClr val="bg1"/>
                </a:solidFill>
                <a:latin typeface="나눔바른고딕" panose="020B0603020101020101" pitchFamily="50" charset="-127"/>
                <a:ea typeface="나눔바른고딕" panose="020B0603020101020101" pitchFamily="50" charset="-127"/>
              </a:rPr>
              <a:t>Data sets</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13" name="TextBox 12"/>
          <p:cNvSpPr txBox="1"/>
          <p:nvPr/>
        </p:nvSpPr>
        <p:spPr>
          <a:xfrm>
            <a:off x="3446754" y="4509131"/>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5</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14" name="TextBox 13"/>
          <p:cNvSpPr txBox="1"/>
          <p:nvPr/>
        </p:nvSpPr>
        <p:spPr>
          <a:xfrm>
            <a:off x="3196700" y="4860330"/>
            <a:ext cx="1146699" cy="369332"/>
          </a:xfrm>
          <a:prstGeom prst="rect">
            <a:avLst/>
          </a:prstGeom>
          <a:noFill/>
          <a:scene3d>
            <a:camera prst="obliqueBottomLeft"/>
            <a:lightRig rig="threePt" dir="t"/>
          </a:scene3d>
        </p:spPr>
        <p:txBody>
          <a:bodyPr wrap="square" rtlCol="0">
            <a:spAutoFit/>
          </a:bodyPr>
          <a:lstStyle/>
          <a:p>
            <a:pPr algn="ctr"/>
            <a:r>
              <a:rPr lang="es-ES" altLang="ko-KR" spc="-150" dirty="0" err="1">
                <a:solidFill>
                  <a:schemeClr val="bg1"/>
                </a:solidFill>
                <a:latin typeface="나눔바른고딕" panose="020B0603020101020101" pitchFamily="50" charset="-127"/>
                <a:ea typeface="나눔바른고딕" panose="020B0603020101020101" pitchFamily="50" charset="-127"/>
              </a:rPr>
              <a:t>Conclusion</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22" name="타원 21"/>
          <p:cNvSpPr/>
          <p:nvPr/>
        </p:nvSpPr>
        <p:spPr>
          <a:xfrm>
            <a:off x="2967159" y="881799"/>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6066353" y="881799"/>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2967159" y="5533024"/>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6077253" y="5534285"/>
            <a:ext cx="110490" cy="110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A4B53BD-A32D-49F9-9AA5-FBD7CD40C567}"/>
              </a:ext>
            </a:extLst>
          </p:cNvPr>
          <p:cNvSpPr txBox="1"/>
          <p:nvPr/>
        </p:nvSpPr>
        <p:spPr>
          <a:xfrm>
            <a:off x="5050652" y="2543192"/>
            <a:ext cx="673225"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2</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0" name="TextBox 19">
            <a:extLst>
              <a:ext uri="{FF2B5EF4-FFF2-40B4-BE49-F238E27FC236}">
                <a16:creationId xmlns:a16="http://schemas.microsoft.com/office/drawing/2014/main" id="{BBEE020A-8DF2-4D15-8A5E-C00DBB403C8D}"/>
              </a:ext>
            </a:extLst>
          </p:cNvPr>
          <p:cNvSpPr txBox="1"/>
          <p:nvPr/>
        </p:nvSpPr>
        <p:spPr>
          <a:xfrm>
            <a:off x="4428477" y="2861684"/>
            <a:ext cx="1917578" cy="369332"/>
          </a:xfrm>
          <a:prstGeom prst="rect">
            <a:avLst/>
          </a:prstGeom>
          <a:noFill/>
          <a:scene3d>
            <a:camera prst="obliqueBottomLeft"/>
            <a:lightRig rig="threePt" dir="t"/>
          </a:scene3d>
        </p:spPr>
        <p:txBody>
          <a:bodyPr wrap="square" rtlCol="0">
            <a:spAutoFit/>
          </a:bodyPr>
          <a:lstStyle/>
          <a:p>
            <a:pPr algn="ctr"/>
            <a:r>
              <a:rPr lang="es-ES" altLang="ko-KR" spc="-150" dirty="0" err="1">
                <a:solidFill>
                  <a:schemeClr val="bg1"/>
                </a:solidFill>
                <a:latin typeface="나눔바른고딕" panose="020B0603020101020101" pitchFamily="50" charset="-127"/>
                <a:ea typeface="나눔바른고딕" panose="020B0603020101020101" pitchFamily="50" charset="-127"/>
              </a:rPr>
              <a:t>Related</a:t>
            </a:r>
            <a:r>
              <a:rPr lang="es-ES" altLang="ko-KR" spc="-150" dirty="0">
                <a:solidFill>
                  <a:schemeClr val="bg1"/>
                </a:solidFill>
                <a:latin typeface="나눔바른고딕" panose="020B0603020101020101" pitchFamily="50" charset="-127"/>
                <a:ea typeface="나눔바른고딕" panose="020B0603020101020101" pitchFamily="50" charset="-127"/>
              </a:rPr>
              <a:t> Works</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
        <p:nvSpPr>
          <p:cNvPr id="26" name="TextBox 25">
            <a:extLst>
              <a:ext uri="{FF2B5EF4-FFF2-40B4-BE49-F238E27FC236}">
                <a16:creationId xmlns:a16="http://schemas.microsoft.com/office/drawing/2014/main" id="{919B5CDC-D11B-4FFC-920B-9E4772BB040D}"/>
              </a:ext>
            </a:extLst>
          </p:cNvPr>
          <p:cNvSpPr txBox="1"/>
          <p:nvPr/>
        </p:nvSpPr>
        <p:spPr>
          <a:xfrm>
            <a:off x="3446754" y="1952651"/>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1</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7" name="TextBox 26">
            <a:extLst>
              <a:ext uri="{FF2B5EF4-FFF2-40B4-BE49-F238E27FC236}">
                <a16:creationId xmlns:a16="http://schemas.microsoft.com/office/drawing/2014/main" id="{E3519E27-77D6-4D4E-81F1-60C07560A70E}"/>
              </a:ext>
            </a:extLst>
          </p:cNvPr>
          <p:cNvSpPr txBox="1"/>
          <p:nvPr/>
        </p:nvSpPr>
        <p:spPr>
          <a:xfrm>
            <a:off x="3446754" y="3234625"/>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3</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8" name="TextBox 27">
            <a:extLst>
              <a:ext uri="{FF2B5EF4-FFF2-40B4-BE49-F238E27FC236}">
                <a16:creationId xmlns:a16="http://schemas.microsoft.com/office/drawing/2014/main" id="{F2BF554C-7C99-42BB-BE9C-8295C3423A57}"/>
              </a:ext>
            </a:extLst>
          </p:cNvPr>
          <p:cNvSpPr txBox="1"/>
          <p:nvPr/>
        </p:nvSpPr>
        <p:spPr>
          <a:xfrm>
            <a:off x="5063969" y="3867893"/>
            <a:ext cx="646592" cy="461665"/>
          </a:xfrm>
          <a:prstGeom prst="rect">
            <a:avLst/>
          </a:prstGeom>
          <a:noFill/>
          <a:scene3d>
            <a:camera prst="obliqueBottomLeft"/>
            <a:lightRig rig="threePt" dir="t"/>
          </a:scene3d>
        </p:spPr>
        <p:txBody>
          <a:bodyPr wrap="square" rtlCol="0">
            <a:spAutoFit/>
          </a:bodyPr>
          <a:lstStyle/>
          <a:p>
            <a:pPr algn="ctr"/>
            <a:r>
              <a:rPr lang="en-US" altLang="ko-KR" sz="2400" b="1" spc="300" dirty="0">
                <a:solidFill>
                  <a:schemeClr val="tx1">
                    <a:lumMod val="75000"/>
                    <a:lumOff val="25000"/>
                  </a:schemeClr>
                </a:solidFill>
                <a:latin typeface="나눔바른고딕" panose="020B0603020101020101" pitchFamily="50" charset="-127"/>
                <a:ea typeface="나눔바른고딕" panose="020B0603020101020101" pitchFamily="50" charset="-127"/>
              </a:rPr>
              <a:t>0</a:t>
            </a:r>
            <a:r>
              <a:rPr lang="en-US" altLang="ko-KR"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rPr>
              <a:t>4</a:t>
            </a:r>
            <a:endParaRPr lang="ko-KR" altLang="en-US" sz="2400" b="1" spc="300" dirty="0">
              <a:solidFill>
                <a:schemeClr val="tx1">
                  <a:lumMod val="50000"/>
                  <a:lumOff val="50000"/>
                </a:schemeClr>
              </a:solidFill>
              <a:latin typeface="나눔바른고딕" panose="020B0603020101020101" pitchFamily="50" charset="-127"/>
              <a:ea typeface="나눔바른고딕" panose="020B0603020101020101" pitchFamily="50" charset="-127"/>
            </a:endParaRPr>
          </a:p>
        </p:txBody>
      </p:sp>
      <p:sp>
        <p:nvSpPr>
          <p:cNvPr id="29" name="TextBox 28">
            <a:extLst>
              <a:ext uri="{FF2B5EF4-FFF2-40B4-BE49-F238E27FC236}">
                <a16:creationId xmlns:a16="http://schemas.microsoft.com/office/drawing/2014/main" id="{60B89E38-CFB1-40ED-915A-B071F62374AC}"/>
              </a:ext>
            </a:extLst>
          </p:cNvPr>
          <p:cNvSpPr txBox="1"/>
          <p:nvPr/>
        </p:nvSpPr>
        <p:spPr>
          <a:xfrm>
            <a:off x="4645238" y="4191039"/>
            <a:ext cx="1393795" cy="369332"/>
          </a:xfrm>
          <a:prstGeom prst="rect">
            <a:avLst/>
          </a:prstGeom>
          <a:noFill/>
          <a:scene3d>
            <a:camera prst="obliqueBottomLeft"/>
            <a:lightRig rig="threePt" dir="t"/>
          </a:scene3d>
        </p:spPr>
        <p:txBody>
          <a:bodyPr wrap="square" rtlCol="0">
            <a:spAutoFit/>
          </a:bodyPr>
          <a:lstStyle/>
          <a:p>
            <a:pPr algn="ctr"/>
            <a:r>
              <a:rPr lang="es-ES" altLang="ko-KR" spc="-150" dirty="0">
                <a:solidFill>
                  <a:schemeClr val="bg1"/>
                </a:solidFill>
                <a:latin typeface="나눔바른고딕" panose="020B0603020101020101" pitchFamily="50" charset="-127"/>
                <a:ea typeface="나눔바른고딕" panose="020B0603020101020101" pitchFamily="50" charset="-127"/>
              </a:rPr>
              <a:t>Data </a:t>
            </a:r>
            <a:r>
              <a:rPr lang="es-ES" altLang="ko-KR" spc="-150" dirty="0" err="1">
                <a:solidFill>
                  <a:schemeClr val="bg1"/>
                </a:solidFill>
                <a:latin typeface="나눔바른고딕" panose="020B0603020101020101" pitchFamily="50" charset="-127"/>
                <a:ea typeface="나눔바른고딕" panose="020B0603020101020101" pitchFamily="50" charset="-127"/>
              </a:rPr>
              <a:t>Analysis</a:t>
            </a:r>
            <a:endParaRPr lang="ko-KR" altLang="en-US" spc="-150" dirty="0">
              <a:solidFill>
                <a:schemeClr val="bg1"/>
              </a:solidFill>
              <a:latin typeface="나눔바른고딕" panose="020B0603020101020101" pitchFamily="50" charset="-127"/>
              <a:ea typeface="나눔바른고딕" panose="020B0603020101020101" pitchFamily="50" charset="-127"/>
            </a:endParaRPr>
          </a:p>
        </p:txBody>
      </p:sp>
    </p:spTree>
    <p:extLst>
      <p:ext uri="{BB962C8B-B14F-4D97-AF65-F5344CB8AC3E}">
        <p14:creationId xmlns:p14="http://schemas.microsoft.com/office/powerpoint/2010/main" val="2000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Conclusion</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5</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8" name="TextBox 7"/>
          <p:cNvSpPr txBox="1"/>
          <p:nvPr/>
        </p:nvSpPr>
        <p:spPr>
          <a:xfrm>
            <a:off x="2183468" y="2136338"/>
            <a:ext cx="4777063" cy="2585323"/>
          </a:xfrm>
          <a:prstGeom prst="rect">
            <a:avLst/>
          </a:prstGeom>
          <a:solidFill>
            <a:schemeClr val="bg1"/>
          </a:solidFill>
          <a:ln>
            <a:solidFill>
              <a:schemeClr val="tx1"/>
            </a:solidFill>
          </a:ln>
          <a:scene3d>
            <a:camera prst="obliqueBottomLeft"/>
            <a:lightRig rig="threePt" dir="t"/>
          </a:scene3d>
        </p:spPr>
        <p:txBody>
          <a:bodyPr wrap="square" rtlCol="0">
            <a:spAutoFit/>
          </a:bodyPr>
          <a:lstStyle/>
          <a:p>
            <a:pPr marL="342900" indent="-342900">
              <a:buAutoNum type="arabicPeriod"/>
            </a:pPr>
            <a:endParaRPr lang="en-US" altLang="ko-KR" spc="-150" dirty="0">
              <a:latin typeface="HY헤드라인M" panose="02030600000101010101" pitchFamily="18" charset="-127"/>
              <a:ea typeface="HY헤드라인M" panose="02030600000101010101" pitchFamily="18" charset="-127"/>
            </a:endParaRPr>
          </a:p>
          <a:p>
            <a:pPr marL="342900" indent="-342900">
              <a:buAutoNum type="arabicPeriod"/>
            </a:pPr>
            <a:r>
              <a:rPr lang="ko-KR" altLang="en-US" spc="-150" dirty="0">
                <a:latin typeface="HY헤드라인M" panose="02030600000101010101" pitchFamily="18" charset="-127"/>
                <a:ea typeface="HY헤드라인M" panose="02030600000101010101" pitchFamily="18" charset="-127"/>
              </a:rPr>
              <a:t>영화 산업 수익을 분석</a:t>
            </a:r>
            <a:endParaRPr lang="en-US" altLang="ko-KR" spc="-150" dirty="0">
              <a:latin typeface="HY헤드라인M" panose="02030600000101010101" pitchFamily="18" charset="-127"/>
              <a:ea typeface="HY헤드라인M" panose="02030600000101010101" pitchFamily="18" charset="-127"/>
            </a:endParaRPr>
          </a:p>
          <a:p>
            <a:pPr marL="342900" indent="-342900">
              <a:buAutoNum type="arabicPeriod"/>
            </a:pPr>
            <a:endParaRPr lang="en-US" altLang="ko-KR" spc="-150" dirty="0">
              <a:latin typeface="HY헤드라인M" panose="02030600000101010101" pitchFamily="18" charset="-127"/>
              <a:ea typeface="HY헤드라인M" panose="02030600000101010101" pitchFamily="18" charset="-127"/>
            </a:endParaRPr>
          </a:p>
          <a:p>
            <a:pPr marL="342900" indent="-342900">
              <a:buAutoNum type="arabicPeriod"/>
            </a:pPr>
            <a:r>
              <a:rPr lang="ko-KR" altLang="en-US" spc="-150" dirty="0">
                <a:latin typeface="HY헤드라인M" panose="02030600000101010101" pitchFamily="18" charset="-127"/>
                <a:ea typeface="HY헤드라인M" panose="02030600000101010101" pitchFamily="18" charset="-127"/>
              </a:rPr>
              <a:t>저 예산 영화 </a:t>
            </a:r>
            <a:r>
              <a:rPr lang="en-US" altLang="ko-KR" spc="-150" dirty="0">
                <a:latin typeface="HY헤드라인M" panose="02030600000101010101" pitchFamily="18" charset="-127"/>
                <a:ea typeface="HY헤드라인M" panose="02030600000101010101" pitchFamily="18" charset="-127"/>
              </a:rPr>
              <a:t>-&gt; </a:t>
            </a:r>
            <a:r>
              <a:rPr lang="ko-KR" altLang="en-US" spc="-150" dirty="0">
                <a:latin typeface="HY헤드라인M" panose="02030600000101010101" pitchFamily="18" charset="-127"/>
                <a:ea typeface="HY헤드라인M" panose="02030600000101010101" pitchFamily="18" charset="-127"/>
              </a:rPr>
              <a:t>높은 기대 수익률</a:t>
            </a:r>
            <a:r>
              <a:rPr lang="en-US" altLang="ko-KR" spc="-150" dirty="0">
                <a:latin typeface="HY헤드라인M" panose="02030600000101010101" pitchFamily="18" charset="-127"/>
                <a:ea typeface="HY헤드라인M" panose="02030600000101010101" pitchFamily="18" charset="-127"/>
              </a:rPr>
              <a:t>.</a:t>
            </a:r>
          </a:p>
          <a:p>
            <a:pPr marL="342900" indent="-342900">
              <a:buAutoNum type="arabicPeriod"/>
            </a:pPr>
            <a:endParaRPr lang="en-US" altLang="ko-KR" spc="-150" dirty="0">
              <a:latin typeface="HY헤드라인M" panose="02030600000101010101" pitchFamily="18" charset="-127"/>
              <a:ea typeface="HY헤드라인M" panose="02030600000101010101" pitchFamily="18" charset="-127"/>
            </a:endParaRPr>
          </a:p>
          <a:p>
            <a:pPr marL="342900" indent="-342900">
              <a:buAutoNum type="arabicPeriod"/>
            </a:pPr>
            <a:r>
              <a:rPr lang="ko-KR" altLang="en-US" spc="-150" dirty="0">
                <a:latin typeface="HY헤드라인M" panose="02030600000101010101" pitchFamily="18" charset="-127"/>
                <a:ea typeface="HY헤드라인M" panose="02030600000101010101" pitchFamily="18" charset="-127"/>
              </a:rPr>
              <a:t>예산과 평점은 관련이 없다</a:t>
            </a:r>
            <a:r>
              <a:rPr lang="en-US" altLang="ko-KR" spc="-150" dirty="0">
                <a:latin typeface="HY헤드라인M" panose="02030600000101010101" pitchFamily="18" charset="-127"/>
                <a:ea typeface="HY헤드라인M" panose="02030600000101010101" pitchFamily="18" charset="-127"/>
              </a:rPr>
              <a:t>.</a:t>
            </a:r>
          </a:p>
          <a:p>
            <a:pPr marL="342900" indent="-342900">
              <a:buAutoNum type="arabicPeriod"/>
            </a:pPr>
            <a:endParaRPr lang="en-US" altLang="ko-KR" spc="-150" dirty="0">
              <a:latin typeface="HY헤드라인M" panose="02030600000101010101" pitchFamily="18" charset="-127"/>
              <a:ea typeface="HY헤드라인M" panose="02030600000101010101" pitchFamily="18" charset="-127"/>
            </a:endParaRPr>
          </a:p>
          <a:p>
            <a:pPr marL="342900" indent="-342900">
              <a:buAutoNum type="arabicPeriod"/>
            </a:pPr>
            <a:r>
              <a:rPr lang="ko-KR" altLang="en-US" spc="-150" dirty="0">
                <a:latin typeface="HY헤드라인M" panose="02030600000101010101" pitchFamily="18" charset="-127"/>
                <a:ea typeface="HY헤드라인M" panose="02030600000101010101" pitchFamily="18" charset="-127"/>
              </a:rPr>
              <a:t>시대에 따른 고수익 장르 존재</a:t>
            </a:r>
            <a:r>
              <a:rPr lang="en-US" altLang="ko-KR" spc="-150" dirty="0">
                <a:latin typeface="HY헤드라인M" panose="02030600000101010101" pitchFamily="18" charset="-127"/>
                <a:ea typeface="HY헤드라인M" panose="02030600000101010101" pitchFamily="18" charset="-127"/>
              </a:rPr>
              <a:t>.</a:t>
            </a:r>
          </a:p>
          <a:p>
            <a:pPr marL="342900" indent="-342900">
              <a:buAutoNum type="arabicPeriod"/>
            </a:pPr>
            <a:endParaRPr lang="en-US" altLang="ko-KR" spc="-150" dirty="0">
              <a:latin typeface="HY헤드라인M" panose="02030600000101010101" pitchFamily="18" charset="-127"/>
              <a:ea typeface="HY헤드라인M" panose="0203060000010101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34413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6427F-C3EF-49B7-83A7-B1A8E91CD0B3}"/>
              </a:ext>
            </a:extLst>
          </p:cNvPr>
          <p:cNvSpPr txBox="1"/>
          <p:nvPr/>
        </p:nvSpPr>
        <p:spPr>
          <a:xfrm>
            <a:off x="2183468" y="3105834"/>
            <a:ext cx="4777063" cy="646331"/>
          </a:xfrm>
          <a:prstGeom prst="rect">
            <a:avLst/>
          </a:prstGeom>
          <a:solidFill>
            <a:schemeClr val="bg1"/>
          </a:solidFill>
          <a:ln>
            <a:solidFill>
              <a:schemeClr val="tx1"/>
            </a:solidFill>
          </a:ln>
          <a:scene3d>
            <a:camera prst="obliqueBottomLeft"/>
            <a:lightRig rig="threePt" dir="t"/>
          </a:scene3d>
        </p:spPr>
        <p:txBody>
          <a:bodyPr wrap="square" rtlCol="0">
            <a:spAutoFit/>
          </a:bodyPr>
          <a:lstStyle/>
          <a:p>
            <a:pPr algn="ctr"/>
            <a:r>
              <a:rPr lang="en-US" altLang="ko-KR" sz="3600" spc="-150" dirty="0">
                <a:latin typeface="HY헤드라인M" panose="02030600000101010101" pitchFamily="18" charset="-127"/>
                <a:ea typeface="HY헤드라인M" panose="02030600000101010101" pitchFamily="18" charset="-127"/>
              </a:rPr>
              <a:t>Thanks</a:t>
            </a:r>
          </a:p>
        </p:txBody>
      </p:sp>
    </p:spTree>
    <p:extLst>
      <p:ext uri="{BB962C8B-B14F-4D97-AF65-F5344CB8AC3E}">
        <p14:creationId xmlns:p14="http://schemas.microsoft.com/office/powerpoint/2010/main" val="209594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Project overview</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1</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15893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Project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Overview</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Objectives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1</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A7A96DB4-EB14-4A24-8F58-CC53FC660BEA}"/>
              </a:ext>
            </a:extLst>
          </p:cNvPr>
          <p:cNvSpPr txBox="1"/>
          <p:nvPr/>
        </p:nvSpPr>
        <p:spPr>
          <a:xfrm>
            <a:off x="0" y="7154562"/>
            <a:ext cx="9144000" cy="646331"/>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b="0" dirty="0">
                <a:effectLst/>
              </a:rPr>
              <a:t>우리 연구의 목적은 영화의 평점과 수익에 영향을 주는 요소를 찾고</a:t>
            </a:r>
            <a:r>
              <a:rPr lang="en-US" altLang="ko-KR" b="0" dirty="0">
                <a:effectLst/>
              </a:rPr>
              <a:t>, </a:t>
            </a:r>
            <a:r>
              <a:rPr lang="ko-KR" altLang="en-US" dirty="0"/>
              <a:t>각 요소별로 평점과 수익에 어떻게 영향을 주는지 그 상관관계를 찾는 데에 있다</a:t>
            </a:r>
            <a:r>
              <a:rPr lang="en-US" altLang="ko-KR" dirty="0"/>
              <a:t>.</a:t>
            </a:r>
            <a:endParaRPr lang="en-US" altLang="ko-KR" b="0" dirty="0">
              <a:effectLst/>
            </a:endParaRPr>
          </a:p>
        </p:txBody>
      </p:sp>
      <p:sp>
        <p:nvSpPr>
          <p:cNvPr id="14" name="직사각형 13">
            <a:extLst>
              <a:ext uri="{FF2B5EF4-FFF2-40B4-BE49-F238E27FC236}">
                <a16:creationId xmlns:a16="http://schemas.microsoft.com/office/drawing/2014/main" id="{F119CEB5-11A9-488B-9E56-F3D2DB21E452}"/>
              </a:ext>
            </a:extLst>
          </p:cNvPr>
          <p:cNvSpPr/>
          <p:nvPr/>
        </p:nvSpPr>
        <p:spPr>
          <a:xfrm>
            <a:off x="3049215" y="2914760"/>
            <a:ext cx="3040380" cy="179451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6068A28A-32F3-4664-B2AA-2E5AD1626685}"/>
              </a:ext>
            </a:extLst>
          </p:cNvPr>
          <p:cNvGrpSpPr/>
          <p:nvPr/>
        </p:nvGrpSpPr>
        <p:grpSpPr>
          <a:xfrm>
            <a:off x="3083024" y="2983560"/>
            <a:ext cx="2965143" cy="1662544"/>
            <a:chOff x="3089428" y="2811358"/>
            <a:chExt cx="2965143" cy="1583088"/>
          </a:xfrm>
          <a:solidFill>
            <a:srgbClr val="008A00"/>
          </a:solidFill>
        </p:grpSpPr>
        <p:graphicFrame>
          <p:nvGraphicFramePr>
            <p:cNvPr id="6" name="다이어그램 5">
              <a:extLst>
                <a:ext uri="{FF2B5EF4-FFF2-40B4-BE49-F238E27FC236}">
                  <a16:creationId xmlns:a16="http://schemas.microsoft.com/office/drawing/2014/main" id="{2F0C9EDE-6C02-41DB-89C7-CE0CB7AD3AEC}"/>
                </a:ext>
              </a:extLst>
            </p:cNvPr>
            <p:cNvGraphicFramePr/>
            <p:nvPr>
              <p:extLst>
                <p:ext uri="{D42A27DB-BD31-4B8C-83A1-F6EECF244321}">
                  <p14:modId xmlns:p14="http://schemas.microsoft.com/office/powerpoint/2010/main" val="2793710560"/>
                </p:ext>
              </p:extLst>
            </p:nvPr>
          </p:nvGraphicFramePr>
          <p:xfrm>
            <a:off x="3089428" y="2811358"/>
            <a:ext cx="1482571" cy="1583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다이어그램 10">
              <a:extLst>
                <a:ext uri="{FF2B5EF4-FFF2-40B4-BE49-F238E27FC236}">
                  <a16:creationId xmlns:a16="http://schemas.microsoft.com/office/drawing/2014/main" id="{FF623BEA-1323-4C55-81D5-86AF4C2600C3}"/>
                </a:ext>
              </a:extLst>
            </p:cNvPr>
            <p:cNvGraphicFramePr/>
            <p:nvPr>
              <p:extLst>
                <p:ext uri="{D42A27DB-BD31-4B8C-83A1-F6EECF244321}">
                  <p14:modId xmlns:p14="http://schemas.microsoft.com/office/powerpoint/2010/main" val="2595095571"/>
                </p:ext>
              </p:extLst>
            </p:nvPr>
          </p:nvGraphicFramePr>
          <p:xfrm>
            <a:off x="4571999" y="2811358"/>
            <a:ext cx="1482572" cy="15830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cxnSp>
        <p:nvCxnSpPr>
          <p:cNvPr id="17" name="직선 화살표 연결선 16">
            <a:extLst>
              <a:ext uri="{FF2B5EF4-FFF2-40B4-BE49-F238E27FC236}">
                <a16:creationId xmlns:a16="http://schemas.microsoft.com/office/drawing/2014/main" id="{64C8DCA2-DBBF-4431-BF27-EC00ED76D94C}"/>
              </a:ext>
            </a:extLst>
          </p:cNvPr>
          <p:cNvCxnSpPr>
            <a:cxnSpLocks/>
          </p:cNvCxnSpPr>
          <p:nvPr/>
        </p:nvCxnSpPr>
        <p:spPr>
          <a:xfrm>
            <a:off x="2079782" y="2710286"/>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407DC996-9C57-4DAC-B1C9-686F4F99E033}"/>
              </a:ext>
            </a:extLst>
          </p:cNvPr>
          <p:cNvCxnSpPr>
            <a:cxnSpLocks/>
          </p:cNvCxnSpPr>
          <p:nvPr/>
        </p:nvCxnSpPr>
        <p:spPr>
          <a:xfrm flipV="1">
            <a:off x="2079781" y="4799784"/>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169B6124-B441-4BE9-BCED-4B12BBE1C9BC}"/>
              </a:ext>
            </a:extLst>
          </p:cNvPr>
          <p:cNvGrpSpPr/>
          <p:nvPr/>
        </p:nvGrpSpPr>
        <p:grpSpPr>
          <a:xfrm>
            <a:off x="365069" y="2114655"/>
            <a:ext cx="1460752" cy="919708"/>
            <a:chOff x="458642" y="2189596"/>
            <a:chExt cx="1460752" cy="919708"/>
          </a:xfrm>
          <a:effectLst>
            <a:glow rad="228600">
              <a:schemeClr val="tx1">
                <a:lumMod val="95000"/>
                <a:lumOff val="5000"/>
                <a:alpha val="40000"/>
              </a:schemeClr>
            </a:glow>
          </a:effectLst>
        </p:grpSpPr>
        <p:pic>
          <p:nvPicPr>
            <p:cNvPr id="1038" name="Picture 14" descr="246 Movie Genres Illustrations &amp;amp; Clip Art">
              <a:extLst>
                <a:ext uri="{FF2B5EF4-FFF2-40B4-BE49-F238E27FC236}">
                  <a16:creationId xmlns:a16="http://schemas.microsoft.com/office/drawing/2014/main" id="{BD1705E6-2D51-4594-8743-20AA9F0A3433}"/>
                </a:ext>
              </a:extLst>
            </p:cNvPr>
            <p:cNvPicPr>
              <a:picLocks noChangeAspect="1" noChangeArrowheads="1"/>
            </p:cNvPicPr>
            <p:nvPr/>
          </p:nvPicPr>
          <p:blipFill rotWithShape="1">
            <a:blip r:embed="rId12">
              <a:biLevel thresh="75000"/>
              <a:extLst>
                <a:ext uri="{28A0092B-C50C-407E-A947-70E740481C1C}">
                  <a14:useLocalDpi xmlns:a14="http://schemas.microsoft.com/office/drawing/2010/main" val="0"/>
                </a:ext>
              </a:extLst>
            </a:blip>
            <a:srcRect l="59" r="81884" b="78981"/>
            <a:stretch/>
          </p:blipFill>
          <p:spPr bwMode="auto">
            <a:xfrm>
              <a:off x="458642" y="2189596"/>
              <a:ext cx="730376" cy="91970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246 Movie Genres Illustrations &amp;amp; Clip Art">
              <a:extLst>
                <a:ext uri="{FF2B5EF4-FFF2-40B4-BE49-F238E27FC236}">
                  <a16:creationId xmlns:a16="http://schemas.microsoft.com/office/drawing/2014/main" id="{F3E340CF-C7B7-4C1F-BD72-63684F9F3EEC}"/>
                </a:ext>
              </a:extLst>
            </p:cNvPr>
            <p:cNvPicPr>
              <a:picLocks noChangeAspect="1" noChangeArrowheads="1"/>
            </p:cNvPicPr>
            <p:nvPr/>
          </p:nvPicPr>
          <p:blipFill rotWithShape="1">
            <a:blip r:embed="rId13">
              <a:biLevel thresh="75000"/>
              <a:extLst>
                <a:ext uri="{28A0092B-C50C-407E-A947-70E740481C1C}">
                  <a14:useLocalDpi xmlns:a14="http://schemas.microsoft.com/office/drawing/2010/main" val="0"/>
                </a:ext>
              </a:extLst>
            </a:blip>
            <a:srcRect l="56243" t="56006" r="26144" b="23494"/>
            <a:stretch/>
          </p:blipFill>
          <p:spPr bwMode="auto">
            <a:xfrm>
              <a:off x="1189018" y="2189596"/>
              <a:ext cx="730376" cy="91970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7" name="직선 화살표 연결선 36">
            <a:extLst>
              <a:ext uri="{FF2B5EF4-FFF2-40B4-BE49-F238E27FC236}">
                <a16:creationId xmlns:a16="http://schemas.microsoft.com/office/drawing/2014/main" id="{609CA4EC-F482-4992-AE24-648B906FF2E7}"/>
              </a:ext>
            </a:extLst>
          </p:cNvPr>
          <p:cNvCxnSpPr>
            <a:cxnSpLocks/>
          </p:cNvCxnSpPr>
          <p:nvPr/>
        </p:nvCxnSpPr>
        <p:spPr>
          <a:xfrm flipH="1">
            <a:off x="6371764" y="2710286"/>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2F5874F1-D94E-455E-ACAE-B2FACFD2B810}"/>
              </a:ext>
            </a:extLst>
          </p:cNvPr>
          <p:cNvCxnSpPr>
            <a:cxnSpLocks/>
          </p:cNvCxnSpPr>
          <p:nvPr/>
        </p:nvCxnSpPr>
        <p:spPr>
          <a:xfrm flipH="1" flipV="1">
            <a:off x="6371763" y="4799784"/>
            <a:ext cx="692457" cy="153140"/>
          </a:xfrm>
          <a:prstGeom prst="straightConnector1">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40" name="Picture 16" descr="Black Line Icon For Time Is Running, Reminder And People Stock Vector -  Illustration of countdown, reminder: 145542658">
            <a:extLst>
              <a:ext uri="{FF2B5EF4-FFF2-40B4-BE49-F238E27FC236}">
                <a16:creationId xmlns:a16="http://schemas.microsoft.com/office/drawing/2014/main" id="{6A6AE3CA-39CA-4511-ACCF-661DD1102B2F}"/>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6486" t="11128" r="13948" b="16187"/>
          <a:stretch/>
        </p:blipFill>
        <p:spPr bwMode="auto">
          <a:xfrm>
            <a:off x="866301" y="4536213"/>
            <a:ext cx="964709" cy="1064142"/>
          </a:xfrm>
          <a:prstGeom prst="rect">
            <a:avLst/>
          </a:prstGeom>
          <a:noFill/>
          <a:effectLst>
            <a:glow rad="228600">
              <a:schemeClr val="tx1">
                <a:lumMod val="95000"/>
                <a:lumOff val="5000"/>
                <a:alpha val="40000"/>
              </a:schemeClr>
            </a:glow>
          </a:effectLst>
          <a:extLst>
            <a:ext uri="{909E8E84-426E-40DD-AFC4-6F175D3DCCD1}">
              <a14:hiddenFill xmlns:a14="http://schemas.microsoft.com/office/drawing/2010/main">
                <a:solidFill>
                  <a:srgbClr val="FFFFFF"/>
                </a:solidFill>
              </a14:hiddenFill>
            </a:ext>
          </a:extLst>
        </p:spPr>
      </p:pic>
      <p:pic>
        <p:nvPicPr>
          <p:cNvPr id="1042" name="Picture 18" descr="Budget icon Royalty Free Vector Image - VectorStock">
            <a:extLst>
              <a:ext uri="{FF2B5EF4-FFF2-40B4-BE49-F238E27FC236}">
                <a16:creationId xmlns:a16="http://schemas.microsoft.com/office/drawing/2014/main" id="{67165407-3C73-4799-BDD2-7B2DEC68BDD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3970" t="12195" r="13970" b="16473"/>
          <a:stretch/>
        </p:blipFill>
        <p:spPr bwMode="auto">
          <a:xfrm>
            <a:off x="7312990" y="4553226"/>
            <a:ext cx="964709" cy="1030115"/>
          </a:xfrm>
          <a:prstGeom prst="rect">
            <a:avLst/>
          </a:prstGeom>
          <a:noFill/>
          <a:effectLst>
            <a:glow rad="228600">
              <a:schemeClr val="tx1">
                <a:lumMod val="95000"/>
                <a:lumOff val="5000"/>
                <a:alpha val="40000"/>
              </a:schemeClr>
            </a:glow>
          </a:effectLst>
          <a:extLst>
            <a:ext uri="{909E8E84-426E-40DD-AFC4-6F175D3DCCD1}">
              <a14:hiddenFill xmlns:a14="http://schemas.microsoft.com/office/drawing/2010/main">
                <a:solidFill>
                  <a:srgbClr val="FFFFFF"/>
                </a:solidFill>
              </a14:hiddenFill>
            </a:ext>
          </a:extLst>
        </p:spPr>
      </p:pic>
      <p:pic>
        <p:nvPicPr>
          <p:cNvPr id="1044" name="Picture 20" descr="Language Icon Images, Stock Photos &amp;amp; Vectors | Shutterstock">
            <a:extLst>
              <a:ext uri="{FF2B5EF4-FFF2-40B4-BE49-F238E27FC236}">
                <a16:creationId xmlns:a16="http://schemas.microsoft.com/office/drawing/2014/main" id="{BA74AD4E-F013-4DAD-B34D-71879DD44217}"/>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7744" t="10571" r="6513" b="18952"/>
          <a:stretch/>
        </p:blipFill>
        <p:spPr bwMode="auto">
          <a:xfrm>
            <a:off x="7312989" y="2059451"/>
            <a:ext cx="1163751" cy="1030115"/>
          </a:xfrm>
          <a:prstGeom prst="rect">
            <a:avLst/>
          </a:prstGeom>
          <a:noFill/>
          <a:effectLst>
            <a:glow rad="228600">
              <a:schemeClr val="tx1">
                <a:lumMod val="95000"/>
                <a:lumOff val="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25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Project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Overview</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Objectives</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1</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A7A96DB4-EB14-4A24-8F58-CC53FC660BEA}"/>
              </a:ext>
            </a:extLst>
          </p:cNvPr>
          <p:cNvSpPr txBox="1"/>
          <p:nvPr/>
        </p:nvSpPr>
        <p:spPr>
          <a:xfrm>
            <a:off x="0" y="7154562"/>
            <a:ext cx="9144000" cy="923330"/>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b="0" dirty="0">
                <a:effectLst/>
              </a:rPr>
              <a:t>그리고 영화의 여러 관계 중</a:t>
            </a:r>
            <a:r>
              <a:rPr lang="en-US" altLang="ko-KR" b="0" dirty="0">
                <a:effectLst/>
              </a:rPr>
              <a:t>, Budget – Revenue, Genre – Earnings rate, Budget – Ratings</a:t>
            </a:r>
            <a:r>
              <a:rPr lang="ko-KR" altLang="en-US" b="0" dirty="0">
                <a:effectLst/>
              </a:rPr>
              <a:t>의 관계를 중점적으로 분석할 예정이다</a:t>
            </a:r>
            <a:r>
              <a:rPr lang="en-US" altLang="ko-KR" b="0" dirty="0">
                <a:effectLst/>
              </a:rPr>
              <a:t>. </a:t>
            </a:r>
            <a:r>
              <a:rPr lang="ko-KR" altLang="en-US" dirty="0"/>
              <a:t>여기서 </a:t>
            </a:r>
            <a:r>
              <a:rPr lang="en-US" altLang="ko-KR" dirty="0"/>
              <a:t>Earnings rate</a:t>
            </a:r>
            <a:r>
              <a:rPr lang="ko-KR" altLang="en-US" dirty="0"/>
              <a:t>은 뒤에서 설명하겠지만</a:t>
            </a:r>
            <a:r>
              <a:rPr lang="en-US" altLang="ko-KR" dirty="0"/>
              <a:t>, </a:t>
            </a:r>
            <a:r>
              <a:rPr lang="ko-KR" altLang="en-US" dirty="0"/>
              <a:t>우리가 새롭게 만든 지표로 수익률을 의미하며</a:t>
            </a:r>
            <a:r>
              <a:rPr lang="en-US" altLang="ko-KR" dirty="0"/>
              <a:t>, Revenue/Budget</a:t>
            </a:r>
            <a:r>
              <a:rPr lang="ko-KR" altLang="en-US" dirty="0"/>
              <a:t>으로 구한다</a:t>
            </a:r>
            <a:r>
              <a:rPr lang="en-US" altLang="ko-KR" dirty="0"/>
              <a:t>.</a:t>
            </a:r>
            <a:endParaRPr lang="en-US" altLang="ko-KR" b="0" dirty="0">
              <a:effectLst/>
            </a:endParaRPr>
          </a:p>
        </p:txBody>
      </p:sp>
      <p:sp>
        <p:nvSpPr>
          <p:cNvPr id="9" name="사각형: 둥근 모서리 8">
            <a:extLst>
              <a:ext uri="{FF2B5EF4-FFF2-40B4-BE49-F238E27FC236}">
                <a16:creationId xmlns:a16="http://schemas.microsoft.com/office/drawing/2014/main" id="{79AA845B-B7E5-4939-BEB5-3D095A334E25}"/>
              </a:ext>
            </a:extLst>
          </p:cNvPr>
          <p:cNvSpPr/>
          <p:nvPr/>
        </p:nvSpPr>
        <p:spPr>
          <a:xfrm>
            <a:off x="1969609" y="1765040"/>
            <a:ext cx="5435600" cy="944880"/>
          </a:xfrm>
          <a:prstGeom prst="roundRect">
            <a:avLst/>
          </a:prstGeom>
          <a:solidFill>
            <a:schemeClr val="bg1">
              <a:lumMod val="95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lumMod val="95000"/>
                    <a:lumOff val="5000"/>
                  </a:schemeClr>
                </a:solidFill>
                <a:latin typeface="배달의민족 한나" panose="020B0600000101010101" charset="-127"/>
                <a:ea typeface="배달의민족 한나" panose="020B0600000101010101" charset="-127"/>
              </a:rPr>
              <a:t>Budget – Revenue </a:t>
            </a:r>
            <a:endParaRPr lang="ko-KR" altLang="en-US" sz="2800" dirty="0">
              <a:solidFill>
                <a:schemeClr val="tx1">
                  <a:lumMod val="95000"/>
                  <a:lumOff val="5000"/>
                </a:schemeClr>
              </a:solidFill>
              <a:latin typeface="배달의민족 한나" panose="020B0600000101010101" charset="-127"/>
              <a:ea typeface="배달의민족 한나" panose="020B0600000101010101" charset="-127"/>
            </a:endParaRPr>
          </a:p>
        </p:txBody>
      </p:sp>
      <p:sp>
        <p:nvSpPr>
          <p:cNvPr id="24" name="사각형: 둥근 모서리 23">
            <a:extLst>
              <a:ext uri="{FF2B5EF4-FFF2-40B4-BE49-F238E27FC236}">
                <a16:creationId xmlns:a16="http://schemas.microsoft.com/office/drawing/2014/main" id="{9E0F62C8-1EE0-401F-8853-290CD336BCCF}"/>
              </a:ext>
            </a:extLst>
          </p:cNvPr>
          <p:cNvSpPr/>
          <p:nvPr/>
        </p:nvSpPr>
        <p:spPr>
          <a:xfrm>
            <a:off x="1969609" y="3355386"/>
            <a:ext cx="5435600" cy="944880"/>
          </a:xfrm>
          <a:prstGeom prst="roundRect">
            <a:avLst/>
          </a:prstGeom>
          <a:solidFill>
            <a:schemeClr val="bg1">
              <a:lumMod val="95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lumMod val="95000"/>
                    <a:lumOff val="5000"/>
                  </a:schemeClr>
                </a:solidFill>
                <a:latin typeface="배달의민족 한나" panose="020B0600000101010101" charset="-127"/>
                <a:ea typeface="배달의민족 한나" panose="020B0600000101010101" charset="-127"/>
              </a:rPr>
              <a:t>Genre – Earnings rate</a:t>
            </a:r>
            <a:endParaRPr lang="ko-KR" altLang="en-US" sz="2800" dirty="0">
              <a:solidFill>
                <a:schemeClr val="tx1">
                  <a:lumMod val="95000"/>
                  <a:lumOff val="5000"/>
                </a:schemeClr>
              </a:solidFill>
              <a:latin typeface="배달의민족 한나" panose="020B0600000101010101" charset="-127"/>
              <a:ea typeface="배달의민족 한나" panose="020B0600000101010101" charset="-127"/>
            </a:endParaRPr>
          </a:p>
        </p:txBody>
      </p:sp>
      <p:sp>
        <p:nvSpPr>
          <p:cNvPr id="26" name="사각형: 둥근 모서리 25">
            <a:extLst>
              <a:ext uri="{FF2B5EF4-FFF2-40B4-BE49-F238E27FC236}">
                <a16:creationId xmlns:a16="http://schemas.microsoft.com/office/drawing/2014/main" id="{4ADEB0A6-EAAA-4383-868F-7CF7759F499D}"/>
              </a:ext>
            </a:extLst>
          </p:cNvPr>
          <p:cNvSpPr/>
          <p:nvPr/>
        </p:nvSpPr>
        <p:spPr>
          <a:xfrm>
            <a:off x="1969609" y="4951158"/>
            <a:ext cx="5435600" cy="944880"/>
          </a:xfrm>
          <a:prstGeom prst="roundRect">
            <a:avLst/>
          </a:prstGeom>
          <a:solidFill>
            <a:schemeClr val="bg1">
              <a:lumMod val="95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lumMod val="95000"/>
                    <a:lumOff val="5000"/>
                  </a:schemeClr>
                </a:solidFill>
                <a:latin typeface="배달의민족 한나" panose="020B0600000101010101" charset="-127"/>
                <a:ea typeface="배달의민족 한나" panose="020B0600000101010101" charset="-127"/>
              </a:rPr>
              <a:t>Budget – Ratings </a:t>
            </a:r>
            <a:endParaRPr lang="ko-KR" altLang="en-US" sz="2800" dirty="0">
              <a:solidFill>
                <a:schemeClr val="tx1">
                  <a:lumMod val="95000"/>
                  <a:lumOff val="5000"/>
                </a:schemeClr>
              </a:solidFill>
              <a:latin typeface="배달의민족 한나" panose="020B0600000101010101" charset="-127"/>
              <a:ea typeface="배달의민족 한나" panose="020B0600000101010101" charset="-127"/>
            </a:endParaRPr>
          </a:p>
        </p:txBody>
      </p:sp>
    </p:spTree>
    <p:extLst>
      <p:ext uri="{BB962C8B-B14F-4D97-AF65-F5344CB8AC3E}">
        <p14:creationId xmlns:p14="http://schemas.microsoft.com/office/powerpoint/2010/main" val="162188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Project </a:t>
            </a:r>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Overview</a:t>
            </a:r>
            <a:endPar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Problem</a:t>
            </a:r>
            <a:r>
              <a:rPr lang="es-E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 </a:t>
            </a:r>
            <a:r>
              <a:rPr lang="es-ES" altLang="ko-KR" sz="3200" spc="-150" dirty="0" err="1">
                <a:solidFill>
                  <a:schemeClr val="bg1">
                    <a:lumMod val="95000"/>
                  </a:schemeClr>
                </a:solidFill>
                <a:latin typeface="배달의민족 한나" panose="02020603020101020101" pitchFamily="18" charset="-127"/>
                <a:ea typeface="배달의민족 한나" panose="02020603020101020101" pitchFamily="18" charset="-127"/>
              </a:rPr>
              <a:t>Statement</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1</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3AABECF-2FA1-48DC-9D17-57E876666EBA}"/>
              </a:ext>
            </a:extLst>
          </p:cNvPr>
          <p:cNvSpPr txBox="1"/>
          <p:nvPr/>
        </p:nvSpPr>
        <p:spPr>
          <a:xfrm>
            <a:off x="0" y="7154562"/>
            <a:ext cx="9144000" cy="3139321"/>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ko-KR" altLang="en-US" b="0" dirty="0">
                <a:effectLst/>
              </a:rPr>
              <a:t>우리가 이 주제를 선정한 이유에 대해 말하겠다</a:t>
            </a:r>
            <a:r>
              <a:rPr lang="en-US" altLang="ko-KR" b="0" dirty="0">
                <a:effectLst/>
              </a:rPr>
              <a:t>. </a:t>
            </a:r>
            <a:r>
              <a:rPr lang="en-US" altLang="ko-KR" sz="1800" b="0" i="0" u="none" strike="noStrike" dirty="0">
                <a:solidFill>
                  <a:srgbClr val="000000"/>
                </a:solidFill>
                <a:effectLst/>
                <a:latin typeface="Arial" panose="020B0604020202020204" pitchFamily="34" charset="0"/>
              </a:rPr>
              <a:t>By the 21st century, the film industry had developed significantly. Despite the decline in movie theater sales due to COVID-19, people watch various movies using movie platforms such as ‘Netflix’ and ‘</a:t>
            </a:r>
            <a:r>
              <a:rPr lang="en-US" altLang="ko-KR" sz="1800" b="0" i="0" u="none" strike="noStrike" dirty="0" err="1">
                <a:solidFill>
                  <a:srgbClr val="000000"/>
                </a:solidFill>
                <a:effectLst/>
                <a:latin typeface="Arial" panose="020B0604020202020204" pitchFamily="34" charset="0"/>
              </a:rPr>
              <a:t>Watcha</a:t>
            </a:r>
            <a:r>
              <a:rPr lang="en-US" altLang="ko-KR" sz="1800" b="0" i="0" u="none" strike="noStrike" dirty="0">
                <a:solidFill>
                  <a:srgbClr val="000000"/>
                </a:solidFill>
                <a:effectLst/>
                <a:latin typeface="Arial" panose="020B0604020202020204" pitchFamily="34" charset="0"/>
              </a:rPr>
              <a:t>’. The film industry, which is receiving great attention, continues to change and develop. Genres that were not previously spotlighted suddenly become popular (e.g. Avengers of Marvel Studio), and new genres such as SF and fantasy are made. Also, film companies are willing to produce good films at an enormous budget (Avengers: Endgame's production cost is a whopping $1.56 billion).</a:t>
            </a:r>
            <a:endParaRPr lang="en-US" altLang="ko-KR" b="0" dirty="0">
              <a:effectLst/>
            </a:endParaRPr>
          </a:p>
          <a:p>
            <a:pPr rtl="0">
              <a:spcBef>
                <a:spcPts val="0"/>
              </a:spcBef>
              <a:spcAft>
                <a:spcPts val="0"/>
              </a:spcAft>
            </a:pPr>
            <a:r>
              <a:rPr lang="en-US" altLang="ko-KR" sz="1800" b="0" i="0" u="none" strike="noStrike" dirty="0">
                <a:solidFill>
                  <a:srgbClr val="000000"/>
                </a:solidFill>
                <a:effectLst/>
                <a:latin typeface="Arial" panose="020B0604020202020204" pitchFamily="34" charset="0"/>
              </a:rPr>
              <a:t>  It is important to know which movies are popular in this fashionable situation. Therefore, we would like to look at various indicators related to movies to find out what kind of movies are popular. </a:t>
            </a:r>
            <a:r>
              <a:rPr lang="en-US" altLang="ko-KR" b="0" dirty="0">
                <a:effectLst/>
              </a:rPr>
              <a:t> </a:t>
            </a:r>
          </a:p>
        </p:txBody>
      </p:sp>
      <p:grpSp>
        <p:nvGrpSpPr>
          <p:cNvPr id="18" name="그룹 17">
            <a:extLst>
              <a:ext uri="{FF2B5EF4-FFF2-40B4-BE49-F238E27FC236}">
                <a16:creationId xmlns:a16="http://schemas.microsoft.com/office/drawing/2014/main" id="{D697A810-0E4D-4EA2-822E-C84200E56DEF}"/>
              </a:ext>
            </a:extLst>
          </p:cNvPr>
          <p:cNvGrpSpPr/>
          <p:nvPr/>
        </p:nvGrpSpPr>
        <p:grpSpPr>
          <a:xfrm>
            <a:off x="2237172" y="2322270"/>
            <a:ext cx="5581828" cy="3016537"/>
            <a:chOff x="3096619" y="2104774"/>
            <a:chExt cx="5581828" cy="3016537"/>
          </a:xfrm>
        </p:grpSpPr>
        <p:grpSp>
          <p:nvGrpSpPr>
            <p:cNvPr id="14" name="그룹 13">
              <a:extLst>
                <a:ext uri="{FF2B5EF4-FFF2-40B4-BE49-F238E27FC236}">
                  <a16:creationId xmlns:a16="http://schemas.microsoft.com/office/drawing/2014/main" id="{8BBE3739-6F9B-4E26-B141-644F58909A98}"/>
                </a:ext>
              </a:extLst>
            </p:cNvPr>
            <p:cNvGrpSpPr/>
            <p:nvPr/>
          </p:nvGrpSpPr>
          <p:grpSpPr>
            <a:xfrm>
              <a:off x="3096619" y="2104774"/>
              <a:ext cx="5383997" cy="3016537"/>
              <a:chOff x="579496" y="2799775"/>
              <a:chExt cx="4953000" cy="2612758"/>
            </a:xfrm>
          </p:grpSpPr>
          <p:pic>
            <p:nvPicPr>
              <p:cNvPr id="2068" name="Picture 20" descr="Silhouettes Horse Carriage Vector Illustration Stock Vector (Royalty Free)  287832395">
                <a:extLst>
                  <a:ext uri="{FF2B5EF4-FFF2-40B4-BE49-F238E27FC236}">
                    <a16:creationId xmlns:a16="http://schemas.microsoft.com/office/drawing/2014/main" id="{90166687-F16D-47FC-B9AE-16C45F2E520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14" b="79643" l="577" r="99808">
                            <a14:foregroundMark x1="74808" y1="55000" x2="74808" y2="55000"/>
                            <a14:foregroundMark x1="55962" y1="43214" x2="55962" y2="43214"/>
                            <a14:foregroundMark x1="46923" y1="45714" x2="46923" y2="45714"/>
                            <a14:backgroundMark x1="57308" y1="51429" x2="57308" y2="51429"/>
                            <a14:backgroundMark x1="64808" y1="51786" x2="64808" y2="51786"/>
                            <a14:backgroundMark x1="64423" y1="51429" x2="64423" y2="51429"/>
                            <a14:backgroundMark x1="45577" y1="63214" x2="45577" y2="63214"/>
                            <a14:backgroundMark x1="40192" y1="48571" x2="40192" y2="48571"/>
                            <a14:backgroundMark x1="40192" y1="47500" x2="40192" y2="47500"/>
                            <a14:backgroundMark x1="40192" y1="47143" x2="40192" y2="47143"/>
                            <a14:backgroundMark x1="45192" y1="62857" x2="45192" y2="62857"/>
                            <a14:backgroundMark x1="45000" y1="61786" x2="45000" y2="61786"/>
                            <a14:backgroundMark x1="45577" y1="65000" x2="45577" y2="65000"/>
                          </a14:backgroundRemoval>
                        </a14:imgEffect>
                      </a14:imgLayer>
                    </a14:imgProps>
                  </a:ext>
                  <a:ext uri="{28A0092B-C50C-407E-A947-70E740481C1C}">
                    <a14:useLocalDpi xmlns:a14="http://schemas.microsoft.com/office/drawing/2010/main" val="0"/>
                  </a:ext>
                </a:extLst>
              </a:blip>
              <a:srcRect b="20635"/>
              <a:stretch/>
            </p:blipFill>
            <p:spPr bwMode="auto">
              <a:xfrm flipH="1">
                <a:off x="579496" y="3295872"/>
                <a:ext cx="4953000" cy="21166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0" descr="Silhouettes Horse Carriage Vector Illustration Stock Vector (Royalty Free)  287832395">
                <a:extLst>
                  <a:ext uri="{FF2B5EF4-FFF2-40B4-BE49-F238E27FC236}">
                    <a16:creationId xmlns:a16="http://schemas.microsoft.com/office/drawing/2014/main" id="{5F3A87EF-0BD7-45D1-9C8D-3E10BC73CBD0}"/>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0" b="80357" l="0" r="53654">
                            <a14:backgroundMark x1="47885" y1="46071" x2="47885" y2="46071"/>
                            <a14:backgroundMark x1="47115" y1="45714" x2="47115" y2="45714"/>
                            <a14:backgroundMark x1="40000" y1="47500" x2="40000" y2="47500"/>
                            <a14:backgroundMark x1="44231" y1="42500" x2="44231" y2="42500"/>
                            <a14:backgroundMark x1="43846" y1="44643" x2="43846" y2="44643"/>
                          </a14:backgroundRemoval>
                        </a14:imgEffect>
                      </a14:imgLayer>
                    </a14:imgProps>
                  </a:ext>
                  <a:ext uri="{28A0092B-C50C-407E-A947-70E740481C1C}">
                    <a14:useLocalDpi xmlns:a14="http://schemas.microsoft.com/office/drawing/2010/main" val="0"/>
                  </a:ext>
                </a:extLst>
              </a:blip>
              <a:srcRect r="47167" b="20635"/>
              <a:stretch/>
            </p:blipFill>
            <p:spPr bwMode="auto">
              <a:xfrm flipH="1">
                <a:off x="2699906" y="2799775"/>
                <a:ext cx="2616811" cy="211666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연결선 5">
                <a:extLst>
                  <a:ext uri="{FF2B5EF4-FFF2-40B4-BE49-F238E27FC236}">
                    <a16:creationId xmlns:a16="http://schemas.microsoft.com/office/drawing/2014/main" id="{65DE3ABB-8E44-49F3-B3FD-68206FA14A97}"/>
                  </a:ext>
                </a:extLst>
              </p:cNvPr>
              <p:cNvCxnSpPr>
                <a:cxnSpLocks/>
              </p:cNvCxnSpPr>
              <p:nvPr/>
            </p:nvCxnSpPr>
            <p:spPr>
              <a:xfrm flipH="1">
                <a:off x="2821787" y="3895725"/>
                <a:ext cx="481483" cy="5554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60" name="Picture 12" descr="Netflix, 프랑스에서 TV와 같은 라이브 스트리밍 서비스 테스트 - ROA Report">
              <a:extLst>
                <a:ext uri="{FF2B5EF4-FFF2-40B4-BE49-F238E27FC236}">
                  <a16:creationId xmlns:a16="http://schemas.microsoft.com/office/drawing/2014/main" id="{2BE1CEB8-FD8D-48B6-816B-ADECE998C57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03616" y="2859153"/>
              <a:ext cx="1192741" cy="76190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ATCHA 브랜드 스토리. 🎬 왓챠는 2012년 영화 추천 서비스로 태어났어요. | by 왓챠 | WATCHA | Medium">
              <a:extLst>
                <a:ext uri="{FF2B5EF4-FFF2-40B4-BE49-F238E27FC236}">
                  <a16:creationId xmlns:a16="http://schemas.microsoft.com/office/drawing/2014/main" id="{CB1CBF4B-34D8-4DA6-935E-A55268C246B6}"/>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5613" r="23695"/>
            <a:stretch/>
          </p:blipFill>
          <p:spPr bwMode="auto">
            <a:xfrm>
              <a:off x="7479524" y="3605273"/>
              <a:ext cx="1198923" cy="761908"/>
            </a:xfrm>
            <a:prstGeom prst="rect">
              <a:avLst/>
            </a:prstGeom>
            <a:noFill/>
            <a:extLst>
              <a:ext uri="{909E8E84-426E-40DD-AFC4-6F175D3DCCD1}">
                <a14:hiddenFill xmlns:a14="http://schemas.microsoft.com/office/drawing/2010/main">
                  <a:solidFill>
                    <a:srgbClr val="FFFFFF"/>
                  </a:solidFill>
                </a14:hiddenFill>
              </a:ext>
            </a:extLst>
          </p:spPr>
        </p:pic>
      </p:grpSp>
      <p:pic>
        <p:nvPicPr>
          <p:cNvPr id="2070" name="Picture 22" descr="43,121 Film Production Illustrations &amp;amp; Clip Art">
            <a:extLst>
              <a:ext uri="{FF2B5EF4-FFF2-40B4-BE49-F238E27FC236}">
                <a16:creationId xmlns:a16="http://schemas.microsoft.com/office/drawing/2014/main" id="{61D7154C-9CC7-455E-8A37-5D837B57A2E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1942" y="3025577"/>
            <a:ext cx="780683" cy="44646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C2D46D9-AE2A-4791-9D4B-5D0BFB1C4637}"/>
              </a:ext>
            </a:extLst>
          </p:cNvPr>
          <p:cNvSpPr txBox="1"/>
          <p:nvPr/>
        </p:nvSpPr>
        <p:spPr>
          <a:xfrm>
            <a:off x="2193533" y="2623364"/>
            <a:ext cx="1977500" cy="400110"/>
          </a:xfrm>
          <a:prstGeom prst="rect">
            <a:avLst/>
          </a:prstGeom>
          <a:noFill/>
          <a:scene3d>
            <a:camera prst="obliqueBottomLeft"/>
            <a:lightRig rig="threePt" dir="t"/>
          </a:scene3d>
        </p:spPr>
        <p:txBody>
          <a:bodyPr wrap="square" rtlCol="0">
            <a:spAutoFit/>
          </a:bodyPr>
          <a:lstStyle/>
          <a:p>
            <a:pPr algn="ctr"/>
            <a:r>
              <a:rPr lang="en-US" altLang="ko-KR" sz="2000" spc="-150" dirty="0">
                <a:latin typeface="배달의민족 한나" panose="020B0600000101010101" charset="-127"/>
                <a:ea typeface="배달의민족 한나" panose="020B0600000101010101" charset="-127"/>
              </a:rPr>
              <a:t>20</a:t>
            </a:r>
            <a:r>
              <a:rPr lang="en-US" altLang="ko-KR" sz="2000" spc="-150" baseline="30000" dirty="0">
                <a:latin typeface="배달의민족 한나" panose="020B0600000101010101" charset="-127"/>
                <a:ea typeface="배달의민족 한나" panose="020B0600000101010101" charset="-127"/>
              </a:rPr>
              <a:t>th</a:t>
            </a:r>
            <a:r>
              <a:rPr lang="en-US" altLang="ko-KR" sz="2000" spc="-150" dirty="0">
                <a:latin typeface="배달의민족 한나" panose="020B0600000101010101" charset="-127"/>
                <a:ea typeface="배달의민족 한나" panose="020B0600000101010101" charset="-127"/>
              </a:rPr>
              <a:t> film industry</a:t>
            </a:r>
            <a:endParaRPr lang="ko-KR" altLang="en-US" sz="2000" spc="-150" dirty="0">
              <a:latin typeface="배달의민족 한나" panose="020B0600000101010101" charset="-127"/>
              <a:ea typeface="배달의민족 한나" panose="020B0600000101010101" charset="-127"/>
            </a:endParaRPr>
          </a:p>
        </p:txBody>
      </p:sp>
      <p:sp>
        <p:nvSpPr>
          <p:cNvPr id="36" name="TextBox 35">
            <a:extLst>
              <a:ext uri="{FF2B5EF4-FFF2-40B4-BE49-F238E27FC236}">
                <a16:creationId xmlns:a16="http://schemas.microsoft.com/office/drawing/2014/main" id="{42596F39-05E3-444C-B9FA-1BF0758CF7AB}"/>
              </a:ext>
            </a:extLst>
          </p:cNvPr>
          <p:cNvSpPr txBox="1"/>
          <p:nvPr/>
        </p:nvSpPr>
        <p:spPr>
          <a:xfrm>
            <a:off x="2193533" y="1938987"/>
            <a:ext cx="1977500" cy="400110"/>
          </a:xfrm>
          <a:prstGeom prst="rect">
            <a:avLst/>
          </a:prstGeom>
          <a:noFill/>
          <a:scene3d>
            <a:camera prst="obliqueBottomLeft"/>
            <a:lightRig rig="threePt" dir="t"/>
          </a:scene3d>
        </p:spPr>
        <p:txBody>
          <a:bodyPr wrap="square" rtlCol="0">
            <a:spAutoFit/>
          </a:bodyPr>
          <a:lstStyle/>
          <a:p>
            <a:pPr algn="ctr"/>
            <a:r>
              <a:rPr lang="en-US" altLang="ko-KR" sz="2000" spc="-150" dirty="0">
                <a:latin typeface="배달의민족 한나" panose="020B0600000101010101" charset="-127"/>
                <a:ea typeface="배달의민족 한나" panose="020B0600000101010101" charset="-127"/>
              </a:rPr>
              <a:t>21</a:t>
            </a:r>
            <a:r>
              <a:rPr lang="en-US" altLang="ko-KR" sz="2000" spc="-150" baseline="30000" dirty="0">
                <a:latin typeface="배달의민족 한나" panose="020B0600000101010101" charset="-127"/>
                <a:ea typeface="배달의민족 한나" panose="020B0600000101010101" charset="-127"/>
              </a:rPr>
              <a:t>th</a:t>
            </a:r>
            <a:r>
              <a:rPr lang="en-US" altLang="ko-KR" sz="2000" spc="-150" dirty="0">
                <a:latin typeface="배달의민족 한나" panose="020B0600000101010101" charset="-127"/>
                <a:ea typeface="배달의민족 한나" panose="020B0600000101010101" charset="-127"/>
              </a:rPr>
              <a:t> film industry</a:t>
            </a:r>
            <a:endParaRPr lang="ko-KR" altLang="en-US" sz="2000" spc="-150" dirty="0">
              <a:latin typeface="배달의민족 한나" panose="020B0600000101010101" charset="-127"/>
              <a:ea typeface="배달의민족 한나" panose="020B0600000101010101" charset="-127"/>
            </a:endParaRPr>
          </a:p>
        </p:txBody>
      </p:sp>
      <p:pic>
        <p:nvPicPr>
          <p:cNvPr id="33" name="Picture 22" descr="43,121 Film Production Illustrations &amp;amp; Clip Art">
            <a:extLst>
              <a:ext uri="{FF2B5EF4-FFF2-40B4-BE49-F238E27FC236}">
                <a16:creationId xmlns:a16="http://schemas.microsoft.com/office/drawing/2014/main" id="{62E965B7-FE39-4FF2-94F6-107F37AD3E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1158" y="2360600"/>
            <a:ext cx="3122250" cy="178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7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3.33333E-6 4.44444E-6 L -0.00243 -0.09931 " pathEditMode="relative" rAng="0" ptsTypes="AA">
                                      <p:cBhvr>
                                        <p:cTn id="6" dur="1000" fill="hold"/>
                                        <p:tgtEl>
                                          <p:spTgt spid="21"/>
                                        </p:tgtEl>
                                        <p:attrNameLst>
                                          <p:attrName>ppt_x</p:attrName>
                                          <p:attrName>ppt_y</p:attrName>
                                        </p:attrNameLst>
                                      </p:cBhvr>
                                      <p:rCtr x="-122" y="-4977"/>
                                    </p:animMotion>
                                  </p:childTnLst>
                                </p:cTn>
                              </p:par>
                            </p:childTnLst>
                          </p:cTn>
                        </p:par>
                        <p:par>
                          <p:cTn id="7" fill="hold">
                            <p:stCondLst>
                              <p:cond delay="1000"/>
                            </p:stCondLst>
                            <p:childTnLst>
                              <p:par>
                                <p:cTn id="8" presetID="14" presetClass="exit" presetSubtype="10" fill="hold" grpId="0" nodeType="afterEffect">
                                  <p:stCondLst>
                                    <p:cond delay="0"/>
                                  </p:stCondLst>
                                  <p:childTnLst>
                                    <p:animEffect transition="out" filter="randombar(horizontal)">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par>
                                <p:cTn id="11" presetID="14"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randombar(horizontal)">
                                      <p:cBhvr>
                                        <p:cTn id="13" dur="500"/>
                                        <p:tgtEl>
                                          <p:spTgt spid="36"/>
                                        </p:tgtEl>
                                      </p:cBhvr>
                                    </p:animEffect>
                                  </p:childTnLst>
                                </p:cTn>
                              </p:par>
                            </p:childTnLst>
                          </p:cTn>
                        </p:par>
                        <p:par>
                          <p:cTn id="14" fill="hold">
                            <p:stCondLst>
                              <p:cond delay="1500"/>
                            </p:stCondLst>
                            <p:childTnLst>
                              <p:par>
                                <p:cTn id="15" presetID="6" presetClass="emph" presetSubtype="0" fill="hold" nodeType="afterEffect">
                                  <p:stCondLst>
                                    <p:cond delay="0"/>
                                  </p:stCondLst>
                                  <p:childTnLst>
                                    <p:animScale>
                                      <p:cBhvr>
                                        <p:cTn id="16" dur="1000" fill="hold"/>
                                        <p:tgtEl>
                                          <p:spTgt spid="2070"/>
                                        </p:tgtEl>
                                      </p:cBhvr>
                                      <p:by x="400000" y="400000"/>
                                    </p:animScale>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par>
                          <p:cTn id="20" fill="hold">
                            <p:stCondLst>
                              <p:cond delay="2500"/>
                            </p:stCondLst>
                            <p:childTnLst>
                              <p:par>
                                <p:cTn id="21" presetID="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0-#ppt_w/2"/>
                                          </p:val>
                                        </p:tav>
                                        <p:tav tm="100000">
                                          <p:val>
                                            <p:strVal val="#ppt_x"/>
                                          </p:val>
                                        </p:tav>
                                      </p:tavLst>
                                    </p:anim>
                                    <p:anim calcmode="lin" valueType="num">
                                      <p:cBhvr additive="base">
                                        <p:cTn id="24" dur="1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CA78033A-620A-4EBF-8245-C6E80ACC78CD}"/>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Movie Slate Icons - Download Free Vector Icons | Noun Project">
            <a:extLst>
              <a:ext uri="{FF2B5EF4-FFF2-40B4-BE49-F238E27FC236}">
                <a16:creationId xmlns:a16="http://schemas.microsoft.com/office/drawing/2014/main" id="{0FB5BA40-C52E-4486-BB51-66D38611D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721" y="1957211"/>
            <a:ext cx="2800557" cy="2800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그룹 3">
            <a:extLst>
              <a:ext uri="{FF2B5EF4-FFF2-40B4-BE49-F238E27FC236}">
                <a16:creationId xmlns:a16="http://schemas.microsoft.com/office/drawing/2014/main" id="{982CFE43-B7D3-445A-BBCE-B4198A0EEC19}"/>
              </a:ext>
            </a:extLst>
          </p:cNvPr>
          <p:cNvGrpSpPr/>
          <p:nvPr/>
        </p:nvGrpSpPr>
        <p:grpSpPr>
          <a:xfrm>
            <a:off x="1895381" y="3019490"/>
            <a:ext cx="5584055" cy="1703641"/>
            <a:chOff x="1895381" y="2258046"/>
            <a:chExt cx="5584055" cy="1703641"/>
          </a:xfrm>
        </p:grpSpPr>
        <p:sp>
          <p:nvSpPr>
            <p:cNvPr id="2" name="TextBox 1"/>
            <p:cNvSpPr txBox="1"/>
            <p:nvPr/>
          </p:nvSpPr>
          <p:spPr>
            <a:xfrm>
              <a:off x="1895381" y="3038357"/>
              <a:ext cx="5584055" cy="923330"/>
            </a:xfrm>
            <a:prstGeom prst="rect">
              <a:avLst/>
            </a:prstGeom>
            <a:noFill/>
            <a:scene3d>
              <a:camera prst="obliqueBottomLeft"/>
              <a:lightRig rig="threePt" dir="t"/>
            </a:scene3d>
          </p:spPr>
          <p:txBody>
            <a:bodyPr wrap="square" rtlCol="0">
              <a:spAutoFit/>
            </a:bodyPr>
            <a:lstStyle/>
            <a:p>
              <a:pPr algn="ctr"/>
              <a:r>
                <a:rPr lang="en-US" altLang="ko-KR" sz="5400" b="1" spc="600" dirty="0">
                  <a:solidFill>
                    <a:schemeClr val="bg1"/>
                  </a:solidFill>
                  <a:latin typeface="스웨거 TTF" panose="020B0600000101010101" pitchFamily="50" charset="-127"/>
                  <a:ea typeface="스웨거 TTF" panose="020B0600000101010101" pitchFamily="50" charset="-127"/>
                </a:rPr>
                <a:t>Related Works</a:t>
              </a:r>
            </a:p>
          </p:txBody>
        </p:sp>
        <p:sp>
          <p:nvSpPr>
            <p:cNvPr id="19" name="TextBox 18">
              <a:extLst>
                <a:ext uri="{FF2B5EF4-FFF2-40B4-BE49-F238E27FC236}">
                  <a16:creationId xmlns:a16="http://schemas.microsoft.com/office/drawing/2014/main" id="{F81E59EF-CB37-40C9-A57E-929AFDFD5413}"/>
                </a:ext>
              </a:extLst>
            </p:cNvPr>
            <p:cNvSpPr txBox="1"/>
            <p:nvPr/>
          </p:nvSpPr>
          <p:spPr>
            <a:xfrm>
              <a:off x="4101482" y="2258046"/>
              <a:ext cx="1171851" cy="923330"/>
            </a:xfrm>
            <a:prstGeom prst="rect">
              <a:avLst/>
            </a:prstGeom>
            <a:noFill/>
            <a:scene3d>
              <a:camera prst="obliqueBottomLeft"/>
              <a:lightRig rig="threePt" dir="t"/>
            </a:scene3d>
          </p:spPr>
          <p:txBody>
            <a:bodyPr wrap="square" rtlCol="0">
              <a:spAutoFit/>
            </a:bodyPr>
            <a:lstStyle/>
            <a:p>
              <a:r>
                <a:rPr lang="en-US" altLang="ko-KR" sz="5400" b="1" dirty="0">
                  <a:solidFill>
                    <a:schemeClr val="bg1">
                      <a:lumMod val="65000"/>
                    </a:schemeClr>
                  </a:solidFill>
                  <a:latin typeface="나눔바른고딕" panose="020B0603020101020101" pitchFamily="50" charset="-127"/>
                  <a:ea typeface="나눔바른고딕" panose="020B0603020101020101" pitchFamily="50" charset="-127"/>
                </a:rPr>
                <a:t>0</a:t>
              </a:r>
              <a:r>
                <a:rPr lang="en-US" altLang="ko-KR" sz="5400" b="1" dirty="0">
                  <a:solidFill>
                    <a:schemeClr val="bg1">
                      <a:lumMod val="95000"/>
                    </a:schemeClr>
                  </a:solidFill>
                  <a:latin typeface="나눔바른고딕" panose="020B0603020101020101" pitchFamily="50" charset="-127"/>
                  <a:ea typeface="나눔바른고딕" panose="020B0603020101020101" pitchFamily="50" charset="-127"/>
                </a:rPr>
                <a:t>2</a:t>
              </a:r>
              <a:endParaRPr lang="ko-KR" altLang="en-US" sz="5400" b="1" dirty="0">
                <a:solidFill>
                  <a:schemeClr val="bg1">
                    <a:lumMod val="95000"/>
                  </a:schemeClr>
                </a:solidFill>
                <a:latin typeface="나눔바른고딕" panose="020B0603020101020101" pitchFamily="50" charset="-127"/>
                <a:ea typeface="나눔바른고딕" panose="020B0603020101020101" pitchFamily="50" charset="-127"/>
              </a:endParaRPr>
            </a:p>
          </p:txBody>
        </p:sp>
      </p:grpSp>
    </p:spTree>
    <p:extLst>
      <p:ext uri="{BB962C8B-B14F-4D97-AF65-F5344CB8AC3E}">
        <p14:creationId xmlns:p14="http://schemas.microsoft.com/office/powerpoint/2010/main" val="31898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Related</a:t>
            </a:r>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 Works</a:t>
            </a:r>
          </a:p>
        </p:txBody>
      </p:sp>
      <p:sp>
        <p:nvSpPr>
          <p:cNvPr id="4" name="TextBox 3"/>
          <p:cNvSpPr txBox="1"/>
          <p:nvPr/>
        </p:nvSpPr>
        <p:spPr>
          <a:xfrm>
            <a:off x="1621535" y="699556"/>
            <a:ext cx="7522464" cy="400110"/>
          </a:xfrm>
          <a:prstGeom prst="rect">
            <a:avLst/>
          </a:prstGeom>
          <a:noFill/>
          <a:scene3d>
            <a:camera prst="obliqueBottomLeft"/>
            <a:lightRig rig="threePt" dir="t"/>
          </a:scene3d>
        </p:spPr>
        <p:txBody>
          <a:bodyPr wrap="square" rtlCol="0">
            <a:spAutoFit/>
          </a:bodyPr>
          <a:lstStyle/>
          <a:p>
            <a:pPr algn="ctr"/>
            <a:r>
              <a:rPr lang="en-US" altLang="ko-KR" sz="2000" spc="-150" dirty="0">
                <a:solidFill>
                  <a:schemeClr val="bg1">
                    <a:lumMod val="95000"/>
                  </a:schemeClr>
                </a:solidFill>
                <a:latin typeface="배달의민족 한나" panose="02020603020101020101" pitchFamily="18" charset="-127"/>
                <a:ea typeface="배달의민족 한나" panose="02020603020101020101" pitchFamily="18" charset="-127"/>
              </a:rPr>
              <a:t>“Movie genres ranked by total box office revenue in North America 1995-2021”</a:t>
            </a:r>
            <a:endParaRPr lang="ko-KR" altLang="en-US" sz="20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2</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283CD142-A98E-434C-8502-A168181B3D4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280248" y="1964422"/>
            <a:ext cx="6583503" cy="4156106"/>
          </a:xfrm>
          <a:prstGeom prst="rect">
            <a:avLst/>
          </a:prstGeom>
        </p:spPr>
      </p:pic>
      <p:sp>
        <p:nvSpPr>
          <p:cNvPr id="11" name="TextBox 10">
            <a:extLst>
              <a:ext uri="{FF2B5EF4-FFF2-40B4-BE49-F238E27FC236}">
                <a16:creationId xmlns:a16="http://schemas.microsoft.com/office/drawing/2014/main" id="{804A724E-C624-4FF4-BEDB-98193A9CBDEF}"/>
              </a:ext>
            </a:extLst>
          </p:cNvPr>
          <p:cNvSpPr txBox="1"/>
          <p:nvPr/>
        </p:nvSpPr>
        <p:spPr>
          <a:xfrm>
            <a:off x="0" y="7154562"/>
            <a:ext cx="9144000" cy="1200329"/>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Upper data indicates genre - total revenue in North America from 1995 to 2021. Following this data, “Adventure” movies earn the most, more than 60 billion U.S. dollars while “Black comedy” movies earn 2.12 billion U.S. dollars. (</a:t>
            </a:r>
            <a:r>
              <a:rPr lang="ko-KR" altLang="en-US" sz="1800" b="0" i="0" u="none" strike="noStrike" dirty="0">
                <a:solidFill>
                  <a:srgbClr val="000000"/>
                </a:solidFill>
                <a:effectLst/>
                <a:latin typeface="Arial" panose="020B0604020202020204" pitchFamily="34" charset="0"/>
              </a:rPr>
              <a:t>우리가 할 연구와는 어떻게 다른 지 설명 필요</a:t>
            </a:r>
            <a:r>
              <a:rPr lang="en-US" altLang="ko-KR" sz="1800" b="0" i="0" u="none" strike="noStrike" dirty="0">
                <a:solidFill>
                  <a:srgbClr val="000000"/>
                </a:solidFill>
                <a:effectLst/>
                <a:latin typeface="Arial" panose="020B0604020202020204" pitchFamily="34" charset="0"/>
              </a:rPr>
              <a:t>)</a:t>
            </a:r>
            <a:endParaRPr lang="en-US" altLang="ko-KR" b="0" dirty="0">
              <a:effectLst/>
            </a:endParaRPr>
          </a:p>
        </p:txBody>
      </p:sp>
      <p:sp>
        <p:nvSpPr>
          <p:cNvPr id="9" name="TextBox 8">
            <a:extLst>
              <a:ext uri="{FF2B5EF4-FFF2-40B4-BE49-F238E27FC236}">
                <a16:creationId xmlns:a16="http://schemas.microsoft.com/office/drawing/2014/main" id="{3BD411FF-2D79-4CF5-AF1D-8243AAA96CD2}"/>
              </a:ext>
            </a:extLst>
          </p:cNvPr>
          <p:cNvSpPr txBox="1"/>
          <p:nvPr/>
        </p:nvSpPr>
        <p:spPr>
          <a:xfrm>
            <a:off x="2574523" y="1401918"/>
            <a:ext cx="3994951" cy="523220"/>
          </a:xfrm>
          <a:prstGeom prst="rect">
            <a:avLst/>
          </a:prstGeom>
          <a:noFill/>
          <a:scene3d>
            <a:camera prst="obliqueBottomLeft"/>
            <a:lightRig rig="threePt" dir="t"/>
          </a:scene3d>
        </p:spPr>
        <p:txBody>
          <a:bodyPr wrap="square" rtlCol="0">
            <a:spAutoFit/>
          </a:bodyPr>
          <a:lstStyle/>
          <a:p>
            <a:pPr algn="ctr"/>
            <a:r>
              <a:rPr lang="en-US" altLang="ko-KR" sz="2800" spc="-150" dirty="0">
                <a:latin typeface="배달의민족 한나" panose="020B0600000101010101" charset="-127"/>
                <a:ea typeface="배달의민족 한나" panose="020B0600000101010101" charset="-127"/>
              </a:rPr>
              <a:t>Genre – Total Revenue</a:t>
            </a:r>
            <a:endParaRPr lang="ko-KR" altLang="en-US" sz="2800" spc="-150" dirty="0">
              <a:latin typeface="배달의민족 한나" panose="020B0600000101010101" charset="-127"/>
              <a:ea typeface="배달의민족 한나" panose="020B0600000101010101" charset="-127"/>
            </a:endParaRPr>
          </a:p>
        </p:txBody>
      </p:sp>
    </p:spTree>
    <p:extLst>
      <p:ext uri="{BB962C8B-B14F-4D97-AF65-F5344CB8AC3E}">
        <p14:creationId xmlns:p14="http://schemas.microsoft.com/office/powerpoint/2010/main" val="6516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99611"/>
            <a:ext cx="1695635" cy="369332"/>
          </a:xfrm>
          <a:prstGeom prst="rect">
            <a:avLst/>
          </a:prstGeom>
          <a:noFill/>
          <a:scene3d>
            <a:camera prst="obliqueBottomLeft"/>
            <a:lightRig rig="threePt" dir="t"/>
          </a:scene3d>
        </p:spPr>
        <p:txBody>
          <a:bodyPr wrap="square" rtlCol="0">
            <a:spAutoFit/>
          </a:bodyPr>
          <a:lstStyle/>
          <a:p>
            <a:r>
              <a:rPr lang="es-ES" altLang="ko-KR" spc="-150" dirty="0" err="1">
                <a:solidFill>
                  <a:schemeClr val="bg1">
                    <a:lumMod val="95000"/>
                  </a:schemeClr>
                </a:solidFill>
                <a:latin typeface="배달의민족 한나" panose="02020603020101020101" pitchFamily="18" charset="-127"/>
                <a:ea typeface="배달의민족 한나" panose="02020603020101020101" pitchFamily="18" charset="-127"/>
              </a:rPr>
              <a:t>Related</a:t>
            </a:r>
            <a:r>
              <a:rPr lang="es-ES" altLang="ko-KR" spc="-150" dirty="0">
                <a:solidFill>
                  <a:schemeClr val="bg1">
                    <a:lumMod val="95000"/>
                  </a:schemeClr>
                </a:solidFill>
                <a:latin typeface="배달의민족 한나" panose="02020603020101020101" pitchFamily="18" charset="-127"/>
                <a:ea typeface="배달의민족 한나" panose="02020603020101020101" pitchFamily="18" charset="-127"/>
              </a:rPr>
              <a:t> Works</a:t>
            </a:r>
          </a:p>
        </p:txBody>
      </p:sp>
      <p:sp>
        <p:nvSpPr>
          <p:cNvPr id="4" name="TextBox 3"/>
          <p:cNvSpPr txBox="1"/>
          <p:nvPr/>
        </p:nvSpPr>
        <p:spPr>
          <a:xfrm>
            <a:off x="1775534" y="684168"/>
            <a:ext cx="7022237" cy="584775"/>
          </a:xfrm>
          <a:prstGeom prst="rect">
            <a:avLst/>
          </a:prstGeom>
          <a:noFill/>
          <a:scene3d>
            <a:camera prst="obliqueBottomLeft"/>
            <a:lightRig rig="threePt" dir="t"/>
          </a:scene3d>
        </p:spPr>
        <p:txBody>
          <a:bodyPr wrap="square" rtlCol="0">
            <a:spAutoFit/>
          </a:bodyPr>
          <a:lstStyle/>
          <a:p>
            <a:pPr algn="ctr"/>
            <a:r>
              <a:rPr lang="en-US" altLang="ko-KR" sz="3200" spc="-150" dirty="0">
                <a:solidFill>
                  <a:schemeClr val="bg1">
                    <a:lumMod val="95000"/>
                  </a:schemeClr>
                </a:solidFill>
                <a:latin typeface="배달의민족 한나" panose="02020603020101020101" pitchFamily="18" charset="-127"/>
                <a:ea typeface="배달의민족 한나" panose="02020603020101020101" pitchFamily="18" charset="-127"/>
              </a:rPr>
              <a:t>“Genre trends in global film production”</a:t>
            </a:r>
            <a:endParaRPr lang="ko-KR" altLang="en-US" sz="3200" spc="-150"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5" name="TextBox 4"/>
          <p:cNvSpPr txBox="1"/>
          <p:nvPr/>
        </p:nvSpPr>
        <p:spPr>
          <a:xfrm>
            <a:off x="1" y="637424"/>
            <a:ext cx="585926" cy="400110"/>
          </a:xfrm>
          <a:prstGeom prst="rect">
            <a:avLst/>
          </a:prstGeom>
          <a:noFill/>
          <a:scene3d>
            <a:camera prst="obliqueBottomLeft"/>
            <a:lightRig rig="threePt" dir="t"/>
          </a:scene3d>
        </p:spPr>
        <p:txBody>
          <a:bodyPr wrap="square" rtlCol="0">
            <a:spAutoFit/>
          </a:bodyPr>
          <a:lstStyle/>
          <a:p>
            <a:r>
              <a:rPr lang="en-US" altLang="ko-KR" sz="2000" b="1" dirty="0">
                <a:solidFill>
                  <a:schemeClr val="bg1">
                    <a:lumMod val="65000"/>
                  </a:schemeClr>
                </a:solidFill>
                <a:latin typeface="배달의민족 한나" panose="02020603020101020101" pitchFamily="18" charset="-127"/>
                <a:ea typeface="배달의민족 한나" panose="02020603020101020101" pitchFamily="18" charset="-127"/>
              </a:rPr>
              <a:t>0</a:t>
            </a:r>
            <a:r>
              <a:rPr lang="en-US" altLang="ko-KR" sz="2000" b="1" dirty="0">
                <a:solidFill>
                  <a:schemeClr val="bg1">
                    <a:lumMod val="95000"/>
                  </a:schemeClr>
                </a:solidFill>
                <a:latin typeface="배달의민족 한나" panose="02020603020101020101" pitchFamily="18" charset="-127"/>
                <a:ea typeface="배달의민족 한나" panose="02020603020101020101" pitchFamily="18" charset="-127"/>
              </a:rPr>
              <a:t>2</a:t>
            </a:r>
            <a:endParaRPr lang="ko-KR" altLang="en-US" sz="2000" b="1" dirty="0">
              <a:solidFill>
                <a:schemeClr val="bg1">
                  <a:lumMod val="95000"/>
                </a:schemeClr>
              </a:solidFill>
              <a:latin typeface="배달의민족 한나" panose="02020603020101020101" pitchFamily="18" charset="-127"/>
              <a:ea typeface="배달의민족 한나" panose="02020603020101020101" pitchFamily="18" charset="-127"/>
            </a:endParaRPr>
          </a:p>
        </p:txBody>
      </p:sp>
      <p:sp>
        <p:nvSpPr>
          <p:cNvPr id="7" name="직사각형 6">
            <a:extLst>
              <a:ext uri="{FF2B5EF4-FFF2-40B4-BE49-F238E27FC236}">
                <a16:creationId xmlns:a16="http://schemas.microsoft.com/office/drawing/2014/main" id="{1CA5AF71-434C-46C8-B04D-4137449EA90C}"/>
              </a:ext>
            </a:extLst>
          </p:cNvPr>
          <p:cNvSpPr/>
          <p:nvPr/>
        </p:nvSpPr>
        <p:spPr>
          <a:xfrm>
            <a:off x="2237172" y="6392135"/>
            <a:ext cx="4900474" cy="2663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FE268735-36DC-47E3-B98A-17B24D2FB51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60881" y="1949582"/>
            <a:ext cx="7022238" cy="3761913"/>
          </a:xfrm>
          <a:prstGeom prst="rect">
            <a:avLst/>
          </a:prstGeom>
        </p:spPr>
      </p:pic>
      <p:sp>
        <p:nvSpPr>
          <p:cNvPr id="9" name="TextBox 8">
            <a:extLst>
              <a:ext uri="{FF2B5EF4-FFF2-40B4-BE49-F238E27FC236}">
                <a16:creationId xmlns:a16="http://schemas.microsoft.com/office/drawing/2014/main" id="{9AFC267F-30C8-4625-84D0-98AD96F81F77}"/>
              </a:ext>
            </a:extLst>
          </p:cNvPr>
          <p:cNvSpPr txBox="1"/>
          <p:nvPr/>
        </p:nvSpPr>
        <p:spPr>
          <a:xfrm>
            <a:off x="0" y="7154562"/>
            <a:ext cx="9144000" cy="1200329"/>
          </a:xfrm>
          <a:prstGeom prst="rect">
            <a:avLst/>
          </a:prstGeom>
          <a:noFill/>
          <a:scene3d>
            <a:camera prst="obliqueBottomLeft"/>
            <a:lightRig rig="threePt" dir="t"/>
          </a:scene3d>
        </p:spPr>
        <p:txBody>
          <a:bodyPr wrap="square" rtlCol="0">
            <a:spAutoFit/>
          </a:bodyPr>
          <a:lstStyle/>
          <a:p>
            <a:pPr rtl="0">
              <a:spcBef>
                <a:spcPts val="0"/>
              </a:spcBef>
              <a:spcAft>
                <a:spcPts val="0"/>
              </a:spcAft>
            </a:pPr>
            <a:r>
              <a:rPr lang="en-US" altLang="ko-KR" sz="1800" b="0" i="0" u="none" strike="noStrike" dirty="0">
                <a:solidFill>
                  <a:srgbClr val="000000"/>
                </a:solidFill>
                <a:effectLst/>
                <a:latin typeface="Arial" panose="020B0604020202020204" pitchFamily="34" charset="0"/>
              </a:rPr>
              <a:t>Another data indicates genre trends of global film production between 1998 to 2017. According to this data, we can find the most popular genre, the genre which has strong growth momentum, the genre which has weak growth momentum. (</a:t>
            </a:r>
            <a:r>
              <a:rPr lang="ko-KR" altLang="en-US" sz="1800" b="0" i="0" u="none" strike="noStrike" dirty="0">
                <a:solidFill>
                  <a:srgbClr val="000000"/>
                </a:solidFill>
                <a:effectLst/>
                <a:latin typeface="Arial" panose="020B0604020202020204" pitchFamily="34" charset="0"/>
              </a:rPr>
              <a:t>마찬가지로 우리가 할 연구에 어떤 관련이 있는지 설명 필요</a:t>
            </a:r>
            <a:r>
              <a:rPr lang="en-US" altLang="ko-KR" sz="1800" b="0" i="0" u="none" strike="noStrike" dirty="0">
                <a:solidFill>
                  <a:srgbClr val="000000"/>
                </a:solidFill>
                <a:effectLst/>
                <a:latin typeface="Arial" panose="020B0604020202020204" pitchFamily="34" charset="0"/>
              </a:rPr>
              <a:t>)</a:t>
            </a:r>
            <a:endParaRPr lang="en-US" altLang="ko-KR" b="0" dirty="0">
              <a:effectLst/>
            </a:endParaRPr>
          </a:p>
        </p:txBody>
      </p:sp>
    </p:spTree>
    <p:extLst>
      <p:ext uri="{BB962C8B-B14F-4D97-AF65-F5344CB8AC3E}">
        <p14:creationId xmlns:p14="http://schemas.microsoft.com/office/powerpoint/2010/main" val="2085866648"/>
      </p:ext>
    </p:extLst>
  </p:cSld>
  <p:clrMapOvr>
    <a:masterClrMapping/>
  </p:clrMapOvr>
</p:sld>
</file>

<file path=ppt/theme/theme1.xml><?xml version="1.0" encoding="utf-8"?>
<a:theme xmlns:a="http://schemas.openxmlformats.org/drawingml/2006/main" name="1_Default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cene3d>
          <a:camera prst="obliqueBottomLeft"/>
          <a:lightRig rig="threePt" dir="t"/>
        </a:scene3d>
      </a:spPr>
      <a:bodyPr wrap="none" rtlCol="0">
        <a:spAutoFit/>
      </a:bodyPr>
      <a:lstStyle>
        <a:defPPr>
          <a:defRPr spc="-150" smtClean="0"/>
        </a:defPPr>
      </a:lstStyle>
    </a:txDef>
  </a:objectDefaults>
  <a:extraClrSchemeLst/>
  <a:extLst>
    <a:ext uri="{05A4C25C-085E-4340-85A3-A5531E510DB2}">
      <thm15:themeFamily xmlns:thm15="http://schemas.microsoft.com/office/thememl/2012/main" name="Default Theme" id="{61DEB19B-2B19-4AD2-838F-1D0A1F1A4AA8}" vid="{EEB53716-E240-45EC-B1D3-DE1153499665}"/>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7407</TotalTime>
  <Words>1307</Words>
  <Application>Microsoft Office PowerPoint</Application>
  <PresentationFormat>화면 슬라이드 쇼(4:3)</PresentationFormat>
  <Paragraphs>166</Paragraphs>
  <Slides>21</Slides>
  <Notes>6</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21</vt:i4>
      </vt:variant>
    </vt:vector>
  </HeadingPairs>
  <TitlesOfParts>
    <vt:vector size="31" baseType="lpstr">
      <vt:lpstr>Calibri</vt:lpstr>
      <vt:lpstr>Arial</vt:lpstr>
      <vt:lpstr>배달의민족 한나</vt:lpstr>
      <vt:lpstr>맑은 고딕</vt:lpstr>
      <vt:lpstr>Arial Rounded MT Bold</vt:lpstr>
      <vt:lpstr>나눔바른고딕</vt:lpstr>
      <vt:lpstr>Cambria Math</vt:lpstr>
      <vt:lpstr>HY헤드라인M</vt:lpstr>
      <vt:lpstr>스웨거 TTF</vt:lpstr>
      <vt:lpstr>1_Default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안선호</cp:lastModifiedBy>
  <cp:revision>339</cp:revision>
  <dcterms:created xsi:type="dcterms:W3CDTF">2016-10-31T18:44:21Z</dcterms:created>
  <dcterms:modified xsi:type="dcterms:W3CDTF">2021-06-06T06:42:29Z</dcterms:modified>
</cp:coreProperties>
</file>