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72" r:id="rId4"/>
    <p:sldId id="257" r:id="rId5"/>
    <p:sldId id="261" r:id="rId6"/>
    <p:sldId id="265" r:id="rId7"/>
    <p:sldId id="264" r:id="rId8"/>
    <p:sldId id="273" r:id="rId9"/>
    <p:sldId id="262" r:id="rId10"/>
    <p:sldId id="267" r:id="rId11"/>
    <p:sldId id="28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4660"/>
  </p:normalViewPr>
  <p:slideViewPr>
    <p:cSldViewPr snapToGrid="0">
      <p:cViewPr varScale="1">
        <p:scale>
          <a:sx n="85" d="100"/>
          <a:sy n="85" d="100"/>
        </p:scale>
        <p:origin x="6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dirty="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1BEF0D-F0BB-DE4B-95CE-6DB70DBA9567}" type="datetimeFigureOut">
              <a:rPr lang="en-US" dirty="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1498" y="758372"/>
            <a:ext cx="8915399" cy="2262781"/>
          </a:xfrm>
        </p:spPr>
        <p:txBody>
          <a:bodyPr>
            <a:normAutofit/>
          </a:bodyPr>
          <a:lstStyle/>
          <a:p>
            <a:r>
              <a:rPr lang="en-US" sz="8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WELCOME</a:t>
            </a:r>
            <a:endPar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p:cNvSpPr>
            <a:spLocks noGrp="1"/>
          </p:cNvSpPr>
          <p:nvPr>
            <p:ph type="subTitle" idx="1"/>
          </p:nvPr>
        </p:nvSpPr>
        <p:spPr>
          <a:xfrm>
            <a:off x="1891554" y="4777379"/>
            <a:ext cx="8480612" cy="1126283"/>
          </a:xfrm>
        </p:spPr>
        <p:txBody>
          <a:bodyPr>
            <a:normAutofit fontScale="92500" lnSpcReduction="20000"/>
          </a:bodyPr>
          <a:lstStyle/>
          <a:p>
            <a:r>
              <a:rPr lang="en-US" sz="4400" dirty="0">
                <a:ln w="0"/>
                <a:solidFill>
                  <a:schemeClr val="tx1"/>
                </a:solidFill>
                <a:effectLst>
                  <a:outerShdw blurRad="38100" dist="19050" dir="2700000" algn="tl" rotWithShape="0">
                    <a:schemeClr val="dk1">
                      <a:alpha val="40000"/>
                    </a:schemeClr>
                  </a:outerShdw>
                </a:effectLst>
              </a:rPr>
              <a:t>	</a:t>
            </a:r>
            <a:r>
              <a:rPr lang="en-US"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a:t>
            </a:r>
            <a:r>
              <a:rPr lang="en-US" sz="44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Jewellary</a:t>
            </a:r>
            <a:r>
              <a:rPr lang="en-US"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Shop Management 	System</a:t>
            </a:r>
            <a:endParaRPr lang="en-US"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endParaRPr lang="en-IN" altLang="en-US"/>
          </a:p>
          <a:p>
            <a:pPr marL="0" indent="0">
              <a:buNone/>
            </a:pPr>
            <a:endParaRPr lang="en-IN" altLang="en-US"/>
          </a:p>
          <a:p>
            <a:pPr marL="0" indent="0">
              <a:buNone/>
            </a:pPr>
            <a:r>
              <a:rPr lang="en-IN" altLang="en-US"/>
              <a:t>                            </a:t>
            </a:r>
            <a:endParaRPr lang="en-IN" altLang="en-US"/>
          </a:p>
          <a:p>
            <a:pPr marL="0" indent="0">
              <a:buNone/>
            </a:pPr>
            <a:r>
              <a:rPr lang="en-IN" altLang="en-US"/>
              <a:t>                                THANK YOU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3566890"/>
          </a:xfrm>
        </p:spPr>
        <p:txBody>
          <a:bodyPr>
            <a:normAutofit/>
          </a:bodyPr>
          <a:lstStyle/>
          <a:p>
            <a:r>
              <a:rPr lang="en-US" sz="3600" dirty="0">
                <a:ln w="0"/>
                <a:solidFill>
                  <a:srgbClr val="FF0000"/>
                </a:solidFill>
                <a:effectLst>
                  <a:outerShdw blurRad="38100" dist="19050" dir="2700000" algn="tl" rotWithShape="0">
                    <a:schemeClr val="dk1">
                      <a:alpha val="40000"/>
                    </a:schemeClr>
                  </a:outerShdw>
                </a:effectLst>
              </a:rPr>
              <a:t>E-</a:t>
            </a:r>
            <a:r>
              <a:rPr lang="en-US" sz="3600" dirty="0" err="1">
                <a:ln w="0"/>
                <a:solidFill>
                  <a:srgbClr val="FF0000"/>
                </a:solidFill>
                <a:effectLst>
                  <a:outerShdw blurRad="38100" dist="19050" dir="2700000" algn="tl" rotWithShape="0">
                    <a:schemeClr val="dk1">
                      <a:alpha val="40000"/>
                    </a:schemeClr>
                  </a:outerShdw>
                </a:effectLst>
              </a:rPr>
              <a:t>Jwellary</a:t>
            </a:r>
            <a:r>
              <a:rPr lang="en-US" sz="3600" dirty="0">
                <a:ln w="0"/>
                <a:solidFill>
                  <a:srgbClr val="FF0000"/>
                </a:solidFill>
                <a:effectLst>
                  <a:outerShdw blurRad="38100" dist="19050" dir="2700000" algn="tl" rotWithShape="0">
                    <a:schemeClr val="dk1">
                      <a:alpha val="40000"/>
                    </a:schemeClr>
                  </a:outerShdw>
                </a:effectLst>
              </a:rPr>
              <a:t> Shop Management 	System</a:t>
            </a:r>
            <a:endParaRPr lang="en-US" sz="1000" b="1" i="1" dirty="0">
              <a:solidFill>
                <a:srgbClr val="FF0000"/>
              </a:solidFill>
            </a:endParaRPr>
          </a:p>
        </p:txBody>
      </p:sp>
      <p:sp>
        <p:nvSpPr>
          <p:cNvPr id="3" name="Content Placeholder 2"/>
          <p:cNvSpPr>
            <a:spLocks noGrp="1"/>
          </p:cNvSpPr>
          <p:nvPr>
            <p:ph idx="1"/>
          </p:nvPr>
        </p:nvSpPr>
        <p:spPr>
          <a:xfrm>
            <a:off x="2589212" y="4404360"/>
            <a:ext cx="8915400" cy="2453640"/>
          </a:xfrm>
        </p:spPr>
        <p:txBody>
          <a:bodyPr>
            <a:normAutofit/>
          </a:bodyPr>
          <a:lstStyle/>
          <a:p>
            <a:r>
              <a:rPr lang="en-US" sz="3200" b="1" dirty="0"/>
              <a:t>PG-DAC</a:t>
            </a:r>
            <a:endParaRPr lang="en-US" sz="3200" b="1" dirty="0"/>
          </a:p>
          <a:p>
            <a:r>
              <a:rPr lang="en-US" sz="3200" b="1" i="1" dirty="0"/>
              <a:t>Sep 2021</a:t>
            </a:r>
            <a:endParaRPr lang="en-US" sz="3200" b="1" i="1" dirty="0"/>
          </a:p>
          <a:p>
            <a:pPr marL="0" indent="0">
              <a:buNone/>
            </a:pPr>
            <a:r>
              <a:rPr lang="en-US" sz="3200" b="1" i="1" dirty="0"/>
              <a:t>                                        Group Id: 27</a:t>
            </a:r>
            <a:endParaRPr lang="en-US" sz="3200" b="1"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9665" y="2859405"/>
            <a:ext cx="2313305" cy="1895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Topic:</a:t>
            </a:r>
            <a:br>
              <a:rPr lang="en-US" dirty="0"/>
            </a:br>
            <a:r>
              <a:rPr kumimoji="0" lang="en-US" sz="3600" b="0" i="0" u="none" strike="noStrike" kern="1200" cap="none" spc="0" normalizeH="0" baseline="0" noProof="0" dirty="0">
                <a:ln w="0"/>
                <a:solidFill>
                  <a:srgbClr val="FF0000"/>
                </a:solidFill>
                <a:effectLst>
                  <a:outerShdw blurRad="38100" dist="19050" dir="2700000" algn="tl" rotWithShape="0">
                    <a:prstClr val="black">
                      <a:alpha val="40000"/>
                    </a:prstClr>
                  </a:outerShdw>
                </a:effectLst>
                <a:uLnTx/>
                <a:uFillTx/>
                <a:latin typeface="Century Gothic" panose="020B0502020202020204"/>
                <a:ea typeface="+mj-ea"/>
                <a:cs typeface="+mj-cs"/>
              </a:rPr>
              <a:t>E-</a:t>
            </a:r>
            <a:r>
              <a:rPr kumimoji="0" lang="en-US" sz="3600" b="0" i="0" u="none" strike="noStrike" kern="1200" cap="none" spc="0" normalizeH="0" baseline="0" noProof="0" dirty="0" err="1">
                <a:ln w="0"/>
                <a:solidFill>
                  <a:srgbClr val="FF0000"/>
                </a:solidFill>
                <a:effectLst>
                  <a:outerShdw blurRad="38100" dist="19050" dir="2700000" algn="tl" rotWithShape="0">
                    <a:prstClr val="black">
                      <a:alpha val="40000"/>
                    </a:prstClr>
                  </a:outerShdw>
                </a:effectLst>
                <a:uLnTx/>
                <a:uFillTx/>
                <a:latin typeface="Century Gothic" panose="020B0502020202020204"/>
                <a:ea typeface="+mj-ea"/>
                <a:cs typeface="+mj-cs"/>
              </a:rPr>
              <a:t>Jewellary</a:t>
            </a:r>
            <a:r>
              <a:rPr kumimoji="0" lang="en-US" sz="3600" b="0" i="0" u="none" strike="noStrike" kern="1200" cap="none" spc="0" normalizeH="0" baseline="0" noProof="0" dirty="0">
                <a:ln w="0"/>
                <a:solidFill>
                  <a:srgbClr val="FF0000"/>
                </a:solidFill>
                <a:effectLst>
                  <a:outerShdw blurRad="38100" dist="19050" dir="2700000" algn="tl" rotWithShape="0">
                    <a:prstClr val="black">
                      <a:alpha val="40000"/>
                    </a:prstClr>
                  </a:outerShdw>
                </a:effectLst>
                <a:uLnTx/>
                <a:uFillTx/>
                <a:latin typeface="Century Gothic" panose="020B0502020202020204"/>
                <a:ea typeface="+mj-ea"/>
                <a:cs typeface="+mj-cs"/>
              </a:rPr>
              <a:t> Shop Management 	System</a:t>
            </a:r>
            <a:endParaRPr lang="en-US" sz="5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2589212" y="2133600"/>
            <a:ext cx="8915400" cy="4572000"/>
          </a:xfrm>
        </p:spPr>
        <p:txBody>
          <a:bodyPr>
            <a:normAutofit fontScale="92500" lnSpcReduction="10000"/>
          </a:bodyPr>
          <a:lstStyle/>
          <a:p>
            <a:pPr marL="0" indent="0" algn="just">
              <a:buNone/>
            </a:pPr>
            <a:r>
              <a:rPr lang="en-US" sz="2400" dirty="0"/>
              <a:t>                           </a:t>
            </a:r>
            <a:endParaRPr lang="en-US" sz="2400" dirty="0"/>
          </a:p>
          <a:p>
            <a:pPr marL="0" indent="0" algn="just">
              <a:buNone/>
            </a:pPr>
            <a:r>
              <a:rPr lang="en-US" sz="2400" dirty="0"/>
              <a:t>                                      </a:t>
            </a:r>
            <a:endParaRPr lang="en-US" sz="2400" dirty="0"/>
          </a:p>
          <a:p>
            <a:pPr marL="0" indent="0" algn="just">
              <a:buNone/>
            </a:pPr>
            <a:r>
              <a:rPr lang="en-US" sz="2400" dirty="0"/>
              <a:t>                                      </a:t>
            </a:r>
            <a:r>
              <a:rPr lang="en-US" sz="2400" dirty="0">
                <a:ln w="0"/>
                <a:solidFill>
                  <a:schemeClr val="tx1"/>
                </a:solidFill>
                <a:effectLst>
                  <a:outerShdw blurRad="38100" dist="19050" dir="2700000" algn="tl" rotWithShape="0">
                    <a:schemeClr val="dk1">
                      <a:alpha val="40000"/>
                    </a:schemeClr>
                  </a:outerShdw>
                </a:effectLst>
              </a:rPr>
              <a:t>By,</a:t>
            </a:r>
            <a:endParaRPr lang="en-US" sz="2400" dirty="0">
              <a:ln w="0"/>
              <a:solidFill>
                <a:schemeClr val="tx1"/>
              </a:solidFill>
              <a:effectLst>
                <a:outerShdw blurRad="38100" dist="19050" dir="2700000" algn="tl" rotWithShape="0">
                  <a:schemeClr val="dk1">
                    <a:alpha val="40000"/>
                  </a:schemeClr>
                </a:outerShdw>
              </a:effectLst>
            </a:endParaRPr>
          </a:p>
          <a:p>
            <a:pPr marL="0" indent="0" algn="just">
              <a:buNone/>
            </a:pPr>
            <a:r>
              <a:rPr lang="en-US" sz="2400" dirty="0">
                <a:ln w="0"/>
                <a:solidFill>
                  <a:schemeClr val="tx1"/>
                </a:solidFill>
                <a:effectLst>
                  <a:outerShdw blurRad="38100" dist="19050" dir="2700000" algn="tl" rotWithShape="0">
                    <a:schemeClr val="dk1">
                      <a:alpha val="40000"/>
                    </a:schemeClr>
                  </a:outerShdw>
                </a:effectLst>
              </a:rPr>
              <a:t>                                      Rohit Ghadge</a:t>
            </a:r>
            <a:r>
              <a:rPr lang="en-IN" sz="2400" dirty="0">
                <a:ln w="0"/>
                <a:solidFill>
                  <a:schemeClr val="tx1"/>
                </a:solidFill>
                <a:effectLst>
                  <a:outerShdw blurRad="38100" dist="19050" dir="2700000" algn="tl" rotWithShape="0">
                    <a:schemeClr val="dk1">
                      <a:alpha val="40000"/>
                    </a:schemeClr>
                  </a:outerShdw>
                </a:effectLst>
              </a:rPr>
              <a:t>        (PRN:210943020024</a:t>
            </a:r>
            <a:r>
              <a:rPr lang="en-IN" sz="2400" dirty="0"/>
              <a:t> </a:t>
            </a:r>
            <a:r>
              <a:rPr lang="en-IN" sz="2400" dirty="0">
                <a:ln w="0"/>
                <a:solidFill>
                  <a:schemeClr val="tx1"/>
                </a:solidFill>
                <a:effectLst>
                  <a:outerShdw blurRad="38100" dist="19050" dir="2700000" algn="tl" rotWithShape="0">
                    <a:schemeClr val="dk1">
                      <a:alpha val="40000"/>
                    </a:schemeClr>
                  </a:outerShdw>
                </a:effectLst>
              </a:rPr>
              <a:t>) </a:t>
            </a:r>
            <a:endParaRPr lang="en-IN" sz="2400" dirty="0">
              <a:ln w="0"/>
              <a:solidFill>
                <a:schemeClr val="tx1"/>
              </a:solidFill>
              <a:effectLst>
                <a:outerShdw blurRad="38100" dist="19050" dir="2700000" algn="tl" rotWithShape="0">
                  <a:schemeClr val="dk1">
                    <a:alpha val="40000"/>
                  </a:schemeClr>
                </a:outerShdw>
              </a:effectLst>
            </a:endParaRPr>
          </a:p>
          <a:p>
            <a:pPr marL="0" indent="0" algn="just">
              <a:buNone/>
            </a:pPr>
            <a:r>
              <a:rPr lang="en-IN" sz="2400" dirty="0">
                <a:ln w="0"/>
                <a:solidFill>
                  <a:schemeClr val="tx1"/>
                </a:solidFill>
                <a:effectLst>
                  <a:outerShdw blurRad="38100" dist="19050" dir="2700000" algn="tl" rotWithShape="0">
                    <a:schemeClr val="dk1">
                      <a:alpha val="40000"/>
                    </a:schemeClr>
                  </a:outerShdw>
                </a:effectLst>
              </a:rPr>
              <a:t>                                      Viraj Jagtap  		(PRN:210943020030) </a:t>
            </a:r>
            <a:endParaRPr lang="en-IN" sz="2400" dirty="0">
              <a:ln w="0"/>
              <a:solidFill>
                <a:schemeClr val="tx1"/>
              </a:solidFill>
              <a:effectLst>
                <a:outerShdw blurRad="38100" dist="19050" dir="2700000" algn="tl" rotWithShape="0">
                  <a:schemeClr val="dk1">
                    <a:alpha val="40000"/>
                  </a:schemeClr>
                </a:outerShdw>
              </a:effectLst>
            </a:endParaRPr>
          </a:p>
          <a:p>
            <a:pPr marL="0" indent="0" algn="just">
              <a:buNone/>
            </a:pPr>
            <a:r>
              <a:rPr lang="en-IN" sz="2400" dirty="0">
                <a:ln w="0"/>
                <a:solidFill>
                  <a:schemeClr val="tx1"/>
                </a:solidFill>
                <a:effectLst>
                  <a:outerShdw blurRad="38100" dist="19050" dir="2700000" algn="tl" rotWithShape="0">
                    <a:schemeClr val="dk1">
                      <a:alpha val="40000"/>
                    </a:schemeClr>
                  </a:outerShdw>
                </a:effectLst>
              </a:rPr>
              <a:t>                                      Parag Madhwai   	(PRN:210943020064) </a:t>
            </a:r>
            <a:endParaRPr lang="en-IN" sz="2400" dirty="0">
              <a:ln w="0"/>
              <a:solidFill>
                <a:schemeClr val="tx1"/>
              </a:solidFill>
              <a:effectLst>
                <a:outerShdw blurRad="38100" dist="19050" dir="2700000" algn="tl" rotWithShape="0">
                  <a:schemeClr val="dk1">
                    <a:alpha val="40000"/>
                  </a:schemeClr>
                </a:outerShdw>
              </a:effectLst>
            </a:endParaRPr>
          </a:p>
          <a:p>
            <a:pPr marL="0" indent="0" algn="just">
              <a:buNone/>
            </a:pPr>
            <a:r>
              <a:rPr lang="en-IN" sz="2400" dirty="0">
                <a:ln w="0"/>
                <a:solidFill>
                  <a:schemeClr val="tx1"/>
                </a:solidFill>
                <a:effectLst>
                  <a:outerShdw blurRad="38100" dist="19050" dir="2700000" algn="tl" rotWithShape="0">
                    <a:schemeClr val="dk1">
                      <a:alpha val="40000"/>
                    </a:schemeClr>
                  </a:outerShdw>
                </a:effectLst>
              </a:rPr>
              <a:t>       </a:t>
            </a:r>
            <a:r>
              <a:rPr lang="en-US" sz="2400" dirty="0">
                <a:ln w="0"/>
                <a:solidFill>
                  <a:schemeClr val="tx1"/>
                </a:solidFill>
                <a:effectLst>
                  <a:outerShdw blurRad="38100" dist="19050" dir="2700000" algn="tl" rotWithShape="0">
                    <a:schemeClr val="dk1">
                      <a:alpha val="40000"/>
                    </a:schemeClr>
                  </a:outerShdw>
                </a:effectLst>
              </a:rPr>
              <a:t>                               Arvind Sahani</a:t>
            </a:r>
            <a:r>
              <a:rPr lang="en-IN" sz="2400" dirty="0">
                <a:ln w="0"/>
                <a:solidFill>
                  <a:schemeClr val="tx1"/>
                </a:solidFill>
                <a:effectLst>
                  <a:outerShdw blurRad="38100" dist="19050" dir="2700000" algn="tl" rotWithShape="0">
                    <a:schemeClr val="dk1">
                      <a:alpha val="40000"/>
                    </a:schemeClr>
                  </a:outerShdw>
                </a:effectLst>
              </a:rPr>
              <a:t>     	(PRN:210943020078) </a:t>
            </a:r>
            <a:endParaRPr lang="en-US" sz="2400" dirty="0">
              <a:ln w="0"/>
              <a:solidFill>
                <a:schemeClr val="tx1"/>
              </a:solidFill>
              <a:effectLst>
                <a:outerShdw blurRad="38100" dist="19050" dir="2700000" algn="tl" rotWithShape="0">
                  <a:schemeClr val="dk1">
                    <a:alpha val="40000"/>
                  </a:schemeClr>
                </a:outerShdw>
              </a:effectLst>
            </a:endParaRPr>
          </a:p>
          <a:p>
            <a:pPr marL="0" indent="0" algn="just">
              <a:buNone/>
            </a:pPr>
            <a:r>
              <a:rPr lang="en-US" sz="2400" dirty="0">
                <a:ln w="0"/>
                <a:solidFill>
                  <a:schemeClr val="tx1"/>
                </a:solidFill>
                <a:effectLst>
                  <a:outerShdw blurRad="38100" dist="19050" dir="2700000" algn="tl" rotWithShape="0">
                    <a:schemeClr val="dk1">
                      <a:alpha val="40000"/>
                    </a:schemeClr>
                  </a:outerShdw>
                </a:effectLst>
              </a:rPr>
              <a:t>                                     </a:t>
            </a:r>
            <a:endParaRPr lang="en-US" sz="2400" dirty="0">
              <a:ln w="0"/>
              <a:solidFill>
                <a:schemeClr val="tx1"/>
              </a:solidFill>
              <a:effectLst>
                <a:outerShdw blurRad="38100" dist="19050" dir="2700000" algn="tl" rotWithShape="0">
                  <a:schemeClr val="dk1">
                    <a:alpha val="40000"/>
                  </a:schemeClr>
                </a:outerShdw>
              </a:effectLst>
            </a:endParaRPr>
          </a:p>
          <a:p>
            <a:pPr marL="0" indent="0" algn="just">
              <a:buNone/>
            </a:pPr>
            <a:r>
              <a:rPr lang="en-US" sz="2400" dirty="0">
                <a:ln w="0"/>
                <a:solidFill>
                  <a:schemeClr val="tx1"/>
                </a:solidFill>
                <a:effectLst>
                  <a:outerShdw blurRad="38100" dist="19050" dir="2700000" algn="tl" rotWithShape="0">
                    <a:schemeClr val="dk1">
                      <a:alpha val="40000"/>
                    </a:schemeClr>
                  </a:outerShdw>
                </a:effectLst>
              </a:rPr>
              <a:t>                                    </a:t>
            </a:r>
            <a:endParaRPr lang="en-US" sz="2400" dirty="0">
              <a:ln w="0"/>
              <a:solidFill>
                <a:schemeClr val="tx1"/>
              </a:solidFill>
              <a:effectLst>
                <a:outerShdw blurRad="38100" dist="19050" dir="2700000" algn="tl" rotWithShape="0">
                  <a:schemeClr val="dk1">
                    <a:alpha val="40000"/>
                  </a:schemeClr>
                </a:outerShdw>
              </a:effectLst>
            </a:endParaRPr>
          </a:p>
          <a:p>
            <a:pPr marL="0" indent="0" algn="just">
              <a:buNone/>
            </a:pPr>
            <a:r>
              <a:rPr lang="en-US" sz="2400" dirty="0">
                <a:ln w="0"/>
                <a:solidFill>
                  <a:schemeClr val="tx1"/>
                </a:solidFill>
                <a:effectLst>
                  <a:outerShdw blurRad="38100" dist="19050" dir="2700000" algn="tl" rotWithShape="0">
                    <a:schemeClr val="dk1">
                      <a:alpha val="40000"/>
                    </a:schemeClr>
                  </a:outerShdw>
                </a:effectLst>
              </a:rPr>
              <a:t>                                                                       </a:t>
            </a:r>
            <a:endParaRPr lang="en-US" sz="240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accent1"/>
                </a:solidFill>
                <a:latin typeface="Times New Roman" panose="02020603050405020304" pitchFamily="18" charset="0"/>
                <a:cs typeface="Times New Roman" panose="02020603050405020304" pitchFamily="18" charset="0"/>
              </a:rPr>
              <a:t>Agenda</a:t>
            </a:r>
            <a:br>
              <a:rPr lang="en-US" b="1" i="1" dirty="0">
                <a:solidFill>
                  <a:schemeClr val="accent1"/>
                </a:solidFill>
                <a:latin typeface="Times New Roman" panose="02020603050405020304" pitchFamily="18" charset="0"/>
                <a:cs typeface="Times New Roman" panose="02020603050405020304" pitchFamily="18" charset="0"/>
              </a:rPr>
            </a:br>
            <a:endParaRPr lang="en-US" b="1" dirty="0">
              <a:solidFill>
                <a:schemeClr val="accent1"/>
              </a:solidFill>
            </a:endParaRPr>
          </a:p>
        </p:txBody>
      </p:sp>
      <p:sp>
        <p:nvSpPr>
          <p:cNvPr id="3" name="Content Placeholder 2"/>
          <p:cNvSpPr>
            <a:spLocks noGrp="1"/>
          </p:cNvSpPr>
          <p:nvPr>
            <p:ph idx="1"/>
          </p:nvPr>
        </p:nvSpPr>
        <p:spPr>
          <a:xfrm>
            <a:off x="1676399" y="1454727"/>
            <a:ext cx="10280073" cy="5056909"/>
          </a:xfrm>
        </p:spPr>
        <p:txBody>
          <a:bodyPr>
            <a:normAutofit/>
          </a:bodyPr>
          <a:lstStyle/>
          <a:p>
            <a:r>
              <a:rPr lang="en-US" sz="2400" dirty="0"/>
              <a:t>Project Introduction</a:t>
            </a:r>
            <a:endParaRPr lang="en-US" sz="2400" dirty="0"/>
          </a:p>
          <a:p>
            <a:r>
              <a:rPr lang="en-US" sz="2400" dirty="0"/>
              <a:t>Project Architecture</a:t>
            </a:r>
            <a:endParaRPr lang="en-US" sz="2400" dirty="0"/>
          </a:p>
          <a:p>
            <a:r>
              <a:rPr lang="en-US" sz="2400" dirty="0"/>
              <a:t>Technology Platform Used For Project</a:t>
            </a:r>
            <a:endParaRPr lang="en-US" sz="2400" dirty="0"/>
          </a:p>
          <a:p>
            <a:r>
              <a:rPr lang="en-US" sz="2400" dirty="0"/>
              <a:t>User Roles And Responsibilities</a:t>
            </a:r>
            <a:endParaRPr lang="en-US" sz="2400" dirty="0"/>
          </a:p>
          <a:p>
            <a:r>
              <a:rPr lang="en-US" sz="2400" dirty="0"/>
              <a:t>Division Of Work</a:t>
            </a:r>
            <a:endParaRPr lang="en-US" sz="2400" dirty="0"/>
          </a:p>
          <a:p>
            <a:r>
              <a:rPr lang="en-US" sz="2400" dirty="0"/>
              <a:t>Known Issues</a:t>
            </a:r>
            <a:endParaRPr lang="en-US" sz="2400" dirty="0"/>
          </a:p>
          <a:p>
            <a:r>
              <a:rPr lang="en-US" sz="2400" dirty="0"/>
              <a:t>Future Extension</a:t>
            </a:r>
            <a:endParaRPr lang="en-US" sz="2400" dirty="0"/>
          </a:p>
          <a:p>
            <a:r>
              <a:rPr lang="en-US" sz="2400" dirty="0"/>
              <a:t>Conclusion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527" y="512618"/>
            <a:ext cx="8911687" cy="1295400"/>
          </a:xfrm>
        </p:spPr>
        <p:txBody>
          <a:bodyPr/>
          <a:lstStyle/>
          <a:p>
            <a:r>
              <a:rPr lang="en-US" b="1" dirty="0">
                <a:solidFill>
                  <a:schemeClr val="accent1"/>
                </a:solidFill>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 </a:t>
            </a:r>
            <a:endParaRPr lang="en-US" dirty="0"/>
          </a:p>
        </p:txBody>
      </p:sp>
      <p:sp>
        <p:nvSpPr>
          <p:cNvPr id="3" name="Content Placeholder 2"/>
          <p:cNvSpPr>
            <a:spLocks noGrp="1"/>
          </p:cNvSpPr>
          <p:nvPr>
            <p:ph idx="1"/>
          </p:nvPr>
        </p:nvSpPr>
        <p:spPr>
          <a:xfrm>
            <a:off x="1759527" y="1371600"/>
            <a:ext cx="10044546" cy="5237018"/>
          </a:xfrm>
        </p:spPr>
        <p:txBody>
          <a:bodyPr>
            <a:normAutofit/>
          </a:bodyPr>
          <a:lstStyle/>
          <a:p>
            <a:pPr algn="just">
              <a:buFont typeface="Wingdings" panose="05000000000000000000" pitchFamily="2" charset="2"/>
              <a:buChar char="Ø"/>
            </a:pPr>
            <a:r>
              <a:rPr lang="en-IN" sz="2400" b="1" i="1" dirty="0">
                <a:solidFill>
                  <a:srgbClr val="7030A0"/>
                </a:solidFill>
                <a:latin typeface="Times New Roman" panose="02020603050405020304" pitchFamily="18" charset="0"/>
                <a:cs typeface="Times New Roman" panose="02020603050405020304" pitchFamily="18" charset="0"/>
              </a:rPr>
              <a:t>Purpose Of Project </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Organizing the retail processes of a jewellery business is the key to improving profitability margins and daily sales. Use Solitaire jewellery software solutions for better inventory and employee management. Get complete control over your jewellery business with the software's stock analysis and daybook reporting capabilities.</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r>
              <a:rPr lang="en-US" sz="2400" b="1" i="1" dirty="0">
                <a:solidFill>
                  <a:srgbClr val="7030A0"/>
                </a:solidFill>
                <a:latin typeface="Times New Roman" panose="02020603050405020304" pitchFamily="18" charset="0"/>
                <a:cs typeface="Times New Roman" panose="02020603050405020304" pitchFamily="18" charset="0"/>
              </a:rPr>
              <a:t>Need Of Project </a:t>
            </a:r>
            <a:r>
              <a:rPr lang="en-US" sz="2400" dirty="0"/>
              <a:t>: </a:t>
            </a:r>
            <a:r>
              <a:rPr lang="en-US" sz="2400" dirty="0">
                <a:latin typeface="Times New Roman" panose="02020603050405020304" pitchFamily="18" charset="0"/>
                <a:cs typeface="Times New Roman" panose="02020603050405020304" pitchFamily="18" charset="0"/>
              </a:rPr>
              <a:t>In the small or big </a:t>
            </a:r>
            <a:r>
              <a:rPr lang="en-US" sz="2400" dirty="0" err="1">
                <a:latin typeface="Times New Roman" panose="02020603050405020304" pitchFamily="18" charset="0"/>
                <a:cs typeface="Times New Roman" panose="02020603050405020304" pitchFamily="18" charset="0"/>
              </a:rPr>
              <a:t>jwellary</a:t>
            </a:r>
            <a:r>
              <a:rPr lang="en-US" sz="2400" dirty="0">
                <a:latin typeface="Times New Roman" panose="02020603050405020304" pitchFamily="18" charset="0"/>
                <a:cs typeface="Times New Roman" panose="02020603050405020304" pitchFamily="18" charset="0"/>
              </a:rPr>
              <a:t> shops we are facing work issue for managing the all functions such as employee </a:t>
            </a:r>
            <a:r>
              <a:rPr lang="en-US" sz="2400" dirty="0" err="1">
                <a:latin typeface="Times New Roman" panose="02020603050405020304" pitchFamily="18" charset="0"/>
                <a:cs typeface="Times New Roman" panose="02020603050405020304" pitchFamily="18" charset="0"/>
              </a:rPr>
              <a:t>management,sales,purchase,vendors</a:t>
            </a:r>
            <a:r>
              <a:rPr lang="en-US" sz="2400" dirty="0">
                <a:latin typeface="Times New Roman" panose="02020603050405020304" pitchFamily="18" charset="0"/>
                <a:cs typeface="Times New Roman" panose="02020603050405020304" pitchFamily="18" charset="0"/>
              </a:rPr>
              <a:t> management. Due to working class it requires more time. To avoid or </a:t>
            </a:r>
            <a:r>
              <a:rPr lang="en-US" sz="2400" dirty="0" err="1">
                <a:latin typeface="Times New Roman" panose="02020603050405020304" pitchFamily="18" charset="0"/>
                <a:cs typeface="Times New Roman" panose="02020603050405020304" pitchFamily="18" charset="0"/>
              </a:rPr>
              <a:t>minismise</a:t>
            </a:r>
            <a:r>
              <a:rPr lang="en-US" sz="2400" dirty="0">
                <a:latin typeface="Times New Roman" panose="02020603050405020304" pitchFamily="18" charset="0"/>
                <a:cs typeface="Times New Roman" panose="02020603050405020304" pitchFamily="18" charset="0"/>
              </a:rPr>
              <a:t> the time consumption.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3273" y="626422"/>
            <a:ext cx="9933709" cy="1477328"/>
          </a:xfrm>
          <a:prstGeom prst="rect">
            <a:avLst/>
          </a:prstGeom>
        </p:spPr>
        <p:txBody>
          <a:bodyPr wrap="square">
            <a:spAutoFit/>
          </a:bodyPr>
          <a:lstStyle/>
          <a:p>
            <a:r>
              <a:rPr lang="en-IN" sz="3600" b="1" dirty="0">
                <a:solidFill>
                  <a:srgbClr val="C00000"/>
                </a:solidFill>
                <a:latin typeface="Times New Roman" panose="02020603050405020304" pitchFamily="18" charset="0"/>
                <a:cs typeface="Times New Roman" panose="02020603050405020304" pitchFamily="18" charset="0"/>
              </a:rPr>
              <a:t>Project Architecture</a:t>
            </a:r>
            <a:endParaRPr lang="en-IN" sz="3600" b="1" dirty="0">
              <a:solidFill>
                <a:srgbClr val="C00000"/>
              </a:solidFill>
              <a:latin typeface="Times New Roman" panose="02020603050405020304" pitchFamily="18" charset="0"/>
              <a:cs typeface="Times New Roman" panose="02020603050405020304" pitchFamily="18" charset="0"/>
            </a:endParaRPr>
          </a:p>
          <a:p>
            <a:endParaRPr lang="en-IN" sz="3600" b="1" dirty="0">
              <a:solidFill>
                <a:srgbClr val="C00000"/>
              </a:solidFill>
              <a:latin typeface="Times New Roman" panose="02020603050405020304" pitchFamily="18" charset="0"/>
              <a:cs typeface="Times New Roman" panose="02020603050405020304" pitchFamily="18" charset="0"/>
            </a:endParaRPr>
          </a:p>
          <a:p>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2"/>
          <p:cNvSpPr txBox="1"/>
          <p:nvPr/>
        </p:nvSpPr>
        <p:spPr>
          <a:xfrm>
            <a:off x="1676399" y="1335741"/>
            <a:ext cx="10280073" cy="517589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b="1" i="1" dirty="0">
                <a:solidFill>
                  <a:srgbClr val="C00000"/>
                </a:solidFill>
                <a:latin typeface="Times New Roman" panose="02020603050405020304" pitchFamily="18" charset="0"/>
                <a:cs typeface="Times New Roman" panose="02020603050405020304" pitchFamily="18" charset="0"/>
              </a:rPr>
              <a:t>Front End Layer</a:t>
            </a:r>
            <a:endParaRPr lang="en-US" sz="2400" b="1" i="1" dirty="0">
              <a:solidFill>
                <a:srgbClr val="C0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Used For : User Interfacing, Basic Data Validation.</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Technologies Used :  React js, CSS, BootStrap, HTML</a:t>
            </a:r>
            <a:r>
              <a:rPr lang="en-US" sz="2400" dirty="0"/>
              <a:t>.</a:t>
            </a:r>
            <a:endParaRPr lang="en-US" sz="2400" dirty="0"/>
          </a:p>
          <a:p>
            <a:r>
              <a:rPr lang="en-US" sz="2400" dirty="0"/>
              <a:t> </a:t>
            </a:r>
            <a:r>
              <a:rPr lang="en-US" sz="2400" b="1" i="1" dirty="0">
                <a:solidFill>
                  <a:srgbClr val="C00000"/>
                </a:solidFill>
                <a:latin typeface="Times New Roman" panose="02020603050405020304" pitchFamily="18" charset="0"/>
                <a:cs typeface="Times New Roman" panose="02020603050405020304" pitchFamily="18" charset="0"/>
              </a:rPr>
              <a:t>Server Layer</a:t>
            </a:r>
            <a:endParaRPr lang="en-US" sz="2400" b="1" i="1" dirty="0">
              <a:solidFill>
                <a:srgbClr val="C0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Used For : It is Used for Database connectivity, Request and Response Handling,</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Buisness Logic etc.</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Technologies Used : SpringBoot, Hibernate.</a:t>
            </a:r>
            <a:endParaRPr lang="en-US" sz="2400" dirty="0">
              <a:latin typeface="Times New Roman" panose="02020603050405020304" pitchFamily="18" charset="0"/>
              <a:cs typeface="Times New Roman" panose="02020603050405020304" pitchFamily="18" charset="0"/>
            </a:endParaRPr>
          </a:p>
          <a:p>
            <a:r>
              <a:rPr lang="en-US" sz="2400" b="1" i="1" dirty="0">
                <a:solidFill>
                  <a:srgbClr val="C00000"/>
                </a:solidFill>
                <a:latin typeface="Times New Roman" panose="02020603050405020304" pitchFamily="18" charset="0"/>
                <a:cs typeface="Times New Roman" panose="02020603050405020304" pitchFamily="18" charset="0"/>
              </a:rPr>
              <a:t>BackEnd Layer</a:t>
            </a:r>
            <a:endParaRPr lang="en-US" sz="2400" b="1" i="1" dirty="0">
              <a:solidFill>
                <a:srgbClr val="C0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Used For : It is User for Storing the permanent data into database.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Technologies Used : MySQL</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p>
          <a:p>
            <a:pPr marL="914400" lvl="1" indent="-457200">
              <a:buFont typeface="+mj-lt"/>
              <a:buAutoNum type="arabicPeriod"/>
            </a:pPr>
            <a:endParaRPr lang="en-US" sz="2200" dirty="0"/>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C00000"/>
                </a:solidFill>
                <a:latin typeface="Times New Roman" panose="02020603050405020304" pitchFamily="18" charset="0"/>
                <a:cs typeface="Times New Roman" panose="02020603050405020304" pitchFamily="18" charset="0"/>
              </a:rPr>
              <a:t>User Roles And Responsibility</a:t>
            </a:r>
            <a:endParaRPr lang="en-US" b="1" i="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0988" y="1380565"/>
            <a:ext cx="10993624" cy="5235388"/>
          </a:xfrm>
        </p:spPr>
        <p:txBody>
          <a:bodyPr>
            <a:normAutofit/>
          </a:bodyPr>
          <a:lstStyle/>
          <a:p>
            <a:r>
              <a:rPr lang="en-US" sz="2200" dirty="0"/>
              <a:t>User Roles : There are mainly two user roles namely Owner and another is Manager user for E-</a:t>
            </a:r>
            <a:r>
              <a:rPr lang="en-US" sz="2200" dirty="0" err="1"/>
              <a:t>Jewellary</a:t>
            </a:r>
            <a:r>
              <a:rPr lang="en-US" sz="2200" dirty="0"/>
              <a:t> Shop Management System.</a:t>
            </a:r>
            <a:endParaRPr lang="en-US" sz="2200" dirty="0"/>
          </a:p>
          <a:p>
            <a:r>
              <a:rPr lang="en-US" sz="2200" dirty="0"/>
              <a:t>Responsibilities Of Each User :</a:t>
            </a:r>
            <a:endParaRPr lang="en-US" sz="2200" dirty="0"/>
          </a:p>
          <a:p>
            <a:pPr marL="514350" indent="-514350">
              <a:buFont typeface="+mj-lt"/>
              <a:buAutoNum type="arabicPeriod"/>
            </a:pPr>
            <a:r>
              <a:rPr lang="en-US" sz="2200" dirty="0"/>
              <a:t>Owner: Management of vendor, products,</a:t>
            </a:r>
            <a:r>
              <a:rPr lang="en-IN" altLang="en-US" sz="2200" dirty="0"/>
              <a:t> sales &amp; </a:t>
            </a:r>
            <a:r>
              <a:rPr lang="en-US" sz="2200" dirty="0"/>
              <a:t> purchase.</a:t>
            </a:r>
            <a:endParaRPr lang="en-US" sz="2200" dirty="0"/>
          </a:p>
          <a:p>
            <a:pPr marL="514350" indent="-514350">
              <a:buFont typeface="+mj-lt"/>
              <a:buAutoNum type="arabicPeriod"/>
            </a:pPr>
            <a:r>
              <a:rPr lang="en-US" sz="2200" dirty="0"/>
              <a:t>Manager: Employee Management, Sales Management, able to view product catalogue.</a:t>
            </a:r>
            <a:endParaRPr lang="en-US" sz="2200" dirty="0"/>
          </a:p>
          <a:p>
            <a:r>
              <a:rPr lang="en-US" sz="2200" dirty="0"/>
              <a:t>User Case Of Each role :</a:t>
            </a:r>
            <a:endParaRPr lang="en-US" sz="2200" dirty="0"/>
          </a:p>
          <a:p>
            <a:pPr marL="457200" indent="-457200">
              <a:buFont typeface="+mj-lt"/>
              <a:buAutoNum type="arabicPeriod"/>
            </a:pPr>
            <a:r>
              <a:rPr lang="en-US" sz="2200" dirty="0"/>
              <a:t>Owner: Add new  Employee, View Employee, View Product, Add new Product, View and  add new Vendor, create purchase bill.</a:t>
            </a:r>
            <a:endParaRPr lang="en-US" sz="2200" dirty="0"/>
          </a:p>
          <a:p>
            <a:pPr marL="457200" indent="-457200">
              <a:buFont typeface="+mj-lt"/>
              <a:buAutoNum type="arabicPeriod"/>
            </a:pPr>
            <a:r>
              <a:rPr lang="en-US" sz="2200" dirty="0"/>
              <a:t>Manager: Create , add, update, Delete Employee, Create Invoice bill.</a:t>
            </a:r>
            <a:endParaRPr lang="en-US" sz="2200" dirty="0"/>
          </a:p>
          <a:p>
            <a:pPr marL="0" indent="0">
              <a:buNone/>
            </a:pPr>
            <a:r>
              <a:rPr lang="en-US" sz="2200" dirty="0"/>
              <a:t>     </a:t>
            </a:r>
            <a:endParaRPr lang="en-US" sz="2200" dirty="0"/>
          </a:p>
          <a:p>
            <a:pPr marL="514350" indent="-514350">
              <a:buFont typeface="+mj-lt"/>
              <a:buAutoNum type="arabicPeriod"/>
            </a:pPr>
            <a:endParaRPr lang="en-US" sz="2800" dirty="0"/>
          </a:p>
          <a:p>
            <a:pPr marL="0" indent="0">
              <a:buNone/>
            </a:pPr>
            <a:endParaRPr lang="en-US" sz="2800" dirty="0"/>
          </a:p>
          <a:p>
            <a:pPr marL="0" indent="0">
              <a:buNone/>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125" y="295006"/>
            <a:ext cx="8911687" cy="720436"/>
          </a:xfrm>
        </p:spPr>
        <p:txBody>
          <a:bodyPr>
            <a:normAutofit fontScale="90000"/>
          </a:bodyPr>
          <a:lstStyle/>
          <a:p>
            <a:r>
              <a:rPr lang="en-IN" b="1" i="1" dirty="0">
                <a:solidFill>
                  <a:schemeClr val="accent1"/>
                </a:solidFill>
                <a:latin typeface="Times New Roman" panose="02020603050405020304" pitchFamily="18" charset="0"/>
                <a:cs typeface="Times New Roman" panose="02020603050405020304" pitchFamily="18" charset="0"/>
              </a:rPr>
              <a:t>Issues</a:t>
            </a:r>
            <a:br>
              <a:rPr lang="en-IN" b="1" i="1" dirty="0">
                <a:solidFill>
                  <a:schemeClr val="accent1"/>
                </a:solidFill>
                <a:latin typeface="Times New Roman" panose="02020603050405020304" pitchFamily="18" charset="0"/>
                <a:cs typeface="Times New Roman" panose="02020603050405020304" pitchFamily="18" charset="0"/>
              </a:rPr>
            </a:br>
            <a:endParaRPr lang="en-US" b="1" dirty="0">
              <a:solidFill>
                <a:schemeClr val="accent1"/>
              </a:solidFill>
            </a:endParaRPr>
          </a:p>
        </p:txBody>
      </p:sp>
      <p:sp>
        <p:nvSpPr>
          <p:cNvPr id="5" name="Content Placeholder 4"/>
          <p:cNvSpPr>
            <a:spLocks noGrp="1"/>
          </p:cNvSpPr>
          <p:nvPr>
            <p:ph idx="1"/>
          </p:nvPr>
        </p:nvSpPr>
        <p:spPr>
          <a:xfrm>
            <a:off x="968187" y="1264024"/>
            <a:ext cx="10536425" cy="5208494"/>
          </a:xfrm>
        </p:spPr>
        <p:txBody>
          <a:bodyPr/>
          <a:lstStyle/>
          <a:p>
            <a:r>
              <a:rPr lang="en-US" dirty="0">
                <a:latin typeface="Times New Roman" panose="02020603050405020304" pitchFamily="18" charset="0"/>
                <a:cs typeface="Times New Roman" panose="02020603050405020304" pitchFamily="18" charset="0"/>
              </a:rPr>
              <a:t>Bugs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Creation of Invoice Bill.</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Creation of Purchase Bill.</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Reason For Not Closing Issue :</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We are mainly facing issue for adding multiple products into the invoice bill and also have as issue to stored the invoice data into database due to multiple products. We are mainly facing this problem to store  data into different table.</a:t>
            </a: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marL="457200" lvl="1" indent="0">
              <a:buNone/>
            </a:pPr>
            <a:r>
              <a:rPr lang="en-IN" dirty="0">
                <a:latin typeface="Times New Roman" panose="02020603050405020304" pitchFamily="18" charset="0"/>
                <a:cs typeface="Times New Roman" panose="02020603050405020304" pitchFamily="18" charset="0"/>
              </a:rPr>
              <a:t>Possible Approach For fixing it in Future :</a:t>
            </a: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234" y="422812"/>
            <a:ext cx="8911687" cy="1280890"/>
          </a:xfrm>
        </p:spPr>
        <p:txBody>
          <a:bodyPr/>
          <a:lstStyle/>
          <a:p>
            <a:r>
              <a:rPr lang="en-US" b="1" dirty="0">
                <a:solidFill>
                  <a:schemeClr val="accent1"/>
                </a:solidFill>
              </a:rPr>
              <a:t>Conclusion</a:t>
            </a:r>
            <a:endParaRPr lang="en-US" b="1" dirty="0">
              <a:solidFill>
                <a:schemeClr val="accent1"/>
              </a:solidFill>
            </a:endParaRPr>
          </a:p>
        </p:txBody>
      </p:sp>
      <p:sp>
        <p:nvSpPr>
          <p:cNvPr id="3" name="Content Placeholder 2"/>
          <p:cNvSpPr>
            <a:spLocks noGrp="1"/>
          </p:cNvSpPr>
          <p:nvPr>
            <p:ph idx="1"/>
          </p:nvPr>
        </p:nvSpPr>
        <p:spPr>
          <a:xfrm>
            <a:off x="618565" y="1434353"/>
            <a:ext cx="10886047" cy="4760259"/>
          </a:xfrm>
        </p:spPr>
        <p:txBody>
          <a:bodyPr>
            <a:noAutofit/>
          </a:bodyPr>
          <a:lstStyle/>
          <a:p>
            <a:endParaRPr lang="en-IN" sz="2400" dirty="0"/>
          </a:p>
          <a:p>
            <a:r>
              <a:rPr lang="en-IN" altLang="en-US" sz="2000" dirty="0"/>
              <a:t>Jewellery, diamonds and other precious stones or any high value item require a constant monitoring, also same monitoring is required for the employee. This requirement are met by our JSMS system. </a:t>
            </a:r>
            <a:endParaRPr lang="en-US" sz="2000" dirty="0"/>
          </a:p>
          <a:p>
            <a:r>
              <a:rPr lang="en-IN" altLang="en-US" sz="2000" dirty="0"/>
              <a:t>Following Challenges were faced during the development process:</a:t>
            </a:r>
            <a:endParaRPr lang="en-IN" altLang="en-US" sz="2000" dirty="0"/>
          </a:p>
          <a:p>
            <a:pPr marL="514350" indent="-514350">
              <a:buFont typeface="+mj-lt"/>
              <a:buAutoNum type="romanUcPeriod"/>
            </a:pPr>
            <a:r>
              <a:rPr lang="en-IN" sz="2000" dirty="0"/>
              <a:t>I</a:t>
            </a:r>
            <a:r>
              <a:rPr lang="en-US" sz="2000" dirty="0">
                <a:sym typeface="+mn-ea"/>
              </a:rPr>
              <a:t>n Navigation we faced some redirecting issue with new</a:t>
            </a:r>
            <a:r>
              <a:rPr lang="en-IN" altLang="en-US" sz="2000" dirty="0">
                <a:sym typeface="+mn-ea"/>
              </a:rPr>
              <a:t> </a:t>
            </a:r>
            <a:r>
              <a:rPr lang="en-US" sz="2000" dirty="0">
                <a:sym typeface="+mn-ea"/>
              </a:rPr>
              <a:t>version of react-router-</a:t>
            </a:r>
            <a:r>
              <a:rPr lang="en-US" sz="2000" dirty="0" err="1">
                <a:sym typeface="+mn-ea"/>
              </a:rPr>
              <a:t>dom</a:t>
            </a:r>
            <a:r>
              <a:rPr lang="en-US" sz="2000" dirty="0">
                <a:sym typeface="+mn-ea"/>
              </a:rPr>
              <a:t> i.e. 6.3.0</a:t>
            </a:r>
            <a:endParaRPr lang="en-US" sz="2000" dirty="0">
              <a:sym typeface="+mn-ea"/>
            </a:endParaRPr>
          </a:p>
          <a:p>
            <a:pPr marL="514350" indent="-514350">
              <a:buFont typeface="+mj-lt"/>
              <a:buAutoNum type="romanUcPeriod"/>
            </a:pPr>
            <a:r>
              <a:rPr lang="en-IN" sz="2000" dirty="0"/>
              <a:t>State managemnet at the Front-end. To manage the same we had two option using createContext &amp; react-redux. We chose to use react-redux.</a:t>
            </a:r>
            <a:endParaRPr lang="en-IN" sz="2000" dirty="0"/>
          </a:p>
          <a:p>
            <a:pPr marL="514350" indent="-514350">
              <a:buFont typeface="+mj-lt"/>
              <a:buAutoNum type="romanUcPeriod"/>
            </a:pPr>
            <a:r>
              <a:rPr lang="en-IN" sz="2000" dirty="0"/>
              <a:t>Sending JSON data through fetch API for sending the photos for product. </a:t>
            </a:r>
            <a:endParaRPr lang="en-IN" sz="2000" dirty="0"/>
          </a:p>
          <a:p>
            <a:pPr>
              <a:buFont typeface="Arial" panose="020B0604020202020204" pitchFamily="34" charset="0"/>
              <a:buChar char="•"/>
            </a:pPr>
            <a:r>
              <a:rPr lang="en-IN" altLang="en-US" sz="2000" dirty="0"/>
              <a:t>Due to the above challenges we learnt to how to use the react components on web pages, to convert the class based component to function bases component, redirect using navigate, to use react-redux version 6, importance of mantaining the folder the sturucture at the front-end as well as the back-end. </a:t>
            </a:r>
            <a:endParaRPr lang="en-US" sz="2400" dirty="0"/>
          </a:p>
          <a:p>
            <a:endParaRPr lang="en-US" sz="2400" dirty="0"/>
          </a:p>
          <a:p>
            <a:pPr marL="0" indent="0">
              <a:buNone/>
            </a:pPr>
            <a:r>
              <a:rPr lang="en-US" sz="2400" dirty="0"/>
              <a:t>	</a:t>
            </a:r>
            <a:endParaRPr lang="en-US" sz="2400" dirty="0"/>
          </a:p>
          <a:p>
            <a:pPr marL="0" indent="0">
              <a:buNone/>
            </a:pPr>
            <a:endParaRPr lang="en-US" sz="2400" dirty="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3790</Words>
  <Application>WPS Presentation</Application>
  <PresentationFormat>Widescreen</PresentationFormat>
  <Paragraphs>105</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Wingdings 3</vt:lpstr>
      <vt:lpstr>Symbol</vt:lpstr>
      <vt:lpstr>Arial</vt:lpstr>
      <vt:lpstr>Times New Roman</vt:lpstr>
      <vt:lpstr>Century Gothic</vt:lpstr>
      <vt:lpstr>Microsoft YaHei</vt:lpstr>
      <vt:lpstr>Arial Unicode MS</vt:lpstr>
      <vt:lpstr>Calibri</vt:lpstr>
      <vt:lpstr>Century Gothic</vt:lpstr>
      <vt:lpstr>Gear Drives</vt:lpstr>
      <vt:lpstr>WELCOME</vt:lpstr>
      <vt:lpstr>E-Jwellary Shop Management 	System</vt:lpstr>
      <vt:lpstr>Project Topic: E-Jewellary Shop Management 	System</vt:lpstr>
      <vt:lpstr>Agenda </vt:lpstr>
      <vt:lpstr>INTRODUCTION : </vt:lpstr>
      <vt:lpstr>PowerPoint 演示文稿</vt:lpstr>
      <vt:lpstr>User Roles And Responsibility</vt:lpstr>
      <vt:lpstr>Issues </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Lenovo</dc:creator>
  <cp:lastModifiedBy>arvind</cp:lastModifiedBy>
  <cp:revision>38</cp:revision>
  <dcterms:created xsi:type="dcterms:W3CDTF">2021-09-16T08:48:00Z</dcterms:created>
  <dcterms:modified xsi:type="dcterms:W3CDTF">2022-04-14T17:33:20Z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4DE6E365774D4BA6A83E7FA7A2E4F93C</vt:lpwstr>
  </property>
  <property fmtid="{D5CDD505-2E9C-101B-9397-08002B2CF9AE}" pid="3" name="KSOProductBuildVer">
    <vt:lpwstr>1033-11.2.0.11074</vt:lpwstr>
  </property>
</Properties>
</file>