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4BA02CD-7F9F-4CE2-B9D1-3813AB052A35}">
  <a:tblStyle styleId="{04BA02CD-7F9F-4CE2-B9D1-3813AB052A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5.xml"/><Relationship Id="rId22" Type="http://schemas.openxmlformats.org/officeDocument/2006/relationships/font" Target="fonts/Lato-italic.fntdata"/><Relationship Id="rId10" Type="http://schemas.openxmlformats.org/officeDocument/2006/relationships/slide" Target="slides/slide4.xml"/><Relationship Id="rId21"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slideMaster" Target="slideMasters/slideMaster1.xml"/><Relationship Id="rId19" Type="http://schemas.openxmlformats.org/officeDocument/2006/relationships/font" Target="fonts/Raleway-boldItalic.fntdata"/><Relationship Id="rId6" Type="http://schemas.openxmlformats.org/officeDocument/2006/relationships/notesMaster" Target="notesMasters/notesMaster1.xml"/><Relationship Id="rId18" Type="http://schemas.openxmlformats.org/officeDocument/2006/relationships/font" Target="fonts/Ralew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Hello everybody, in our project for this course we have implemented a movie recommendation system by using a random walk algorithm</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56127c16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56127c16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solidFill>
                  <a:schemeClr val="dk1"/>
                </a:solidFill>
              </a:rPr>
              <a:t>A simple way of expressing our idea, is that we will try to predict what movie a person would like to watch next.</a:t>
            </a:r>
            <a:endParaRPr>
              <a:solidFill>
                <a:schemeClr val="dk1"/>
              </a:solidFill>
            </a:endParaRPr>
          </a:p>
          <a:p>
            <a:pPr indent="0" lvl="0" marL="0" rtl="0" algn="l">
              <a:spcBef>
                <a:spcPts val="0"/>
              </a:spcBef>
              <a:spcAft>
                <a:spcPts val="0"/>
              </a:spcAft>
              <a:buNone/>
            </a:pPr>
            <a:r>
              <a:rPr lang="sv">
                <a:solidFill>
                  <a:schemeClr val="dk1"/>
                </a:solidFill>
              </a:rPr>
              <a:t>To do this we will use data about reviewers and their movie reviews.</a:t>
            </a:r>
            <a:endParaRPr>
              <a:solidFill>
                <a:schemeClr val="dk1"/>
              </a:solidFill>
            </a:endParaRPr>
          </a:p>
          <a:p>
            <a:pPr indent="0" lvl="0" marL="0" rtl="0" algn="l">
              <a:spcBef>
                <a:spcPts val="0"/>
              </a:spcBef>
              <a:spcAft>
                <a:spcPts val="0"/>
              </a:spcAft>
              <a:buNone/>
            </a:pPr>
            <a:r>
              <a:rPr lang="sv">
                <a:solidFill>
                  <a:schemeClr val="dk1"/>
                </a:solidFill>
              </a:rPr>
              <a:t>With this in mind the idea can be described as: we will look at a data set that represents reviewers and their personal rating of movies at time t. We will then try to predict the creation of new reviews for these same movies at time t+1. For example, Bob has reviewed Star Wars at time t, we might try and predict that he will like and review Lord of the rings at time t+1.</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56127c16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56127c16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The dataset we decided to use comes from the Amazon website and it includes almost 8 million reviews spanning from 1997 and 2012. In the original dataset there is information useless for this project such as the review comment or the helpfulness of the review. In the end we extracted 4 fields which are the product ID, the reviewer ID, the time at which the review was written and the score the reviewer gave.</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56127c167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56127c167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In order for our data to be ready for being fed to the random walk algorithm we had to modify the structure of the graph and, as Philip will explain more in detail, extract a bipartite graph out of the original dataset. Unfortunately, we can only extract bipartite graphs out of a connected graph. This means that we took the biggest connected component in our original dataset to form our bipartite network. We ended up with a final graph of ~50k edges and ~20k nodes from which we also extracted a test set of 4k edges and 3k nodes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56127c167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56127c167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sv">
                <a:solidFill>
                  <a:schemeClr val="dk2"/>
                </a:solidFill>
              </a:rPr>
              <a:t>To predict movies for users, we </a:t>
            </a:r>
            <a:r>
              <a:rPr lang="sv">
                <a:solidFill>
                  <a:schemeClr val="dk2"/>
                </a:solidFill>
              </a:rPr>
              <a:t>create a bipartite network of the dataset at time t. The two types of nodes are movies and users. The edges of this network represent the reviews of the dataset.</a:t>
            </a:r>
            <a:br>
              <a:rPr lang="sv">
                <a:solidFill>
                  <a:schemeClr val="dk2"/>
                </a:solidFill>
              </a:rPr>
            </a:br>
            <a:r>
              <a:rPr lang="sv">
                <a:solidFill>
                  <a:schemeClr val="dk2"/>
                </a:solidFill>
              </a:rPr>
              <a:t>The edge weights are between correspond to how the review graded the movie end node. So for example, if Bob gives Monsters Inc. a good review, there will be an edge with a high weight between Bob and Monsters Inc.</a:t>
            </a:r>
            <a:endParaRPr>
              <a:solidFill>
                <a:schemeClr val="dk2"/>
              </a:solidFill>
            </a:endParaRPr>
          </a:p>
          <a:p>
            <a:pPr indent="0" lvl="0" marL="0" rtl="0" algn="just">
              <a:lnSpc>
                <a:spcPct val="115000"/>
              </a:lnSpc>
              <a:spcBef>
                <a:spcPts val="1600"/>
              </a:spcBef>
              <a:spcAft>
                <a:spcPts val="0"/>
              </a:spcAft>
              <a:buClr>
                <a:schemeClr val="dk1"/>
              </a:buClr>
              <a:buSzPts val="1100"/>
              <a:buFont typeface="Arial"/>
              <a:buNone/>
            </a:pPr>
            <a:r>
              <a:rPr lang="sv">
                <a:solidFill>
                  <a:schemeClr val="dk2"/>
                </a:solidFill>
              </a:rPr>
              <a:t>To find find movie suggestions, we will then use random walk with restarts o</a:t>
            </a:r>
            <a:r>
              <a:rPr lang="sv">
                <a:solidFill>
                  <a:schemeClr val="dk2"/>
                </a:solidFill>
              </a:rPr>
              <a:t>n this weighted bipartite graph</a:t>
            </a:r>
            <a:r>
              <a:rPr lang="sv">
                <a:solidFill>
                  <a:schemeClr val="dk2"/>
                </a:solidFill>
              </a:rPr>
              <a:t>. </a:t>
            </a:r>
            <a:br>
              <a:rPr lang="sv">
                <a:solidFill>
                  <a:schemeClr val="dk2"/>
                </a:solidFill>
              </a:rPr>
            </a:br>
            <a:r>
              <a:rPr lang="sv">
                <a:solidFill>
                  <a:schemeClr val="dk2"/>
                </a:solidFill>
              </a:rPr>
              <a:t>We start at the reviewer in person and then traverse with an edge with a probability proportionate to the weights of the outgoing edges.</a:t>
            </a:r>
            <a:br>
              <a:rPr lang="sv">
                <a:solidFill>
                  <a:schemeClr val="dk2"/>
                </a:solidFill>
              </a:rPr>
            </a:br>
            <a:r>
              <a:rPr lang="sv">
                <a:solidFill>
                  <a:schemeClr val="dk2"/>
                </a:solidFill>
              </a:rPr>
              <a:t>So if we are at a node with 2 outgoing edges of weight 2 and 1, we will be twice as </a:t>
            </a:r>
            <a:r>
              <a:rPr lang="sv">
                <a:solidFill>
                  <a:schemeClr val="dk2"/>
                </a:solidFill>
              </a:rPr>
              <a:t>likely</a:t>
            </a:r>
            <a:r>
              <a:rPr lang="sv">
                <a:solidFill>
                  <a:schemeClr val="dk2"/>
                </a:solidFill>
              </a:rPr>
              <a:t> to traverse over the edge with weight 2. </a:t>
            </a:r>
            <a:br>
              <a:rPr lang="sv">
                <a:solidFill>
                  <a:schemeClr val="dk2"/>
                </a:solidFill>
              </a:rPr>
            </a:br>
            <a:r>
              <a:rPr lang="sv">
                <a:solidFill>
                  <a:schemeClr val="dk2"/>
                </a:solidFill>
              </a:rPr>
              <a:t>But since we use restarts we also introduce the possibility of restarting from the first node. This is represented by the beta value. We have set the beta value to 0.15, or 15%.</a:t>
            </a:r>
            <a:endParaRPr>
              <a:solidFill>
                <a:schemeClr val="dk2"/>
              </a:solidFill>
            </a:endParaRPr>
          </a:p>
          <a:p>
            <a:pPr indent="0" lvl="0" marL="0" rtl="0" algn="just">
              <a:lnSpc>
                <a:spcPct val="115000"/>
              </a:lnSpc>
              <a:spcBef>
                <a:spcPts val="1600"/>
              </a:spcBef>
              <a:spcAft>
                <a:spcPts val="1600"/>
              </a:spcAft>
              <a:buClr>
                <a:schemeClr val="dk1"/>
              </a:buClr>
              <a:buSzPts val="1100"/>
              <a:buFont typeface="Arial"/>
              <a:buNone/>
            </a:pPr>
            <a:r>
              <a:rPr lang="sv">
                <a:solidFill>
                  <a:schemeClr val="dk2"/>
                </a:solidFill>
              </a:rPr>
              <a:t>In the end, the algorithm outputs the probabilities that the walk end at each user node. We then pick the users that are valued above a certain threshold and at time t+1 we pick their favorite movies.   </a:t>
            </a:r>
            <a:endParaRPr>
              <a:solidFill>
                <a:schemeClr val="dk2"/>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856127c167_1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56127c167_1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Here is our current results with thresholds from 2 to 6 %. This is for 50K nodes at time t modeling and additional 20K nodes in time t+1. When we change those numbers, the ratios change. we tried many of them and depending of the chosen set the AUC varied from 0.7 to 0.84 but 50k/20k ratio gave .84 twice in a row.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For now, the ratio of 2.5 (50K/20K) looks good. if the t+1</a:t>
            </a:r>
            <a:r>
              <a:rPr lang="sv"/>
              <a:t> set</a:t>
            </a:r>
            <a:r>
              <a:rPr lang="sv"/>
              <a:t> is bigger, AUC decreases. the reason is probably there are too many new users and movies involved so our modelling test set loses its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When the t+1 set is too few, AUC also decreases because this time there is not enough links are added in such a short time (small dataset), so the prediction is too much biased to the first dataset from time t, but gives worse results for the second at time t+1. </a:t>
            </a:r>
            <a:endParaRPr/>
          </a:p>
          <a:p>
            <a:pPr indent="0" lvl="0" marL="0" rtl="0" algn="l">
              <a:spcBef>
                <a:spcPts val="0"/>
              </a:spcBef>
              <a:spcAft>
                <a:spcPts val="0"/>
              </a:spcAft>
              <a:buNone/>
            </a:pPr>
            <a:r>
              <a:t/>
            </a:r>
            <a:endParaRPr/>
          </a:p>
          <a:p>
            <a:pPr indent="0" lvl="0" marL="0" rtl="0" algn="l">
              <a:spcBef>
                <a:spcPts val="0"/>
              </a:spcBef>
              <a:spcAft>
                <a:spcPts val="0"/>
              </a:spcAft>
              <a:buNone/>
            </a:pPr>
            <a:r>
              <a:rPr lang="sv"/>
              <a:t>If we use a big set at time t, it increases the performance (50K is good). </a:t>
            </a:r>
            <a:endParaRPr/>
          </a:p>
          <a:p>
            <a:pPr indent="0" lvl="0" marL="0" rtl="0" algn="l">
              <a:spcBef>
                <a:spcPts val="0"/>
              </a:spcBef>
              <a:spcAft>
                <a:spcPts val="0"/>
              </a:spcAft>
              <a:buNone/>
            </a:pPr>
            <a:r>
              <a:rPr lang="sv"/>
              <a:t>But we couldn't test for more than 50K because of the computational limitations (not enough CPU and RAM). so, with a more powerful machine, we believe, we can achieve higher AUC values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56127c167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56127c167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sv">
                <a:solidFill>
                  <a:schemeClr val="dk2"/>
                </a:solidFill>
              </a:rPr>
              <a:t>The challenge we face lays in the fact that supervised random walks has not been used for heterogeneous graphs like ours. </a:t>
            </a:r>
            <a:endParaRPr>
              <a:solidFill>
                <a:schemeClr val="dk2"/>
              </a:solidFill>
            </a:endParaRPr>
          </a:p>
          <a:p>
            <a:pPr indent="0" lvl="0" marL="0" rtl="0" algn="just">
              <a:lnSpc>
                <a:spcPct val="115000"/>
              </a:lnSpc>
              <a:spcBef>
                <a:spcPts val="1600"/>
              </a:spcBef>
              <a:spcAft>
                <a:spcPts val="0"/>
              </a:spcAft>
              <a:buClr>
                <a:schemeClr val="dk1"/>
              </a:buClr>
              <a:buSzPts val="1100"/>
              <a:buFont typeface="Arial"/>
              <a:buNone/>
            </a:pPr>
            <a:r>
              <a:rPr lang="sv">
                <a:solidFill>
                  <a:schemeClr val="dk2"/>
                </a:solidFill>
              </a:rPr>
              <a:t>During development, we could also decide to remove the temporal aspect and focus on a static network.</a:t>
            </a:r>
            <a:endParaRPr>
              <a:solidFill>
                <a:schemeClr val="dk2"/>
              </a:solidFill>
            </a:endParaRPr>
          </a:p>
          <a:p>
            <a:pPr indent="0" lvl="0" marL="0" rtl="0" algn="just">
              <a:lnSpc>
                <a:spcPct val="115000"/>
              </a:lnSpc>
              <a:spcBef>
                <a:spcPts val="1600"/>
              </a:spcBef>
              <a:spcAft>
                <a:spcPts val="1600"/>
              </a:spcAft>
              <a:buClr>
                <a:schemeClr val="dk1"/>
              </a:buClr>
              <a:buSzPts val="1100"/>
              <a:buFont typeface="Arial"/>
              <a:buNone/>
            </a:pPr>
            <a:r>
              <a:rPr lang="sv">
                <a:solidFill>
                  <a:schemeClr val="dk2"/>
                </a:solidFill>
              </a:rPr>
              <a:t>Our objective is not to find an algorithm for one dataset but instead to get consistent results over different ones</a:t>
            </a:r>
            <a:endParaRPr sz="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56127c16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56127c16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56127c167_1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56127c167_1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sv"/>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sv"/>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1520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sz="2600"/>
              <a:t>Amazon Movie recommendation by using random walk</a:t>
            </a:r>
            <a:endParaRPr sz="2600"/>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Melih</a:t>
            </a:r>
            <a:endParaRPr/>
          </a:p>
          <a:p>
            <a:pPr indent="0" lvl="0" marL="0" rtl="0" algn="l">
              <a:spcBef>
                <a:spcPts val="0"/>
              </a:spcBef>
              <a:spcAft>
                <a:spcPts val="0"/>
              </a:spcAft>
              <a:buNone/>
            </a:pPr>
            <a:r>
              <a:rPr lang="sv"/>
              <a:t>Philip</a:t>
            </a:r>
            <a:endParaRPr/>
          </a:p>
          <a:p>
            <a:pPr indent="0" lvl="0" marL="0" rtl="0" algn="l">
              <a:spcBef>
                <a:spcPts val="0"/>
              </a:spcBef>
              <a:spcAft>
                <a:spcPts val="0"/>
              </a:spcAft>
              <a:buNone/>
            </a:pPr>
            <a:r>
              <a:rPr lang="sv"/>
              <a:t>Federico</a:t>
            </a:r>
            <a:endParaRPr/>
          </a:p>
          <a:p>
            <a:pPr indent="0" lvl="0" marL="0" rtl="0" algn="l">
              <a:spcBef>
                <a:spcPts val="0"/>
              </a:spcBef>
              <a:spcAft>
                <a:spcPts val="0"/>
              </a:spcAft>
              <a:buNone/>
            </a:pPr>
            <a:r>
              <a:rPr lang="sv"/>
              <a:t>Koray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Idea and Goals</a:t>
            </a:r>
            <a:endParaRPr/>
          </a:p>
        </p:txBody>
      </p:sp>
      <p:sp>
        <p:nvSpPr>
          <p:cNvPr id="93" name="Google Shape;93;p14"/>
          <p:cNvSpPr txBox="1"/>
          <p:nvPr>
            <p:ph idx="1" type="body"/>
          </p:nvPr>
        </p:nvSpPr>
        <p:spPr>
          <a:xfrm>
            <a:off x="729450" y="2118300"/>
            <a:ext cx="7688700" cy="11076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sv"/>
              <a:t>Informal goal: Predict what movies are likely to be watched by a  person given their past movie library .</a:t>
            </a:r>
            <a:endParaRPr/>
          </a:p>
          <a:p>
            <a:pPr indent="-311150" lvl="0" marL="457200" rtl="0" algn="just">
              <a:spcBef>
                <a:spcPts val="0"/>
              </a:spcBef>
              <a:spcAft>
                <a:spcPts val="0"/>
              </a:spcAft>
              <a:buSzPts val="1300"/>
              <a:buChar char="●"/>
            </a:pPr>
            <a:r>
              <a:rPr lang="sv"/>
              <a:t>Idea: In a dataset that presents reviewers and movies that has been reviewed by reviewers at time </a:t>
            </a:r>
            <a:r>
              <a:rPr i="1" lang="sv"/>
              <a:t>t</a:t>
            </a:r>
            <a:r>
              <a:rPr lang="sv"/>
              <a:t>, we will predict what movie is going to be reviewed at time </a:t>
            </a:r>
            <a:r>
              <a:rPr i="1" lang="sv"/>
              <a:t>t+1</a:t>
            </a:r>
            <a:endParaRPr i="1"/>
          </a:p>
          <a:p>
            <a:pPr indent="0" lvl="0" marL="0" rtl="0" algn="just">
              <a:spcBef>
                <a:spcPts val="1600"/>
              </a:spcBef>
              <a:spcAft>
                <a:spcPts val="0"/>
              </a:spcAft>
              <a:buNone/>
            </a:pPr>
            <a:r>
              <a:t/>
            </a:r>
            <a:endParaRPr i="1"/>
          </a:p>
          <a:p>
            <a:pPr indent="0" lvl="0" marL="0" rtl="0" algn="just">
              <a:spcBef>
                <a:spcPts val="1600"/>
              </a:spcBef>
              <a:spcAft>
                <a:spcPts val="16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Dataset</a:t>
            </a:r>
            <a:endParaRPr/>
          </a:p>
        </p:txBody>
      </p:sp>
      <p:sp>
        <p:nvSpPr>
          <p:cNvPr id="99" name="Google Shape;99;p15"/>
          <p:cNvSpPr txBox="1"/>
          <p:nvPr>
            <p:ph idx="1" type="body"/>
          </p:nvPr>
        </p:nvSpPr>
        <p:spPr>
          <a:xfrm>
            <a:off x="729450" y="1960350"/>
            <a:ext cx="4260300" cy="28929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rPr b="1" lang="sv">
                <a:solidFill>
                  <a:srgbClr val="666666"/>
                </a:solidFill>
                <a:highlight>
                  <a:srgbClr val="FFFFFF"/>
                </a:highlight>
              </a:rPr>
              <a:t>Web data: Amazon movie reviews</a:t>
            </a:r>
            <a:endParaRPr b="1">
              <a:solidFill>
                <a:srgbClr val="666666"/>
              </a:solidFill>
              <a:highlight>
                <a:srgbClr val="FFFFFF"/>
              </a:highlight>
            </a:endParaRPr>
          </a:p>
          <a:p>
            <a:pPr indent="-330200" lvl="0" marL="457200" rtl="0" algn="l">
              <a:lnSpc>
                <a:spcPct val="150000"/>
              </a:lnSpc>
              <a:spcBef>
                <a:spcPts val="1400"/>
              </a:spcBef>
              <a:spcAft>
                <a:spcPts val="0"/>
              </a:spcAft>
              <a:buClr>
                <a:srgbClr val="666666"/>
              </a:buClr>
              <a:buSzPts val="1600"/>
              <a:buChar char="●"/>
            </a:pPr>
            <a:r>
              <a:rPr b="1" lang="sv" sz="1600">
                <a:solidFill>
                  <a:srgbClr val="666666"/>
                </a:solidFill>
                <a:highlight>
                  <a:srgbClr val="FFFFFF"/>
                </a:highlight>
              </a:rPr>
              <a:t>Size:</a:t>
            </a:r>
            <a:endParaRPr b="1" sz="16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~8M reviews</a:t>
            </a:r>
            <a:endParaRPr b="1" sz="12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~889K users</a:t>
            </a:r>
            <a:endParaRPr b="1" sz="12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~253K movies</a:t>
            </a:r>
            <a:endParaRPr b="1" sz="12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Spans a 10 year period up to 2012</a:t>
            </a:r>
            <a:endParaRPr b="1" sz="1200">
              <a:solidFill>
                <a:srgbClr val="666666"/>
              </a:solidFill>
              <a:highlight>
                <a:srgbClr val="FFFFFF"/>
              </a:highlight>
            </a:endParaRPr>
          </a:p>
          <a:p>
            <a:pPr indent="0" lvl="0" marL="0" rtl="0" algn="l">
              <a:lnSpc>
                <a:spcPct val="150000"/>
              </a:lnSpc>
              <a:spcBef>
                <a:spcPts val="1400"/>
              </a:spcBef>
              <a:spcAft>
                <a:spcPts val="1100"/>
              </a:spcAft>
              <a:buNone/>
            </a:pPr>
            <a:r>
              <a:t/>
            </a:r>
            <a:endParaRPr b="1">
              <a:solidFill>
                <a:srgbClr val="000000"/>
              </a:solidFill>
              <a:highlight>
                <a:srgbClr val="FFFFFF"/>
              </a:highlight>
            </a:endParaRPr>
          </a:p>
        </p:txBody>
      </p:sp>
      <p:sp>
        <p:nvSpPr>
          <p:cNvPr id="100" name="Google Shape;100;p15"/>
          <p:cNvSpPr txBox="1"/>
          <p:nvPr>
            <p:ph idx="1" type="body"/>
          </p:nvPr>
        </p:nvSpPr>
        <p:spPr>
          <a:xfrm>
            <a:off x="4700525" y="1853850"/>
            <a:ext cx="4260300" cy="31059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None/>
            </a:pPr>
            <a:r>
              <a:t/>
            </a:r>
            <a:endParaRPr b="1">
              <a:solidFill>
                <a:srgbClr val="666666"/>
              </a:solidFill>
              <a:highlight>
                <a:srgbClr val="FFFFFF"/>
              </a:highlight>
            </a:endParaRPr>
          </a:p>
          <a:p>
            <a:pPr indent="-330200" lvl="0" marL="457200" rtl="0" algn="l">
              <a:lnSpc>
                <a:spcPct val="150000"/>
              </a:lnSpc>
              <a:spcBef>
                <a:spcPts val="1400"/>
              </a:spcBef>
              <a:spcAft>
                <a:spcPts val="0"/>
              </a:spcAft>
              <a:buClr>
                <a:srgbClr val="666666"/>
              </a:buClr>
              <a:buSzPts val="1600"/>
              <a:buChar char="●"/>
            </a:pPr>
            <a:r>
              <a:rPr b="1" lang="sv" sz="1600">
                <a:solidFill>
                  <a:srgbClr val="666666"/>
                </a:solidFill>
                <a:highlight>
                  <a:srgbClr val="FFFFFF"/>
                </a:highlight>
              </a:rPr>
              <a:t>Data content:</a:t>
            </a:r>
            <a:endParaRPr b="1" sz="16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movieid</a:t>
            </a:r>
            <a:endParaRPr b="1" sz="12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reviewer</a:t>
            </a:r>
            <a:endParaRPr b="1" sz="12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time</a:t>
            </a:r>
            <a:endParaRPr b="1" sz="1200">
              <a:solidFill>
                <a:srgbClr val="666666"/>
              </a:solidFill>
              <a:highlight>
                <a:srgbClr val="FFFFFF"/>
              </a:highlight>
            </a:endParaRPr>
          </a:p>
          <a:p>
            <a:pPr indent="-304800" lvl="1" marL="914400" rtl="0" algn="l">
              <a:lnSpc>
                <a:spcPct val="150000"/>
              </a:lnSpc>
              <a:spcBef>
                <a:spcPts val="0"/>
              </a:spcBef>
              <a:spcAft>
                <a:spcPts val="0"/>
              </a:spcAft>
              <a:buClr>
                <a:srgbClr val="666666"/>
              </a:buClr>
              <a:buSzPts val="1200"/>
              <a:buChar char="○"/>
            </a:pPr>
            <a:r>
              <a:rPr b="1" lang="sv" sz="1200">
                <a:solidFill>
                  <a:srgbClr val="666666"/>
                </a:solidFill>
                <a:highlight>
                  <a:srgbClr val="FFFFFF"/>
                </a:highlight>
              </a:rPr>
              <a:t>score (1-5)</a:t>
            </a:r>
            <a:endParaRPr b="1" sz="1300">
              <a:solidFill>
                <a:srgbClr val="666666"/>
              </a:solidFill>
              <a:highlight>
                <a:srgbClr val="FFFFFF"/>
              </a:highlight>
            </a:endParaRPr>
          </a:p>
          <a:p>
            <a:pPr indent="0" lvl="0" marL="0" rtl="0" algn="l">
              <a:lnSpc>
                <a:spcPct val="150000"/>
              </a:lnSpc>
              <a:spcBef>
                <a:spcPts val="1400"/>
              </a:spcBef>
              <a:spcAft>
                <a:spcPts val="1100"/>
              </a:spcAft>
              <a:buNone/>
            </a:pPr>
            <a:r>
              <a:t/>
            </a:r>
            <a:endParaRPr b="1">
              <a:solidFill>
                <a:srgbClr val="000000"/>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sv"/>
              <a:t>Sample Data:</a:t>
            </a:r>
            <a:endParaRPr/>
          </a:p>
        </p:txBody>
      </p:sp>
      <p:pic>
        <p:nvPicPr>
          <p:cNvPr id="106" name="Google Shape;106;p16"/>
          <p:cNvPicPr preferRelativeResize="0"/>
          <p:nvPr/>
        </p:nvPicPr>
        <p:blipFill>
          <a:blip r:embed="rId3">
            <a:alphaModFix/>
          </a:blip>
          <a:stretch>
            <a:fillRect/>
          </a:stretch>
        </p:blipFill>
        <p:spPr>
          <a:xfrm>
            <a:off x="143550" y="1329774"/>
            <a:ext cx="4561775" cy="1110850"/>
          </a:xfrm>
          <a:prstGeom prst="rect">
            <a:avLst/>
          </a:prstGeom>
          <a:noFill/>
          <a:ln>
            <a:noFill/>
          </a:ln>
        </p:spPr>
      </p:pic>
      <p:pic>
        <p:nvPicPr>
          <p:cNvPr id="107" name="Google Shape;107;p16"/>
          <p:cNvPicPr preferRelativeResize="0"/>
          <p:nvPr/>
        </p:nvPicPr>
        <p:blipFill>
          <a:blip r:embed="rId4">
            <a:alphaModFix/>
          </a:blip>
          <a:stretch>
            <a:fillRect/>
          </a:stretch>
        </p:blipFill>
        <p:spPr>
          <a:xfrm>
            <a:off x="4851625" y="2295900"/>
            <a:ext cx="3859750" cy="2613550"/>
          </a:xfrm>
          <a:prstGeom prst="rect">
            <a:avLst/>
          </a:prstGeom>
          <a:noFill/>
          <a:ln>
            <a:noFill/>
          </a:ln>
        </p:spPr>
      </p:pic>
      <p:sp>
        <p:nvSpPr>
          <p:cNvPr id="108" name="Google Shape;108;p16"/>
          <p:cNvSpPr txBox="1"/>
          <p:nvPr/>
        </p:nvSpPr>
        <p:spPr>
          <a:xfrm>
            <a:off x="4943250" y="1451875"/>
            <a:ext cx="3474900" cy="6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sz="1500">
                <a:solidFill>
                  <a:srgbClr val="666666"/>
                </a:solidFill>
              </a:rPr>
              <a:t>A quick glance to User-Movie Relation </a:t>
            </a:r>
            <a:endParaRPr sz="1500">
              <a:solidFill>
                <a:srgbClr val="666666"/>
              </a:solidFill>
            </a:endParaRPr>
          </a:p>
          <a:p>
            <a:pPr indent="0" lvl="0" marL="0" rtl="0" algn="l">
              <a:spcBef>
                <a:spcPts val="0"/>
              </a:spcBef>
              <a:spcAft>
                <a:spcPts val="0"/>
              </a:spcAft>
              <a:buNone/>
            </a:pPr>
            <a:r>
              <a:rPr lang="sv" sz="1500">
                <a:solidFill>
                  <a:srgbClr val="666666"/>
                </a:solidFill>
              </a:rPr>
              <a:t>for 100 movies</a:t>
            </a:r>
            <a:endParaRPr sz="1500">
              <a:solidFill>
                <a:srgbClr val="666666"/>
              </a:solidFill>
            </a:endParaRPr>
          </a:p>
        </p:txBody>
      </p:sp>
      <p:pic>
        <p:nvPicPr>
          <p:cNvPr id="109" name="Google Shape;109;p16"/>
          <p:cNvPicPr preferRelativeResize="0"/>
          <p:nvPr/>
        </p:nvPicPr>
        <p:blipFill>
          <a:blip r:embed="rId5">
            <a:alphaModFix/>
          </a:blip>
          <a:stretch>
            <a:fillRect/>
          </a:stretch>
        </p:blipFill>
        <p:spPr>
          <a:xfrm>
            <a:off x="1364838" y="2994650"/>
            <a:ext cx="3106466" cy="2023400"/>
          </a:xfrm>
          <a:prstGeom prst="rect">
            <a:avLst/>
          </a:prstGeom>
          <a:noFill/>
          <a:ln>
            <a:noFill/>
          </a:ln>
        </p:spPr>
      </p:pic>
      <p:sp>
        <p:nvSpPr>
          <p:cNvPr id="110" name="Google Shape;110;p16"/>
          <p:cNvSpPr txBox="1"/>
          <p:nvPr/>
        </p:nvSpPr>
        <p:spPr>
          <a:xfrm>
            <a:off x="143550" y="2571750"/>
            <a:ext cx="3342000" cy="75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sz="1000">
                <a:solidFill>
                  <a:srgbClr val="666666"/>
                </a:solidFill>
              </a:rPr>
              <a:t>* are parsed to use</a:t>
            </a:r>
            <a:endParaRPr sz="1000">
              <a:solidFill>
                <a:srgbClr val="666666"/>
              </a:solidFill>
            </a:endParaRPr>
          </a:p>
          <a:p>
            <a:pPr indent="0" lvl="0" marL="0" rtl="0" algn="l">
              <a:spcBef>
                <a:spcPts val="0"/>
              </a:spcBef>
              <a:spcAft>
                <a:spcPts val="0"/>
              </a:spcAft>
              <a:buNone/>
            </a:pPr>
            <a:r>
              <a:rPr lang="sv" sz="1000">
                <a:solidFill>
                  <a:srgbClr val="666666"/>
                </a:solidFill>
              </a:rPr>
              <a:t>(each movie record has 9 lines)</a:t>
            </a:r>
            <a:endParaRPr sz="10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Method</a:t>
            </a:r>
            <a:endParaRPr/>
          </a:p>
        </p:txBody>
      </p:sp>
      <p:sp>
        <p:nvSpPr>
          <p:cNvPr id="116" name="Google Shape;116;p17"/>
          <p:cNvSpPr txBox="1"/>
          <p:nvPr>
            <p:ph idx="1" type="body"/>
          </p:nvPr>
        </p:nvSpPr>
        <p:spPr>
          <a:xfrm>
            <a:off x="444300" y="1918725"/>
            <a:ext cx="8520600" cy="45309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sv"/>
              <a:t>Bipartite network: movies and users</a:t>
            </a:r>
            <a:endParaRPr/>
          </a:p>
          <a:p>
            <a:pPr indent="-311150" lvl="0" marL="457200" rtl="0" algn="just">
              <a:spcBef>
                <a:spcPts val="0"/>
              </a:spcBef>
              <a:spcAft>
                <a:spcPts val="0"/>
              </a:spcAft>
              <a:buSzPts val="1300"/>
              <a:buChar char="●"/>
            </a:pPr>
            <a:r>
              <a:rPr lang="sv"/>
              <a:t>Supervised random walks</a:t>
            </a:r>
            <a:endParaRPr/>
          </a:p>
          <a:p>
            <a:pPr indent="-311150" lvl="0" marL="457200" rtl="0" algn="just">
              <a:spcBef>
                <a:spcPts val="0"/>
              </a:spcBef>
              <a:spcAft>
                <a:spcPts val="0"/>
              </a:spcAft>
              <a:buSzPts val="1300"/>
              <a:buChar char="●"/>
            </a:pPr>
            <a:r>
              <a:rPr lang="sv"/>
              <a:t>Weighted edges</a:t>
            </a:r>
            <a:endParaRPr/>
          </a:p>
          <a:p>
            <a:pPr indent="-311150" lvl="0" marL="457200" rtl="0" algn="just">
              <a:spcBef>
                <a:spcPts val="0"/>
              </a:spcBef>
              <a:spcAft>
                <a:spcPts val="0"/>
              </a:spcAft>
              <a:buSzPts val="1300"/>
              <a:buChar char="●"/>
            </a:pPr>
            <a:r>
              <a:rPr lang="sv"/>
              <a:t>Beta value</a:t>
            </a:r>
            <a:endParaRPr/>
          </a:p>
          <a:p>
            <a:pPr indent="-311150" lvl="0" marL="457200" rtl="0" algn="just">
              <a:spcBef>
                <a:spcPts val="0"/>
              </a:spcBef>
              <a:spcAft>
                <a:spcPts val="0"/>
              </a:spcAft>
              <a:buSzPts val="1300"/>
              <a:buChar char="●"/>
            </a:pPr>
            <a:r>
              <a:rPr lang="sv"/>
              <a:t>Threshold value</a:t>
            </a:r>
            <a:endParaRPr/>
          </a:p>
          <a:p>
            <a:pPr indent="0" lvl="0" marL="0" rtl="0" algn="just">
              <a:spcBef>
                <a:spcPts val="1600"/>
              </a:spcBef>
              <a:spcAft>
                <a:spcPts val="0"/>
              </a:spcAft>
              <a:buNone/>
            </a:pPr>
            <a:r>
              <a:t/>
            </a:r>
            <a:endParaRPr/>
          </a:p>
          <a:p>
            <a:pPr indent="0" lvl="0" marL="0" rtl="0" algn="just">
              <a:spcBef>
                <a:spcPts val="1600"/>
              </a:spcBef>
              <a:spcAft>
                <a:spcPts val="0"/>
              </a:spcAft>
              <a:buClr>
                <a:schemeClr val="dk1"/>
              </a:buClr>
              <a:buSzPts val="1100"/>
              <a:buFont typeface="Arial"/>
              <a:buNone/>
            </a:pPr>
            <a:r>
              <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Results</a:t>
            </a:r>
            <a:endParaRPr/>
          </a:p>
          <a:p>
            <a:pPr indent="0" lvl="0" marL="0" rtl="0" algn="l">
              <a:spcBef>
                <a:spcPts val="0"/>
              </a:spcBef>
              <a:spcAft>
                <a:spcPts val="0"/>
              </a:spcAft>
              <a:buNone/>
            </a:pPr>
            <a:r>
              <a:t/>
            </a:r>
            <a:endParaRPr/>
          </a:p>
        </p:txBody>
      </p:sp>
      <p:graphicFrame>
        <p:nvGraphicFramePr>
          <p:cNvPr id="122" name="Google Shape;122;p18"/>
          <p:cNvGraphicFramePr/>
          <p:nvPr/>
        </p:nvGraphicFramePr>
        <p:xfrm>
          <a:off x="952500" y="2000250"/>
          <a:ext cx="3000000" cy="3000000"/>
        </p:xfrm>
        <a:graphic>
          <a:graphicData uri="http://schemas.openxmlformats.org/drawingml/2006/table">
            <a:tbl>
              <a:tblPr>
                <a:noFill/>
                <a:tableStyleId>{04BA02CD-7F9F-4CE2-B9D1-3813AB052A35}</a:tableStyleId>
              </a:tblPr>
              <a:tblGrid>
                <a:gridCol w="1357325"/>
                <a:gridCol w="1357325"/>
                <a:gridCol w="1357325"/>
                <a:gridCol w="1357325"/>
              </a:tblGrid>
              <a:tr h="381000">
                <a:tc>
                  <a:txBody>
                    <a:bodyPr/>
                    <a:lstStyle/>
                    <a:p>
                      <a:pPr indent="0" lvl="0" marL="0" rtl="0" algn="l">
                        <a:spcBef>
                          <a:spcPts val="0"/>
                        </a:spcBef>
                        <a:spcAft>
                          <a:spcPts val="0"/>
                        </a:spcAft>
                        <a:buNone/>
                      </a:pPr>
                      <a:r>
                        <a:rPr lang="sv"/>
                        <a:t>AUC</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sv"/>
                        <a:t>Threshold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sv"/>
                        <a:t>TPR*</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2857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sv"/>
                        <a:t>FPR*</a:t>
                      </a:r>
                      <a:endParaRPr/>
                    </a:p>
                  </a:txBody>
                  <a:tcPr marT="91425" marB="91425" marR="91425" marL="91425">
                    <a:lnL cap="flat" cmpd="sng" w="9525">
                      <a:solidFill>
                        <a:srgbClr val="9E9E9E">
                          <a:alpha val="0"/>
                        </a:srgbClr>
                      </a:solidFill>
                      <a:prstDash val="solid"/>
                      <a:round/>
                      <a:headEnd len="sm" w="sm" type="none"/>
                      <a:tailEnd len="sm" w="sm" type="none"/>
                    </a:lnL>
                    <a:lnT cap="flat" cmpd="sng" w="2857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sv"/>
                        <a:t>0.84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sv"/>
                        <a:t>2</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sv"/>
                        <a:t>0.80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sv"/>
                        <a:t>0.20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sv"/>
                        <a:t>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sv"/>
                        <a:t>0.60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tcPr>
                </a:tc>
                <a:tc>
                  <a:txBody>
                    <a:bodyPr/>
                    <a:lstStyle/>
                    <a:p>
                      <a:pPr indent="0" lvl="0" marL="0" rtl="0" algn="l">
                        <a:spcBef>
                          <a:spcPts val="0"/>
                        </a:spcBef>
                        <a:spcAft>
                          <a:spcPts val="0"/>
                        </a:spcAft>
                        <a:buNone/>
                      </a:pPr>
                      <a:r>
                        <a:rPr lang="sv"/>
                        <a:t>0.08</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
                        <a:t>6</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
                        <a:t>0.47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
                        <a:t>0.04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solidFill>
                      <a:prstDash val="solid"/>
                      <a:round/>
                      <a:headEnd len="sm" w="sm" type="none"/>
                      <a:tailEnd len="sm" w="sm" type="none"/>
                    </a:lnR>
                    <a:lnB cap="flat" cmpd="sng" w="19050">
                      <a:solidFill>
                        <a:srgbClr val="9E9E9E"/>
                      </a:solidFill>
                      <a:prstDash val="solid"/>
                      <a:round/>
                      <a:headEnd len="sm" w="sm" type="none"/>
                      <a:tailEnd len="sm" w="sm" type="none"/>
                    </a:lnB>
                  </a:tcPr>
                </a:tc>
              </a:tr>
            </a:tbl>
          </a:graphicData>
        </a:graphic>
      </p:graphicFrame>
      <p:sp>
        <p:nvSpPr>
          <p:cNvPr id="123" name="Google Shape;123;p18"/>
          <p:cNvSpPr txBox="1"/>
          <p:nvPr/>
        </p:nvSpPr>
        <p:spPr>
          <a:xfrm>
            <a:off x="931725" y="4287825"/>
            <a:ext cx="7239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 sz="1200">
                <a:latin typeface="Lato"/>
                <a:ea typeface="Lato"/>
                <a:cs typeface="Lato"/>
                <a:sym typeface="Lato"/>
              </a:rPr>
              <a:t>  * </a:t>
            </a:r>
            <a:r>
              <a:rPr lang="sv" sz="1200">
                <a:latin typeface="Lato"/>
                <a:ea typeface="Lato"/>
                <a:cs typeface="Lato"/>
                <a:sym typeface="Lato"/>
              </a:rPr>
              <a:t>TPR = True positive rate</a:t>
            </a:r>
            <a:br>
              <a:rPr lang="sv" sz="1200">
                <a:latin typeface="Lato"/>
                <a:ea typeface="Lato"/>
                <a:cs typeface="Lato"/>
                <a:sym typeface="Lato"/>
              </a:rPr>
            </a:br>
            <a:r>
              <a:rPr lang="sv" sz="1200">
                <a:latin typeface="Lato"/>
                <a:ea typeface="Lato"/>
                <a:cs typeface="Lato"/>
                <a:sym typeface="Lato"/>
              </a:rPr>
              <a:t>** FPR = False positive rate</a:t>
            </a:r>
            <a:endParaRPr sz="1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Challenges</a:t>
            </a:r>
            <a:endParaRPr/>
          </a:p>
        </p:txBody>
      </p:sp>
      <p:sp>
        <p:nvSpPr>
          <p:cNvPr id="129" name="Google Shape;129;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sv"/>
              <a:t>Heterogeneous graph</a:t>
            </a:r>
            <a:endParaRPr/>
          </a:p>
          <a:p>
            <a:pPr indent="-311150" lvl="0" marL="457200" rtl="0" algn="just">
              <a:spcBef>
                <a:spcPts val="0"/>
              </a:spcBef>
              <a:spcAft>
                <a:spcPts val="0"/>
              </a:spcAft>
              <a:buSzPts val="1300"/>
              <a:buChar char="●"/>
            </a:pPr>
            <a:r>
              <a:rPr lang="sv"/>
              <a:t>Temp</a:t>
            </a:r>
            <a:r>
              <a:rPr lang="sv"/>
              <a:t>o</a:t>
            </a:r>
            <a:r>
              <a:rPr lang="sv"/>
              <a:t>ral aspect</a:t>
            </a:r>
            <a:endParaRPr/>
          </a:p>
          <a:p>
            <a:pPr indent="-311150" lvl="0" marL="457200" rtl="0" algn="just">
              <a:spcBef>
                <a:spcPts val="0"/>
              </a:spcBef>
              <a:spcAft>
                <a:spcPts val="0"/>
              </a:spcAft>
              <a:buSzPts val="1300"/>
              <a:buChar char="●"/>
            </a:pPr>
            <a:r>
              <a:rPr lang="sv"/>
              <a:t>Parameters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Contributions</a:t>
            </a:r>
            <a:endParaRPr/>
          </a:p>
        </p:txBody>
      </p:sp>
      <p:sp>
        <p:nvSpPr>
          <p:cNvPr id="135" name="Google Shape;135;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sv"/>
              <a:t>Melih: The code, theory</a:t>
            </a:r>
            <a:endParaRPr/>
          </a:p>
          <a:p>
            <a:pPr indent="-311150" lvl="0" marL="457200" rtl="0" algn="l">
              <a:spcBef>
                <a:spcPts val="0"/>
              </a:spcBef>
              <a:spcAft>
                <a:spcPts val="0"/>
              </a:spcAft>
              <a:buSzPts val="1300"/>
              <a:buChar char="●"/>
            </a:pPr>
            <a:r>
              <a:rPr lang="sv"/>
              <a:t>Philip: Theory, presentation</a:t>
            </a:r>
            <a:endParaRPr/>
          </a:p>
          <a:p>
            <a:pPr indent="-311150" lvl="0" marL="457200" rtl="0" algn="l">
              <a:spcBef>
                <a:spcPts val="0"/>
              </a:spcBef>
              <a:spcAft>
                <a:spcPts val="0"/>
              </a:spcAft>
              <a:buSzPts val="1300"/>
              <a:buChar char="●"/>
            </a:pPr>
            <a:r>
              <a:rPr lang="sv"/>
              <a:t>Koray: </a:t>
            </a:r>
            <a:r>
              <a:rPr lang="sv"/>
              <a:t>Theory, presentation</a:t>
            </a:r>
            <a:endParaRPr/>
          </a:p>
          <a:p>
            <a:pPr indent="-311150" lvl="0" marL="457200" rtl="0" algn="l">
              <a:spcBef>
                <a:spcPts val="0"/>
              </a:spcBef>
              <a:spcAft>
                <a:spcPts val="0"/>
              </a:spcAft>
              <a:buSzPts val="1300"/>
              <a:buChar char="●"/>
            </a:pPr>
            <a:r>
              <a:rPr lang="sv"/>
              <a:t>Federico</a:t>
            </a:r>
            <a:r>
              <a:rPr lang="sv"/>
              <a:t>: </a:t>
            </a:r>
            <a:r>
              <a:rPr lang="sv"/>
              <a:t>Theory, presentation</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sv"/>
              <a:t>Further research</a:t>
            </a:r>
            <a:endParaRPr/>
          </a:p>
        </p:txBody>
      </p:sp>
      <p:sp>
        <p:nvSpPr>
          <p:cNvPr id="141" name="Google Shape;141;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just">
              <a:spcBef>
                <a:spcPts val="0"/>
              </a:spcBef>
              <a:spcAft>
                <a:spcPts val="0"/>
              </a:spcAft>
              <a:buSzPts val="1300"/>
              <a:buChar char="●"/>
            </a:pPr>
            <a:r>
              <a:rPr lang="sv"/>
              <a:t>Consistency between datasets</a:t>
            </a:r>
            <a:endParaRPr/>
          </a:p>
          <a:p>
            <a:pPr indent="-311150" lvl="0" marL="457200" rtl="0" algn="just">
              <a:spcBef>
                <a:spcPts val="0"/>
              </a:spcBef>
              <a:spcAft>
                <a:spcPts val="0"/>
              </a:spcAft>
              <a:buSzPts val="1300"/>
              <a:buChar char="●"/>
            </a:pPr>
            <a:r>
              <a:rPr lang="sv"/>
              <a:t>Test other beta values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