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71" r:id="rId13"/>
    <p:sldId id="272" r:id="rId14"/>
    <p:sldId id="273" r:id="rId15"/>
    <p:sldId id="258" r:id="rId16"/>
    <p:sldId id="261" r:id="rId17"/>
    <p:sldId id="266" r:id="rId18"/>
    <p:sldId id="267" r:id="rId19"/>
    <p:sldId id="274" r:id="rId20"/>
    <p:sldId id="26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3" d="100"/>
          <a:sy n="73" d="100"/>
        </p:scale>
        <p:origin x="53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1DE38F54-13B9-49B9-8D1C-BE40A0B416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241FC70F-0CFE-4A9B-A53B-CB579CB35D65}" type="parTrans" cxnId="{E2BA7653-A0BC-4906-B811-36202FCAECA9}">
      <dgm:prSet/>
      <dgm:spPr/>
      <dgm:t>
        <a:bodyPr/>
        <a:lstStyle/>
        <a:p>
          <a:endParaRPr lang="en-US"/>
        </a:p>
      </dgm:t>
    </dgm:pt>
    <dgm:pt modelId="{5D6C750F-882D-4057-8E46-BA0F88DBA2EC}" type="sibTrans" cxnId="{E2BA7653-A0BC-4906-B811-36202FCAECA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11/23/2017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438D2-6C0D-4411-82DB-3D1E84F97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371600"/>
            <a:ext cx="2209800" cy="1797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3962399"/>
          </a:xfrm>
        </p:spPr>
        <p:txBody>
          <a:bodyPr/>
          <a:lstStyle/>
          <a:p>
            <a:r>
              <a:rPr lang="en-US" dirty="0"/>
              <a:t>Identify Tweets Containing Links to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3962400" cy="137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Partial Fulfillment of the Requirements for CS232 – Database Systems</a:t>
            </a:r>
          </a:p>
          <a:p>
            <a:endParaRPr lang="en-US" dirty="0"/>
          </a:p>
          <a:p>
            <a:r>
              <a:rPr lang="en-US" dirty="0"/>
              <a:t>Guevara – Mendoza</a:t>
            </a:r>
          </a:p>
          <a:p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664649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947962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4ACF89-C549-446F-B656-F1D6FA522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Extract tweets from Twitter from a specified range of dates</a:t>
            </a:r>
          </a:p>
          <a:p>
            <a:r>
              <a:rPr lang="en-US" dirty="0"/>
              <a:t>From those tweets, select all tweets containing links</a:t>
            </a:r>
          </a:p>
          <a:p>
            <a:r>
              <a:rPr lang="en-US" dirty="0"/>
              <a:t>Compare those links to the list of websites tagged to be spreading fake news, and extract those tweets with links mentioned.</a:t>
            </a:r>
          </a:p>
          <a:p>
            <a:r>
              <a:rPr lang="en-US" dirty="0"/>
              <a:t>Of those tweets, make a dashboard of facts which are but not limited to:</a:t>
            </a:r>
          </a:p>
          <a:p>
            <a:pPr marL="0" indent="0">
              <a:buNone/>
            </a:pPr>
            <a:r>
              <a:rPr lang="en-US" dirty="0"/>
              <a:t>	a. Number of users who tweeted/retweeted it</a:t>
            </a:r>
          </a:p>
          <a:p>
            <a:pPr marL="0" indent="0">
              <a:buNone/>
            </a:pPr>
            <a:r>
              <a:rPr lang="en-US" dirty="0"/>
              <a:t>	b. Number of users who liked the tweet</a:t>
            </a:r>
          </a:p>
          <a:p>
            <a:pPr marL="0" indent="0">
              <a:buNone/>
            </a:pPr>
            <a:r>
              <a:rPr lang="en-US" dirty="0"/>
              <a:t>	c. Number of users who replied.</a:t>
            </a:r>
          </a:p>
          <a:p>
            <a:pPr marL="0" indent="0">
              <a:buNone/>
            </a:pPr>
            <a:r>
              <a:rPr lang="en-US" dirty="0"/>
              <a:t>	d. Identify the location of each users participated in the tweet (if applicable)</a:t>
            </a:r>
          </a:p>
          <a:p>
            <a:pPr marL="0" indent="0">
              <a:buNone/>
            </a:pPr>
            <a:r>
              <a:rPr lang="en-US" dirty="0"/>
              <a:t>	e. Count the articles posted by each website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F8D6D-3B80-4169-B9D9-A58BB58004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48200"/>
          </a:xfrm>
        </p:spPr>
        <p:txBody>
          <a:bodyPr>
            <a:normAutofit/>
          </a:bodyPr>
          <a:lstStyle/>
          <a:p>
            <a:r>
              <a:rPr lang="en-US" dirty="0"/>
              <a:t>Only articles shared via Twitter are used in this study</a:t>
            </a:r>
          </a:p>
          <a:p>
            <a:r>
              <a:rPr lang="en-US" dirty="0"/>
              <a:t>Extracted tweets will be from a range of dates, based on the required minimum of 2000 records of valid tweets, with criteria as prescribed in the Objectives</a:t>
            </a:r>
          </a:p>
          <a:p>
            <a:r>
              <a:rPr lang="en-US" dirty="0"/>
              <a:t>Does not include articles shared from other social networks like Facebook.</a:t>
            </a:r>
          </a:p>
          <a:p>
            <a:r>
              <a:rPr lang="en-US" dirty="0"/>
              <a:t>Links coming from URL Shortening services (bit.ly, goo.gl, etc.) may not be included in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33823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FB314-49D8-4E38-9399-131DD6E73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Data Extraction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 decided to use SQL#, a tool containing a set of functions and stored procedures that can expand the abilities of T-SQL in Microsoft SQL Server</a:t>
            </a:r>
          </a:p>
          <a:p>
            <a:r>
              <a:rPr lang="en-US" dirty="0"/>
              <a:t>Contains functions and stored procedures that can retrieve Twitter data</a:t>
            </a:r>
          </a:p>
          <a:p>
            <a:r>
              <a:rPr lang="en-US" dirty="0"/>
              <a:t>Data can be saved in tables</a:t>
            </a:r>
          </a:p>
          <a:p>
            <a:pPr marL="0" indent="0">
              <a:buNone/>
            </a:pPr>
            <a:r>
              <a:rPr lang="en-US" dirty="0"/>
              <a:t>Data that will be saved in the MS SQL will be transported to MongoDB instance, either by an application, or a direct transport mapping tool from MS SQL to MongoDB (if there is any).</a:t>
            </a:r>
          </a:p>
        </p:txBody>
      </p:sp>
    </p:spTree>
    <p:extLst>
      <p:ext uri="{BB962C8B-B14F-4D97-AF65-F5344CB8AC3E}">
        <p14:creationId xmlns:p14="http://schemas.microsoft.com/office/powerpoint/2010/main" val="25429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F3BA3-A9AE-4628-B7A7-D8C11A77E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will be presented using Java.</a:t>
            </a:r>
          </a:p>
          <a:p>
            <a:pPr marL="0" indent="0">
              <a:buNone/>
            </a:pPr>
            <a:r>
              <a:rPr lang="en-US" dirty="0"/>
              <a:t>A GUI will be designed to accommodate those information, either by charts and graphs.</a:t>
            </a:r>
          </a:p>
          <a:p>
            <a:pPr marL="0" indent="0">
              <a:buNone/>
            </a:pPr>
            <a:r>
              <a:rPr lang="en-US" dirty="0"/>
              <a:t>Same GUI will be used to initiate the extraction of data from Twitter using the available tools (SQL#, MS SQL, MongoDB)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F3BA3-A9AE-4628-B7A7-D8C11A77E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0D4FD1D1-37FE-4128-AB03-058A54D73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0893" y="762000"/>
            <a:ext cx="914400" cy="91440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D386B7E-83F9-4415-B4DA-F9871F8A6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0893" y="2476500"/>
            <a:ext cx="914400" cy="914400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32095622-47BC-4EB0-9369-D6E034F8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0893" y="3754435"/>
            <a:ext cx="914400" cy="91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A582E-9A07-478D-8FA9-23626C9C5AD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698093" y="1676400"/>
            <a:ext cx="0" cy="80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FE695-B6BE-4992-81C0-D0C180ACD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698093" y="3390900"/>
            <a:ext cx="0" cy="363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2F8A78-A678-4873-B369-2F916C93DD62}"/>
              </a:ext>
            </a:extLst>
          </p:cNvPr>
          <p:cNvSpPr txBox="1"/>
          <p:nvPr/>
        </p:nvSpPr>
        <p:spPr>
          <a:xfrm>
            <a:off x="8540521" y="10287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7E469-A811-4A5B-8DA1-94E94C289959}"/>
              </a:ext>
            </a:extLst>
          </p:cNvPr>
          <p:cNvSpPr txBox="1"/>
          <p:nvPr/>
        </p:nvSpPr>
        <p:spPr>
          <a:xfrm>
            <a:off x="8540521" y="2754868"/>
            <a:ext cx="288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 SQL / MongoDB 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55944-51E9-48BD-9277-46C314B8CFE7}"/>
              </a:ext>
            </a:extLst>
          </p:cNvPr>
          <p:cNvSpPr txBox="1"/>
          <p:nvPr/>
        </p:nvSpPr>
        <p:spPr>
          <a:xfrm>
            <a:off x="8540521" y="4026969"/>
            <a:ext cx="288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 Slave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5CF2A-0D6B-4CF5-9F06-A12E838A325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920143" y="2933700"/>
            <a:ext cx="2320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06A77B-09B5-4D03-AB01-F771499A4A34}"/>
              </a:ext>
            </a:extLst>
          </p:cNvPr>
          <p:cNvGrpSpPr/>
          <p:nvPr/>
        </p:nvGrpSpPr>
        <p:grpSpPr>
          <a:xfrm>
            <a:off x="3695771" y="2476500"/>
            <a:ext cx="1224372" cy="914400"/>
            <a:chOff x="3422240" y="2476500"/>
            <a:chExt cx="1224372" cy="914400"/>
          </a:xfrm>
        </p:grpSpPr>
        <p:pic>
          <p:nvPicPr>
            <p:cNvPr id="17" name="Graphic 16" descr="Cloud">
              <a:extLst>
                <a:ext uri="{FF2B5EF4-FFF2-40B4-BE49-F238E27FC236}">
                  <a16:creationId xmlns:a16="http://schemas.microsoft.com/office/drawing/2014/main" id="{2F860863-8DF9-4367-A874-FCA74A42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32212" y="247650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World">
              <a:extLst>
                <a:ext uri="{FF2B5EF4-FFF2-40B4-BE49-F238E27FC236}">
                  <a16:creationId xmlns:a16="http://schemas.microsoft.com/office/drawing/2014/main" id="{109AC522-7A43-444B-92CF-7E4197213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22240" y="2476500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9BCE23-8BAB-4ACA-8C08-66744E51D76F}"/>
              </a:ext>
            </a:extLst>
          </p:cNvPr>
          <p:cNvGrpSpPr/>
          <p:nvPr/>
        </p:nvGrpSpPr>
        <p:grpSpPr>
          <a:xfrm>
            <a:off x="741973" y="2476500"/>
            <a:ext cx="1299628" cy="914400"/>
            <a:chOff x="437173" y="2476500"/>
            <a:chExt cx="1299628" cy="9144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173FC-16C3-4C9C-8907-2C59474F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82" y="2516772"/>
              <a:ext cx="1025219" cy="833856"/>
            </a:xfrm>
            <a:prstGeom prst="rect">
              <a:avLst/>
            </a:prstGeom>
          </p:spPr>
        </p:pic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B8C38804-879E-4532-9708-D57B5714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7173" y="2476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D6114E-9CAE-49E1-956E-DEF696F3E4F6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656373" y="2933700"/>
            <a:ext cx="20393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67A78B-965C-4622-B77B-71AFA4056352}"/>
              </a:ext>
            </a:extLst>
          </p:cNvPr>
          <p:cNvSpPr txBox="1"/>
          <p:nvPr/>
        </p:nvSpPr>
        <p:spPr>
          <a:xfrm>
            <a:off x="3419933" y="3590084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82B51-584A-4D6A-A1AF-D5F2E5602F15}"/>
              </a:ext>
            </a:extLst>
          </p:cNvPr>
          <p:cNvSpPr txBox="1"/>
          <p:nvPr/>
        </p:nvSpPr>
        <p:spPr>
          <a:xfrm>
            <a:off x="531812" y="3526853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Server</a:t>
            </a:r>
          </a:p>
        </p:txBody>
      </p:sp>
    </p:spTree>
    <p:extLst>
      <p:ext uri="{BB962C8B-B14F-4D97-AF65-F5344CB8AC3E}">
        <p14:creationId xmlns:p14="http://schemas.microsoft.com/office/powerpoint/2010/main" val="20291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F3BA3-A9AE-4628-B7A7-D8C11A77E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" name="Graphic 2" descr="Group">
            <a:extLst>
              <a:ext uri="{FF2B5EF4-FFF2-40B4-BE49-F238E27FC236}">
                <a16:creationId xmlns:a16="http://schemas.microsoft.com/office/drawing/2014/main" id="{D94CA937-E4C0-4799-B009-D348A808F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012" y="2227393"/>
            <a:ext cx="3056325" cy="3056325"/>
          </a:xfrm>
          <a:prstGeom prst="rect">
            <a:avLst/>
          </a:prstGeom>
        </p:spPr>
      </p:pic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84F7ABC3-22AF-44AB-9631-9028F02F4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9612" y="403875"/>
            <a:ext cx="2855100" cy="2855100"/>
          </a:xfrm>
          <a:prstGeom prst="rect">
            <a:avLst/>
          </a:prstGeom>
        </p:spPr>
      </p:pic>
      <p:pic>
        <p:nvPicPr>
          <p:cNvPr id="8" name="Graphic 7" descr="Confused Face with Solid Fill">
            <a:extLst>
              <a:ext uri="{FF2B5EF4-FFF2-40B4-BE49-F238E27FC236}">
                <a16:creationId xmlns:a16="http://schemas.microsoft.com/office/drawing/2014/main" id="{DA2BCFE8-46E5-4985-A793-823A78F92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6216" y="2480525"/>
            <a:ext cx="1143000" cy="1143000"/>
          </a:xfrm>
          <a:prstGeom prst="rect">
            <a:avLst/>
          </a:prstGeom>
        </p:spPr>
      </p:pic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87849D06-E18D-4174-9959-296A33251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9891" y="914400"/>
            <a:ext cx="2413121" cy="2413121"/>
          </a:xfrm>
          <a:prstGeom prst="rect">
            <a:avLst/>
          </a:prstGeom>
        </p:spPr>
      </p:pic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616B6617-8818-4E1C-9A22-EA743CD47C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7487" y="2491074"/>
            <a:ext cx="710319" cy="710319"/>
          </a:xfrm>
          <a:prstGeom prst="rect">
            <a:avLst/>
          </a:prstGeom>
        </p:spPr>
      </p:pic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8893B002-9829-407F-AD04-F1DE6F854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8178" y="3158643"/>
            <a:ext cx="710319" cy="710319"/>
          </a:xfrm>
          <a:prstGeom prst="rect">
            <a:avLst/>
          </a:prstGeom>
        </p:spPr>
      </p:pic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33C2C5C2-B650-41FA-A628-FACC85E2D8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7168" y="2146800"/>
            <a:ext cx="710319" cy="7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F3BA3-A9AE-4628-B7A7-D8C11A77E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3" y="3841472"/>
            <a:ext cx="2209800" cy="179732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2" name="Graphic 11" descr="Ribbon">
            <a:extLst>
              <a:ext uri="{FF2B5EF4-FFF2-40B4-BE49-F238E27FC236}">
                <a16:creationId xmlns:a16="http://schemas.microsoft.com/office/drawing/2014/main" id="{8465FF89-0BF7-45F0-A724-C8E08E2C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3599" y="2103219"/>
            <a:ext cx="1645597" cy="1645597"/>
          </a:xfrm>
          <a:prstGeom prst="rect">
            <a:avLst/>
          </a:prstGeom>
        </p:spPr>
      </p:pic>
      <p:pic>
        <p:nvPicPr>
          <p:cNvPr id="15" name="Graphic 14" descr="Streamers">
            <a:extLst>
              <a:ext uri="{FF2B5EF4-FFF2-40B4-BE49-F238E27FC236}">
                <a16:creationId xmlns:a16="http://schemas.microsoft.com/office/drawing/2014/main" id="{07EDC9CB-EBCB-4FF7-90A5-00D6976F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9612" y="403875"/>
            <a:ext cx="1478252" cy="1478252"/>
          </a:xfrm>
          <a:prstGeom prst="rect">
            <a:avLst/>
          </a:prstGeom>
        </p:spPr>
      </p:pic>
      <p:pic>
        <p:nvPicPr>
          <p:cNvPr id="20" name="Graphic 19" descr="Medal">
            <a:extLst>
              <a:ext uri="{FF2B5EF4-FFF2-40B4-BE49-F238E27FC236}">
                <a16:creationId xmlns:a16="http://schemas.microsoft.com/office/drawing/2014/main" id="{F5B7C1F2-8735-41AB-B056-96BE8A56F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7812" y="1208910"/>
            <a:ext cx="914400" cy="914400"/>
          </a:xfrm>
          <a:prstGeom prst="rect">
            <a:avLst/>
          </a:prstGeom>
        </p:spPr>
      </p:pic>
      <p:pic>
        <p:nvPicPr>
          <p:cNvPr id="22" name="Graphic 21" descr="Trophy">
            <a:extLst>
              <a:ext uri="{FF2B5EF4-FFF2-40B4-BE49-F238E27FC236}">
                <a16:creationId xmlns:a16="http://schemas.microsoft.com/office/drawing/2014/main" id="{324DAACE-DF68-47F7-ACC2-91F11AF23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6124" y="1208910"/>
            <a:ext cx="914400" cy="914400"/>
          </a:xfrm>
          <a:prstGeom prst="rect">
            <a:avLst/>
          </a:prstGeom>
        </p:spPr>
      </p:pic>
      <p:pic>
        <p:nvPicPr>
          <p:cNvPr id="24" name="Graphic 23" descr="Grinning Face with No Fill">
            <a:extLst>
              <a:ext uri="{FF2B5EF4-FFF2-40B4-BE49-F238E27FC236}">
                <a16:creationId xmlns:a16="http://schemas.microsoft.com/office/drawing/2014/main" id="{92453863-090B-44F5-81F5-54ED71ADB0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0283" y="648549"/>
            <a:ext cx="2099329" cy="2099329"/>
          </a:xfrm>
          <a:prstGeom prst="rect">
            <a:avLst/>
          </a:prstGeom>
        </p:spPr>
      </p:pic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1C20822D-9C3E-46D0-9139-7410C08F8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75012" y="2227393"/>
            <a:ext cx="3056325" cy="3056325"/>
          </a:xfrm>
          <a:prstGeom prst="rect">
            <a:avLst/>
          </a:prstGeom>
        </p:spPr>
      </p:pic>
      <p:pic>
        <p:nvPicPr>
          <p:cNvPr id="26" name="Graphic 25" descr="Teacher">
            <a:extLst>
              <a:ext uri="{FF2B5EF4-FFF2-40B4-BE49-F238E27FC236}">
                <a16:creationId xmlns:a16="http://schemas.microsoft.com/office/drawing/2014/main" id="{7EBE0E2A-4F82-4353-B39D-4916874F54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79612" y="403875"/>
            <a:ext cx="2855100" cy="2855100"/>
          </a:xfrm>
          <a:prstGeom prst="rect">
            <a:avLst/>
          </a:prstGeom>
        </p:spPr>
      </p:pic>
      <p:pic>
        <p:nvPicPr>
          <p:cNvPr id="27" name="Graphic 26" descr="Streamers">
            <a:extLst>
              <a:ext uri="{FF2B5EF4-FFF2-40B4-BE49-F238E27FC236}">
                <a16:creationId xmlns:a16="http://schemas.microsoft.com/office/drawing/2014/main" id="{AEEFBAB6-A80A-4D11-9824-117DAA58D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0227" y="2527762"/>
            <a:ext cx="802790" cy="802790"/>
          </a:xfrm>
          <a:prstGeom prst="rect">
            <a:avLst/>
          </a:prstGeom>
        </p:spPr>
      </p:pic>
      <p:pic>
        <p:nvPicPr>
          <p:cNvPr id="28" name="Graphic 27" descr="Streamers">
            <a:extLst>
              <a:ext uri="{FF2B5EF4-FFF2-40B4-BE49-F238E27FC236}">
                <a16:creationId xmlns:a16="http://schemas.microsoft.com/office/drawing/2014/main" id="{0526CB36-741B-48BF-A91E-8841E844C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3339" y="2103219"/>
            <a:ext cx="802790" cy="802790"/>
          </a:xfrm>
          <a:prstGeom prst="rect">
            <a:avLst/>
          </a:prstGeom>
        </p:spPr>
      </p:pic>
      <p:pic>
        <p:nvPicPr>
          <p:cNvPr id="29" name="Graphic 28" descr="Streamers">
            <a:extLst>
              <a:ext uri="{FF2B5EF4-FFF2-40B4-BE49-F238E27FC236}">
                <a16:creationId xmlns:a16="http://schemas.microsoft.com/office/drawing/2014/main" id="{CB68FA42-D7F0-4828-B8AE-BC1BC7724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4359" y="3283472"/>
            <a:ext cx="802790" cy="802790"/>
          </a:xfrm>
          <a:prstGeom prst="rect">
            <a:avLst/>
          </a:prstGeom>
        </p:spPr>
      </p:pic>
      <p:pic>
        <p:nvPicPr>
          <p:cNvPr id="30" name="Graphic 29" descr="Streamers">
            <a:extLst>
              <a:ext uri="{FF2B5EF4-FFF2-40B4-BE49-F238E27FC236}">
                <a16:creationId xmlns:a16="http://schemas.microsoft.com/office/drawing/2014/main" id="{8FBD54AF-96C4-4B58-86D4-A0966BA7F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4678" y="1945088"/>
            <a:ext cx="802790" cy="8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3281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105</TotalTime>
  <Words>417</Words>
  <Application>Microsoft Office PowerPoint</Application>
  <PresentationFormat>Custom</PresentationFormat>
  <Paragraphs>73</Paragraphs>
  <Slides>17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Marketing 16x9</vt:lpstr>
      <vt:lpstr>Identify Tweets Containing Links to Fake News</vt:lpstr>
      <vt:lpstr>Objectives</vt:lpstr>
      <vt:lpstr>Scope and Limitation</vt:lpstr>
      <vt:lpstr>Method of Data Extraction</vt:lpstr>
      <vt:lpstr>Data Presentation</vt:lpstr>
      <vt:lpstr>Topology</vt:lpstr>
      <vt:lpstr>Questions</vt:lpstr>
      <vt:lpstr>Thank You!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Tweets containing links</dc:title>
  <dc:creator>Aris Gail</dc:creator>
  <cp:lastModifiedBy>Aris Gail</cp:lastModifiedBy>
  <cp:revision>9</cp:revision>
  <dcterms:created xsi:type="dcterms:W3CDTF">2017-11-23T07:39:06Z</dcterms:created>
  <dcterms:modified xsi:type="dcterms:W3CDTF">2017-11-23T09:25:03Z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