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9"/>
  </p:notesMasterIdLst>
  <p:sldIdLst>
    <p:sldId id="256" r:id="rId2"/>
    <p:sldId id="259" r:id="rId3"/>
    <p:sldId id="263" r:id="rId4"/>
    <p:sldId id="264" r:id="rId5"/>
    <p:sldId id="260" r:id="rId6"/>
    <p:sldId id="261" r:id="rId7"/>
    <p:sldId id="262" r:id="rId8"/>
    <p:sldId id="258" r:id="rId9"/>
    <p:sldId id="266" r:id="rId10"/>
    <p:sldId id="257" r:id="rId11"/>
    <p:sldId id="265" r:id="rId12"/>
    <p:sldId id="267" r:id="rId13"/>
    <p:sldId id="276" r:id="rId14"/>
    <p:sldId id="269" r:id="rId15"/>
    <p:sldId id="268" r:id="rId16"/>
    <p:sldId id="270" r:id="rId17"/>
    <p:sldId id="271" r:id="rId18"/>
    <p:sldId id="279" r:id="rId19"/>
    <p:sldId id="273" r:id="rId20"/>
    <p:sldId id="272" r:id="rId21"/>
    <p:sldId id="275" r:id="rId22"/>
    <p:sldId id="277" r:id="rId23"/>
    <p:sldId id="278"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23" autoAdjust="0"/>
  </p:normalViewPr>
  <p:slideViewPr>
    <p:cSldViewPr snapToGrid="0">
      <p:cViewPr varScale="1">
        <p:scale>
          <a:sx n="94" d="100"/>
          <a:sy n="94" d="100"/>
        </p:scale>
        <p:origin x="5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asset is not just computer systems. It’s property, information, and people as well. It is something that has value, intrinsic or extrinsic, tangible or intangible, that is worth protecting.​</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5</a:t>
            </a:fld>
            <a:endParaRPr lang="en-US"/>
          </a:p>
        </p:txBody>
      </p:sp>
    </p:spTree>
    <p:extLst>
      <p:ext uri="{BB962C8B-B14F-4D97-AF65-F5344CB8AC3E}">
        <p14:creationId xmlns:p14="http://schemas.microsoft.com/office/powerpoint/2010/main" val="338920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computer system with little value, it will be less risky if you discover a vulnerability and threat. A more valuable asset might carry more risk, even if it has a comparably less serious threat and vulnerability. </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9</a:t>
            </a:fld>
            <a:endParaRPr lang="en-US"/>
          </a:p>
        </p:txBody>
      </p:sp>
    </p:spTree>
    <p:extLst>
      <p:ext uri="{BB962C8B-B14F-4D97-AF65-F5344CB8AC3E}">
        <p14:creationId xmlns:p14="http://schemas.microsoft.com/office/powerpoint/2010/main" val="351119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kinds of risk management are intuitive: when you approach a street crossing, you know that you face the risk of being hit by a car. You protect yourself by looking both ways and assessing the situation before deciding how to proceed. Similarly, if you’re deciding whether to come down from a tree by jumping or using a ladder, you consider the potential consequences of each choice and minimize the possibility of bodily harm by opting for the ladder.</a:t>
            </a:r>
          </a:p>
          <a:p>
            <a:endParaRPr lang="en-US" dirty="0"/>
          </a:p>
          <a:p>
            <a:r>
              <a:rPr lang="en-US" dirty="0"/>
              <a:t>In neither of these intuitive examples is the process formalized. Both examples lack (and do not require) a thoughtful and systematic approach to the process of protecting the most critical asset at stake, your physical health.</a:t>
            </a:r>
          </a:p>
          <a:p>
            <a:endParaRPr lang="en-US" dirty="0"/>
          </a:p>
          <a:p>
            <a:r>
              <a:rPr lang="en-US" dirty="0"/>
              <a:t>In contrast, risk management as a professional practice follows a codified process.</a:t>
            </a:r>
          </a:p>
        </p:txBody>
      </p:sp>
      <p:sp>
        <p:nvSpPr>
          <p:cNvPr id="4" name="Slide Number Placeholder 3"/>
          <p:cNvSpPr>
            <a:spLocks noGrp="1"/>
          </p:cNvSpPr>
          <p:nvPr>
            <p:ph type="sldNum" sz="quarter" idx="5"/>
          </p:nvPr>
        </p:nvSpPr>
        <p:spPr/>
        <p:txBody>
          <a:bodyPr/>
          <a:lstStyle/>
          <a:p>
            <a:fld id="{054D25E6-9D90-47DC-8AF4-945F6F1D599E}" type="slidenum">
              <a:rPr lang="en-US" smtClean="0"/>
              <a:t>12</a:t>
            </a:fld>
            <a:endParaRPr lang="en-US"/>
          </a:p>
        </p:txBody>
      </p:sp>
    </p:spTree>
    <p:extLst>
      <p:ext uri="{BB962C8B-B14F-4D97-AF65-F5344CB8AC3E}">
        <p14:creationId xmlns:p14="http://schemas.microsoft.com/office/powerpoint/2010/main" val="217063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14</a:t>
            </a:fld>
            <a:endParaRPr lang="en-US"/>
          </a:p>
        </p:txBody>
      </p:sp>
    </p:spTree>
    <p:extLst>
      <p:ext uri="{BB962C8B-B14F-4D97-AF65-F5344CB8AC3E}">
        <p14:creationId xmlns:p14="http://schemas.microsoft.com/office/powerpoint/2010/main" val="416061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15</a:t>
            </a:fld>
            <a:endParaRPr lang="en-US"/>
          </a:p>
        </p:txBody>
      </p:sp>
    </p:spTree>
    <p:extLst>
      <p:ext uri="{BB962C8B-B14F-4D97-AF65-F5344CB8AC3E}">
        <p14:creationId xmlns:p14="http://schemas.microsoft.com/office/powerpoint/2010/main" val="282826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16</a:t>
            </a:fld>
            <a:endParaRPr lang="en-US"/>
          </a:p>
        </p:txBody>
      </p:sp>
    </p:spTree>
    <p:extLst>
      <p:ext uri="{BB962C8B-B14F-4D97-AF65-F5344CB8AC3E}">
        <p14:creationId xmlns:p14="http://schemas.microsoft.com/office/powerpoint/2010/main" val="425057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18</a:t>
            </a:fld>
            <a:endParaRPr lang="en-US"/>
          </a:p>
        </p:txBody>
      </p:sp>
    </p:spTree>
    <p:extLst>
      <p:ext uri="{BB962C8B-B14F-4D97-AF65-F5344CB8AC3E}">
        <p14:creationId xmlns:p14="http://schemas.microsoft.com/office/powerpoint/2010/main" val="257170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21</a:t>
            </a:fld>
            <a:endParaRPr lang="en-US"/>
          </a:p>
        </p:txBody>
      </p:sp>
    </p:spTree>
    <p:extLst>
      <p:ext uri="{BB962C8B-B14F-4D97-AF65-F5344CB8AC3E}">
        <p14:creationId xmlns:p14="http://schemas.microsoft.com/office/powerpoint/2010/main" val="368984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 – Vulnerabilities, Risks, and Threats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C44B-FFA1-4C47-9EFF-659033906CE3}"/>
              </a:ext>
            </a:extLst>
          </p:cNvPr>
          <p:cNvSpPr>
            <a:spLocks noGrp="1"/>
          </p:cNvSpPr>
          <p:nvPr>
            <p:ph type="title"/>
          </p:nvPr>
        </p:nvSpPr>
        <p:spPr/>
        <p:txBody>
          <a:bodyPr vert="horz" lIns="91440" tIns="45720" rIns="91440" bIns="45720" rtlCol="0" anchor="b">
            <a:normAutofit/>
          </a:bodyPr>
          <a:lstStyle/>
          <a:p>
            <a:r>
              <a:rPr lang="en-US" sz="4000" dirty="0">
                <a:solidFill>
                  <a:schemeClr val="bg1">
                    <a:lumMod val="95000"/>
                  </a:schemeClr>
                </a:solidFill>
              </a:rPr>
              <a:t>Why Risk?</a:t>
            </a:r>
          </a:p>
        </p:txBody>
      </p:sp>
      <p:sp>
        <p:nvSpPr>
          <p:cNvPr id="7" name="Content Placeholder 6">
            <a:extLst>
              <a:ext uri="{FF2B5EF4-FFF2-40B4-BE49-F238E27FC236}">
                <a16:creationId xmlns:a16="http://schemas.microsoft.com/office/drawing/2014/main" id="{824FD471-712B-48C9-AB3F-10CED49A05E4}"/>
              </a:ext>
            </a:extLst>
          </p:cNvPr>
          <p:cNvSpPr>
            <a:spLocks noGrp="1"/>
          </p:cNvSpPr>
          <p:nvPr>
            <p:ph sz="half" idx="1"/>
          </p:nvPr>
        </p:nvSpPr>
        <p:spPr/>
        <p:txBody>
          <a:bodyPr>
            <a:normAutofit/>
          </a:bodyPr>
          <a:lstStyle/>
          <a:p>
            <a:r>
              <a:rPr lang="en-US" dirty="0">
                <a:solidFill>
                  <a:schemeClr val="bg1">
                    <a:lumMod val="95000"/>
                  </a:schemeClr>
                </a:solidFill>
              </a:rPr>
              <a:t>Organizations take risks.</a:t>
            </a:r>
          </a:p>
          <a:p>
            <a:pPr marL="342900" indent="-342900">
              <a:buFont typeface="Arial" panose="020B0604020202020204" pitchFamily="34" charset="0"/>
              <a:buChar char="•"/>
            </a:pPr>
            <a:r>
              <a:rPr lang="en-US" dirty="0">
                <a:solidFill>
                  <a:schemeClr val="bg1">
                    <a:lumMod val="95000"/>
                  </a:schemeClr>
                </a:solidFill>
              </a:rPr>
              <a:t>Gain a commercial advantage</a:t>
            </a:r>
          </a:p>
          <a:p>
            <a:pPr marL="342900" indent="-342900">
              <a:buFont typeface="Arial" panose="020B0604020202020204" pitchFamily="34" charset="0"/>
              <a:buChar char="•"/>
            </a:pPr>
            <a:r>
              <a:rPr lang="en-US" dirty="0">
                <a:solidFill>
                  <a:schemeClr val="bg1">
                    <a:lumMod val="95000"/>
                  </a:schemeClr>
                </a:solidFill>
              </a:rPr>
              <a:t>Capitalize on an opportunity</a:t>
            </a:r>
          </a:p>
          <a:p>
            <a:endParaRPr lang="en-US" dirty="0">
              <a:solidFill>
                <a:schemeClr val="bg1">
                  <a:lumMod val="95000"/>
                </a:schemeClr>
              </a:solidFill>
            </a:endParaRPr>
          </a:p>
          <a:p>
            <a:r>
              <a:rPr lang="en-US" dirty="0">
                <a:solidFill>
                  <a:schemeClr val="bg1">
                    <a:lumMod val="95000"/>
                  </a:schemeClr>
                </a:solidFill>
              </a:rPr>
              <a:t>Risk is also pervasive</a:t>
            </a:r>
          </a:p>
          <a:p>
            <a:pPr marL="342900" indent="-342900">
              <a:buFont typeface="Arial" panose="020B0604020202020204" pitchFamily="34" charset="0"/>
              <a:buChar char="•"/>
            </a:pPr>
            <a:r>
              <a:rPr lang="en-US" dirty="0">
                <a:solidFill>
                  <a:schemeClr val="bg1">
                    <a:lumMod val="95000"/>
                  </a:schemeClr>
                </a:solidFill>
              </a:rPr>
              <a:t>Value generates risk</a:t>
            </a:r>
          </a:p>
          <a:p>
            <a:pPr marL="342900" indent="-342900">
              <a:buFont typeface="Arial" panose="020B0604020202020204" pitchFamily="34" charset="0"/>
              <a:buChar char="•"/>
            </a:pPr>
            <a:r>
              <a:rPr lang="en-US" dirty="0">
                <a:solidFill>
                  <a:schemeClr val="bg1">
                    <a:lumMod val="95000"/>
                  </a:schemeClr>
                </a:solidFill>
              </a:rPr>
              <a:t>We live in a risk-laden world</a:t>
            </a:r>
          </a:p>
        </p:txBody>
      </p:sp>
      <p:pic>
        <p:nvPicPr>
          <p:cNvPr id="43" name="Picture 2" descr="Know why taking risks can assure you success [Infographic ...">
            <a:extLst>
              <a:ext uri="{FF2B5EF4-FFF2-40B4-BE49-F238E27FC236}">
                <a16:creationId xmlns:a16="http://schemas.microsoft.com/office/drawing/2014/main" id="{5386273B-0FC8-42CB-A2D9-2842CE4162D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52783" y="352714"/>
            <a:ext cx="6413500" cy="4810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995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E77C52-4326-4C3E-8DBE-4A295FFDB171}"/>
              </a:ext>
            </a:extLst>
          </p:cNvPr>
          <p:cNvSpPr>
            <a:spLocks noGrp="1"/>
          </p:cNvSpPr>
          <p:nvPr>
            <p:ph type="title"/>
          </p:nvPr>
        </p:nvSpPr>
        <p:spPr/>
        <p:txBody>
          <a:bodyPr/>
          <a:lstStyle/>
          <a:p>
            <a:r>
              <a:rPr lang="en-US" dirty="0"/>
              <a:t>Nature of Risks</a:t>
            </a:r>
          </a:p>
        </p:txBody>
      </p:sp>
      <p:sp>
        <p:nvSpPr>
          <p:cNvPr id="6" name="Content Placeholder 5">
            <a:extLst>
              <a:ext uri="{FF2B5EF4-FFF2-40B4-BE49-F238E27FC236}">
                <a16:creationId xmlns:a16="http://schemas.microsoft.com/office/drawing/2014/main" id="{5033AFFC-265B-42FE-90C6-63C331B8F20F}"/>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dirty="0"/>
              <a:t>Accidental disclosure​</a:t>
            </a:r>
          </a:p>
          <a:p>
            <a:pPr marL="342900" indent="-342900">
              <a:buFont typeface="Wingdings" panose="05000000000000000000" pitchFamily="2" charset="2"/>
              <a:buChar char="Ø"/>
            </a:pPr>
            <a:r>
              <a:rPr lang="en-US" dirty="0"/>
              <a:t>Act of nature​</a:t>
            </a:r>
          </a:p>
          <a:p>
            <a:pPr marL="342900" indent="-342900">
              <a:buFont typeface="Wingdings" panose="05000000000000000000" pitchFamily="2" charset="2"/>
              <a:buChar char="Ø"/>
            </a:pPr>
            <a:r>
              <a:rPr lang="en-US" dirty="0"/>
              <a:t>Alteration of software or data, aka. malware, data breach, </a:t>
            </a:r>
            <a:r>
              <a:rPr lang="en-US" dirty="0" err="1"/>
              <a:t>etc</a:t>
            </a:r>
            <a:r>
              <a:rPr lang="en-US" dirty="0"/>
              <a:t>​</a:t>
            </a:r>
          </a:p>
          <a:p>
            <a:pPr marL="342900" indent="-342900">
              <a:buFont typeface="Wingdings" panose="05000000000000000000" pitchFamily="2" charset="2"/>
              <a:buChar char="Ø"/>
            </a:pPr>
            <a:r>
              <a:rPr lang="en-US" dirty="0"/>
              <a:t>Bandwidth usage – accidental or intentional​</a:t>
            </a:r>
          </a:p>
          <a:p>
            <a:pPr marL="342900" indent="-342900">
              <a:buFont typeface="Wingdings" panose="05000000000000000000" pitchFamily="2" charset="2"/>
              <a:buChar char="Ø"/>
            </a:pPr>
            <a:r>
              <a:rPr lang="en-US" dirty="0"/>
              <a:t>Electrical interference or disruption – power failure, for example​</a:t>
            </a:r>
          </a:p>
          <a:p>
            <a:pPr marL="342900" indent="-342900">
              <a:buFont typeface="Wingdings" panose="05000000000000000000" pitchFamily="2" charset="2"/>
              <a:buChar char="Ø"/>
            </a:pPr>
            <a:r>
              <a:rPr lang="en-US" dirty="0"/>
              <a:t>Configuration error – accidental or intentional​</a:t>
            </a:r>
          </a:p>
          <a:p>
            <a:pPr marL="342900" indent="-342900">
              <a:buFont typeface="Wingdings" panose="05000000000000000000" pitchFamily="2" charset="2"/>
              <a:buChar char="Ø"/>
            </a:pPr>
            <a:r>
              <a:rPr lang="en-US" dirty="0"/>
              <a:t>Telecommunication malfunction – local or remote</a:t>
            </a:r>
          </a:p>
        </p:txBody>
      </p:sp>
      <p:pic>
        <p:nvPicPr>
          <p:cNvPr id="8" name="Picture 7">
            <a:extLst>
              <a:ext uri="{FF2B5EF4-FFF2-40B4-BE49-F238E27FC236}">
                <a16:creationId xmlns:a16="http://schemas.microsoft.com/office/drawing/2014/main" id="{CDC10ED5-F699-4F61-B866-4825BC4D92A0}"/>
              </a:ext>
            </a:extLst>
          </p:cNvPr>
          <p:cNvPicPr>
            <a:picLocks noChangeAspect="1"/>
          </p:cNvPicPr>
          <p:nvPr/>
        </p:nvPicPr>
        <p:blipFill>
          <a:blip r:embed="rId2"/>
          <a:stretch>
            <a:fillRect/>
          </a:stretch>
        </p:blipFill>
        <p:spPr>
          <a:xfrm>
            <a:off x="0" y="1219200"/>
            <a:ext cx="12180849" cy="4419600"/>
          </a:xfrm>
          <a:prstGeom prst="rect">
            <a:avLst/>
          </a:prstGeom>
        </p:spPr>
      </p:pic>
    </p:spTree>
    <p:extLst>
      <p:ext uri="{BB962C8B-B14F-4D97-AF65-F5344CB8AC3E}">
        <p14:creationId xmlns:p14="http://schemas.microsoft.com/office/powerpoint/2010/main" val="33186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5FDC-CFB4-405E-8516-8073F39B6DEC}"/>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EDD06364-B7F3-4C36-AD50-B18CFBADDCD3}"/>
              </a:ext>
            </a:extLst>
          </p:cNvPr>
          <p:cNvSpPr>
            <a:spLocks noGrp="1"/>
          </p:cNvSpPr>
          <p:nvPr>
            <p:ph idx="1"/>
          </p:nvPr>
        </p:nvSpPr>
        <p:spPr/>
        <p:txBody>
          <a:bodyPr>
            <a:noAutofit/>
          </a:bodyPr>
          <a:lstStyle/>
          <a:p>
            <a:r>
              <a:rPr lang="en-US" dirty="0"/>
              <a:t>Risk management is a process that formalizes the steps of identifying the most critical assets to an individual, organization, or company; assessing the risk; and determining the best method to prevent harm to these assets. </a:t>
            </a:r>
          </a:p>
          <a:p>
            <a:endParaRPr lang="en-US" dirty="0"/>
          </a:p>
          <a:p>
            <a:r>
              <a:rPr lang="en-US" dirty="0"/>
              <a:t>Risk management permits cybersecurity specialists to weigh technical and financial costs of security measures that support the organization’s function.</a:t>
            </a:r>
          </a:p>
          <a:p>
            <a:endParaRPr lang="en-US" dirty="0"/>
          </a:p>
        </p:txBody>
      </p:sp>
      <p:pic>
        <p:nvPicPr>
          <p:cNvPr id="4" name="Picture 3">
            <a:extLst>
              <a:ext uri="{FF2B5EF4-FFF2-40B4-BE49-F238E27FC236}">
                <a16:creationId xmlns:a16="http://schemas.microsoft.com/office/drawing/2014/main" id="{C1062638-BEE6-4E02-89F2-629742DD1833}"/>
              </a:ext>
            </a:extLst>
          </p:cNvPr>
          <p:cNvPicPr>
            <a:picLocks noChangeAspect="1"/>
          </p:cNvPicPr>
          <p:nvPr/>
        </p:nvPicPr>
        <p:blipFill rotWithShape="1">
          <a:blip r:embed="rId3"/>
          <a:srcRect l="5721" t="3000" r="7676" b="1334"/>
          <a:stretch/>
        </p:blipFill>
        <p:spPr>
          <a:xfrm>
            <a:off x="3007510" y="0"/>
            <a:ext cx="6176980" cy="6858000"/>
          </a:xfrm>
          <a:prstGeom prst="rect">
            <a:avLst/>
          </a:prstGeom>
        </p:spPr>
      </p:pic>
    </p:spTree>
    <p:extLst>
      <p:ext uri="{BB962C8B-B14F-4D97-AF65-F5344CB8AC3E}">
        <p14:creationId xmlns:p14="http://schemas.microsoft.com/office/powerpoint/2010/main" val="247517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C309-A6BB-4B84-8B76-7AD026367157}"/>
              </a:ext>
            </a:extLst>
          </p:cNvPr>
          <p:cNvSpPr>
            <a:spLocks noGrp="1"/>
          </p:cNvSpPr>
          <p:nvPr>
            <p:ph type="title"/>
          </p:nvPr>
        </p:nvSpPr>
        <p:spPr/>
        <p:txBody>
          <a:bodyPr/>
          <a:lstStyle/>
          <a:p>
            <a:r>
              <a:rPr lang="en-US" dirty="0"/>
              <a:t>Enterprise Risk Management (ERM)</a:t>
            </a:r>
          </a:p>
        </p:txBody>
      </p:sp>
      <p:sp>
        <p:nvSpPr>
          <p:cNvPr id="3" name="Content Placeholder 2">
            <a:extLst>
              <a:ext uri="{FF2B5EF4-FFF2-40B4-BE49-F238E27FC236}">
                <a16:creationId xmlns:a16="http://schemas.microsoft.com/office/drawing/2014/main" id="{DCAC8089-F920-47A6-8672-3DE7D6C81353}"/>
              </a:ext>
            </a:extLst>
          </p:cNvPr>
          <p:cNvSpPr>
            <a:spLocks noGrp="1"/>
          </p:cNvSpPr>
          <p:nvPr>
            <p:ph idx="1"/>
          </p:nvPr>
        </p:nvSpPr>
        <p:spPr/>
        <p:txBody>
          <a:bodyPr/>
          <a:lstStyle/>
          <a:p>
            <a:pPr marL="342900" indent="-342900">
              <a:buFont typeface="Wingdings" panose="05000000000000000000" pitchFamily="2" charset="2"/>
              <a:buChar char="Ø"/>
            </a:pPr>
            <a:r>
              <a:rPr lang="en-US" dirty="0"/>
              <a:t>Identifying risk – evaluating the organization’s environment to identify current or potential risks that could affect business operations</a:t>
            </a:r>
          </a:p>
          <a:p>
            <a:pPr marL="342900" indent="-342900">
              <a:buFont typeface="Wingdings" panose="05000000000000000000" pitchFamily="2" charset="2"/>
              <a:buChar char="Ø"/>
            </a:pPr>
            <a:r>
              <a:rPr lang="en-US" dirty="0"/>
              <a:t>Assess risk – analyzing identified risks to see how likely they are to impact the organization, and what the impact could be</a:t>
            </a:r>
          </a:p>
          <a:p>
            <a:pPr marL="342900" indent="-342900">
              <a:buFont typeface="Wingdings" panose="05000000000000000000" pitchFamily="2" charset="2"/>
              <a:buChar char="Ø"/>
            </a:pPr>
            <a:r>
              <a:rPr lang="en-US" dirty="0"/>
              <a:t>Control risk – define methods, procedures, technologies, or other measures that can help the organization mitigate the risks.</a:t>
            </a:r>
          </a:p>
          <a:p>
            <a:pPr marL="342900" indent="-342900">
              <a:buFont typeface="Wingdings" panose="05000000000000000000" pitchFamily="2" charset="2"/>
              <a:buChar char="Ø"/>
            </a:pPr>
            <a:r>
              <a:rPr lang="en-US" dirty="0"/>
              <a:t>Review controls – evaluating, on an ongoing basis, how effective controls are at mitigating risks, and adding or adjusting controls as needed.</a:t>
            </a:r>
          </a:p>
        </p:txBody>
      </p:sp>
    </p:spTree>
    <p:extLst>
      <p:ext uri="{BB962C8B-B14F-4D97-AF65-F5344CB8AC3E}">
        <p14:creationId xmlns:p14="http://schemas.microsoft.com/office/powerpoint/2010/main" val="76782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3436CEA-4914-4E7F-8245-EBA8C6B338F8}"/>
              </a:ext>
            </a:extLst>
          </p:cNvPr>
          <p:cNvSpPr>
            <a:spLocks noGrp="1"/>
          </p:cNvSpPr>
          <p:nvPr>
            <p:ph type="title"/>
          </p:nvPr>
        </p:nvSpPr>
        <p:spPr>
          <a:xfrm>
            <a:off x="525717" y="696952"/>
            <a:ext cx="10077196" cy="821794"/>
          </a:xfrm>
        </p:spPr>
        <p:txBody>
          <a:bodyPr>
            <a:normAutofit/>
          </a:bodyPr>
          <a:lstStyle/>
          <a:p>
            <a:r>
              <a:rPr lang="en-US" dirty="0"/>
              <a:t>Uncertainty is the Root of Risk</a:t>
            </a:r>
          </a:p>
        </p:txBody>
      </p:sp>
      <p:grpSp>
        <p:nvGrpSpPr>
          <p:cNvPr id="1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98876E0-45B0-4C32-B014-F6D0F54C68E2}"/>
              </a:ext>
            </a:extLst>
          </p:cNvPr>
          <p:cNvPicPr>
            <a:picLocks noChangeAspect="1"/>
          </p:cNvPicPr>
          <p:nvPr/>
        </p:nvPicPr>
        <p:blipFill>
          <a:blip r:embed="rId3"/>
          <a:stretch>
            <a:fillRect/>
          </a:stretch>
        </p:blipFill>
        <p:spPr>
          <a:xfrm>
            <a:off x="1070749" y="0"/>
            <a:ext cx="10040663" cy="6858000"/>
          </a:xfrm>
          <a:prstGeom prst="rect">
            <a:avLst/>
          </a:prstGeom>
        </p:spPr>
      </p:pic>
      <p:graphicFrame>
        <p:nvGraphicFramePr>
          <p:cNvPr id="4" name="Table 4">
            <a:extLst>
              <a:ext uri="{FF2B5EF4-FFF2-40B4-BE49-F238E27FC236}">
                <a16:creationId xmlns:a16="http://schemas.microsoft.com/office/drawing/2014/main" id="{90723D8C-1BFA-45B5-84EB-3BFB41432139}"/>
              </a:ext>
            </a:extLst>
          </p:cNvPr>
          <p:cNvGraphicFramePr>
            <a:graphicFrameLocks noGrp="1"/>
          </p:cNvGraphicFramePr>
          <p:nvPr>
            <p:ph idx="1"/>
            <p:extLst>
              <p:ext uri="{D42A27DB-BD31-4B8C-83A1-F6EECF244321}">
                <p14:modId xmlns:p14="http://schemas.microsoft.com/office/powerpoint/2010/main" val="764743856"/>
              </p:ext>
            </p:extLst>
          </p:nvPr>
        </p:nvGraphicFramePr>
        <p:xfrm>
          <a:off x="546842" y="1804163"/>
          <a:ext cx="11088478" cy="4586062"/>
        </p:xfrm>
        <a:graphic>
          <a:graphicData uri="http://schemas.openxmlformats.org/drawingml/2006/table">
            <a:tbl>
              <a:tblPr firstRow="1" bandRow="1">
                <a:tableStyleId>{08FB837D-C827-4EFA-A057-4D05807E0F7C}</a:tableStyleId>
              </a:tblPr>
              <a:tblGrid>
                <a:gridCol w="5544239">
                  <a:extLst>
                    <a:ext uri="{9D8B030D-6E8A-4147-A177-3AD203B41FA5}">
                      <a16:colId xmlns:a16="http://schemas.microsoft.com/office/drawing/2014/main" val="1994580008"/>
                    </a:ext>
                  </a:extLst>
                </a:gridCol>
                <a:gridCol w="5544239">
                  <a:extLst>
                    <a:ext uri="{9D8B030D-6E8A-4147-A177-3AD203B41FA5}">
                      <a16:colId xmlns:a16="http://schemas.microsoft.com/office/drawing/2014/main" val="4035397626"/>
                    </a:ext>
                  </a:extLst>
                </a:gridCol>
              </a:tblGrid>
              <a:tr h="326464">
                <a:tc>
                  <a:txBody>
                    <a:bodyPr/>
                    <a:lstStyle/>
                    <a:p>
                      <a:r>
                        <a:rPr lang="en-US" sz="1600" dirty="0">
                          <a:solidFill>
                            <a:srgbClr val="000000"/>
                          </a:solidFill>
                        </a:rPr>
                        <a:t>States of the World — Uncertainty</a:t>
                      </a:r>
                    </a:p>
                  </a:txBody>
                  <a:tcPr marL="74196" marR="74196" marT="37098" marB="37098"/>
                </a:tc>
                <a:tc>
                  <a:txBody>
                    <a:bodyPr/>
                    <a:lstStyle/>
                    <a:p>
                      <a:r>
                        <a:rPr lang="en-US" sz="1600" dirty="0">
                          <a:solidFill>
                            <a:srgbClr val="000000"/>
                          </a:solidFill>
                        </a:rPr>
                        <a:t>Consequences—Risk</a:t>
                      </a:r>
                    </a:p>
                  </a:txBody>
                  <a:tcPr marL="74196" marR="74196" marT="37098" marB="37098"/>
                </a:tc>
                <a:extLst>
                  <a:ext uri="{0D108BD9-81ED-4DB2-BD59-A6C34878D82A}">
                    <a16:rowId xmlns:a16="http://schemas.microsoft.com/office/drawing/2014/main" val="4154631149"/>
                  </a:ext>
                </a:extLst>
              </a:tr>
              <a:tr h="771643">
                <a:tc>
                  <a:txBody>
                    <a:bodyPr/>
                    <a:lstStyle/>
                    <a:p>
                      <a:r>
                        <a:rPr lang="en-US" sz="1600">
                          <a:solidFill>
                            <a:srgbClr val="000000"/>
                          </a:solidFill>
                        </a:rPr>
                        <a:t>Could or could not get caught driving under the influence of alcohol</a:t>
                      </a:r>
                    </a:p>
                  </a:txBody>
                  <a:tcPr marL="74196" marR="74196" marT="37098" marB="37098"/>
                </a:tc>
                <a:tc>
                  <a:txBody>
                    <a:bodyPr/>
                    <a:lstStyle/>
                    <a:p>
                      <a:r>
                        <a:rPr lang="en-US" sz="1600">
                          <a:solidFill>
                            <a:srgbClr val="000000"/>
                          </a:solidFill>
                        </a:rPr>
                        <a:t>Loss of respect by peers (non-numerical); higher car insurance rates or cancellation of auto insurance at the extreme</a:t>
                      </a:r>
                    </a:p>
                  </a:txBody>
                  <a:tcPr marL="74196" marR="74196" marT="37098" marB="37098"/>
                </a:tc>
                <a:extLst>
                  <a:ext uri="{0D108BD9-81ED-4DB2-BD59-A6C34878D82A}">
                    <a16:rowId xmlns:a16="http://schemas.microsoft.com/office/drawing/2014/main" val="1948908856"/>
                  </a:ext>
                </a:extLst>
              </a:tr>
              <a:tr h="549054">
                <a:tc>
                  <a:txBody>
                    <a:bodyPr/>
                    <a:lstStyle/>
                    <a:p>
                      <a:r>
                        <a:rPr lang="en-US" sz="1600" dirty="0">
                          <a:solidFill>
                            <a:srgbClr val="000000"/>
                          </a:solidFill>
                        </a:rPr>
                        <a:t>Potential variety in interest rates over time</a:t>
                      </a:r>
                    </a:p>
                  </a:txBody>
                  <a:tcPr marL="74196" marR="74196" marT="37098" marB="37098"/>
                </a:tc>
                <a:tc>
                  <a:txBody>
                    <a:bodyPr/>
                    <a:lstStyle/>
                    <a:p>
                      <a:r>
                        <a:rPr lang="en-US" sz="1600">
                          <a:solidFill>
                            <a:srgbClr val="000000"/>
                          </a:solidFill>
                        </a:rPr>
                        <a:t>Numerical variation in money returned from investment.</a:t>
                      </a:r>
                    </a:p>
                  </a:txBody>
                  <a:tcPr marL="74196" marR="74196" marT="37098" marB="37098"/>
                </a:tc>
                <a:extLst>
                  <a:ext uri="{0D108BD9-81ED-4DB2-BD59-A6C34878D82A}">
                    <a16:rowId xmlns:a16="http://schemas.microsoft.com/office/drawing/2014/main" val="18880670"/>
                  </a:ext>
                </a:extLst>
              </a:tr>
              <a:tr h="771643">
                <a:tc>
                  <a:txBody>
                    <a:bodyPr/>
                    <a:lstStyle/>
                    <a:p>
                      <a:r>
                        <a:rPr lang="en-US" sz="1600">
                          <a:solidFill>
                            <a:srgbClr val="000000"/>
                          </a:solidFill>
                        </a:rPr>
                        <a:t>Various levels of real estate foreclosures</a:t>
                      </a:r>
                    </a:p>
                  </a:txBody>
                  <a:tcPr marL="74196" marR="74196" marT="37098" marB="37098"/>
                </a:tc>
                <a:tc>
                  <a:txBody>
                    <a:bodyPr/>
                    <a:lstStyle/>
                    <a:p>
                      <a:r>
                        <a:rPr lang="en-US" sz="1600">
                          <a:solidFill>
                            <a:srgbClr val="000000"/>
                          </a:solidFill>
                        </a:rPr>
                        <a:t>Losses from financial instruments linked to mortgage defaults or some domino effect such as the one that starts this chapter.</a:t>
                      </a:r>
                    </a:p>
                  </a:txBody>
                  <a:tcPr marL="74196" marR="74196" marT="37098" marB="37098"/>
                </a:tc>
                <a:extLst>
                  <a:ext uri="{0D108BD9-81ED-4DB2-BD59-A6C34878D82A}">
                    <a16:rowId xmlns:a16="http://schemas.microsoft.com/office/drawing/2014/main" val="1681429146"/>
                  </a:ext>
                </a:extLst>
              </a:tr>
              <a:tr h="994232">
                <a:tc>
                  <a:txBody>
                    <a:bodyPr/>
                    <a:lstStyle/>
                    <a:p>
                      <a:r>
                        <a:rPr lang="en-US" sz="1600">
                          <a:solidFill>
                            <a:srgbClr val="000000"/>
                          </a:solidFill>
                        </a:rPr>
                        <a:t>Smoking cigarettes at various numbers per day</a:t>
                      </a:r>
                    </a:p>
                  </a:txBody>
                  <a:tcPr marL="74196" marR="74196" marT="37098" marB="37098"/>
                </a:tc>
                <a:tc>
                  <a:txBody>
                    <a:bodyPr/>
                    <a:lstStyle/>
                    <a:p>
                      <a:r>
                        <a:rPr lang="en-US" sz="1600">
                          <a:solidFill>
                            <a:srgbClr val="000000"/>
                          </a:solidFill>
                        </a:rPr>
                        <a:t>Bad health changes (such as cancer and heart disease) and problems shortening length and quality of life. Inability to contract with life insurance companies at favorable rates.</a:t>
                      </a:r>
                    </a:p>
                  </a:txBody>
                  <a:tcPr marL="74196" marR="74196" marT="37098" marB="37098"/>
                </a:tc>
                <a:extLst>
                  <a:ext uri="{0D108BD9-81ED-4DB2-BD59-A6C34878D82A}">
                    <a16:rowId xmlns:a16="http://schemas.microsoft.com/office/drawing/2014/main" val="3769506772"/>
                  </a:ext>
                </a:extLst>
              </a:tr>
              <a:tr h="994232">
                <a:tc>
                  <a:txBody>
                    <a:bodyPr/>
                    <a:lstStyle/>
                    <a:p>
                      <a:r>
                        <a:rPr lang="en-US" sz="1600">
                          <a:solidFill>
                            <a:srgbClr val="000000"/>
                          </a:solidFill>
                        </a:rPr>
                        <a:t>Power plant and automobile emission of greenhouse gasses (CO2)</a:t>
                      </a:r>
                    </a:p>
                  </a:txBody>
                  <a:tcPr marL="74196" marR="74196" marT="37098" marB="37098"/>
                </a:tc>
                <a:tc>
                  <a:txBody>
                    <a:bodyPr/>
                    <a:lstStyle/>
                    <a:p>
                      <a:r>
                        <a:rPr lang="en-US" sz="1600" dirty="0">
                          <a:solidFill>
                            <a:srgbClr val="000000"/>
                          </a:solidFill>
                        </a:rPr>
                        <a:t>Global warming, melting of ice caps, rising of oceans, increase in intensity of weather events, displacement of populations; possible extinction or mutations in some populations.</a:t>
                      </a:r>
                    </a:p>
                  </a:txBody>
                  <a:tcPr marL="74196" marR="74196" marT="37098" marB="37098"/>
                </a:tc>
                <a:extLst>
                  <a:ext uri="{0D108BD9-81ED-4DB2-BD59-A6C34878D82A}">
                    <a16:rowId xmlns:a16="http://schemas.microsoft.com/office/drawing/2014/main" val="3982805150"/>
                  </a:ext>
                </a:extLst>
              </a:tr>
            </a:tbl>
          </a:graphicData>
        </a:graphic>
      </p:graphicFrame>
    </p:spTree>
    <p:extLst>
      <p:ext uri="{BB962C8B-B14F-4D97-AF65-F5344CB8AC3E}">
        <p14:creationId xmlns:p14="http://schemas.microsoft.com/office/powerpoint/2010/main" val="173217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44A108-9958-418E-BEEB-69F4E1384107}"/>
              </a:ext>
            </a:extLst>
          </p:cNvPr>
          <p:cNvSpPr>
            <a:spLocks noGrp="1"/>
          </p:cNvSpPr>
          <p:nvPr>
            <p:ph type="title"/>
          </p:nvPr>
        </p:nvSpPr>
        <p:spPr/>
        <p:txBody>
          <a:bodyPr/>
          <a:lstStyle/>
          <a:p>
            <a:r>
              <a:rPr lang="en-US" dirty="0"/>
              <a:t>Risk Motivates</a:t>
            </a:r>
          </a:p>
        </p:txBody>
      </p:sp>
      <p:sp>
        <p:nvSpPr>
          <p:cNvPr id="12" name="Content Placeholder 11">
            <a:extLst>
              <a:ext uri="{FF2B5EF4-FFF2-40B4-BE49-F238E27FC236}">
                <a16:creationId xmlns:a16="http://schemas.microsoft.com/office/drawing/2014/main" id="{28C5AF3C-AE85-4B83-AF58-6FF7B59F4F6B}"/>
              </a:ext>
            </a:extLst>
          </p:cNvPr>
          <p:cNvSpPr>
            <a:spLocks noGrp="1"/>
          </p:cNvSpPr>
          <p:nvPr>
            <p:ph sz="half" idx="1"/>
          </p:nvPr>
        </p:nvSpPr>
        <p:spPr>
          <a:xfrm>
            <a:off x="1002983" y="2480707"/>
            <a:ext cx="4645025" cy="365442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a:bodyPr>
          <a:lstStyle/>
          <a:p>
            <a:pPr algn="ctr"/>
            <a:r>
              <a:rPr lang="en-US" dirty="0"/>
              <a:t>Pursuit of Comfort</a:t>
            </a:r>
          </a:p>
        </p:txBody>
      </p:sp>
      <p:sp>
        <p:nvSpPr>
          <p:cNvPr id="13" name="Content Placeholder 12">
            <a:extLst>
              <a:ext uri="{FF2B5EF4-FFF2-40B4-BE49-F238E27FC236}">
                <a16:creationId xmlns:a16="http://schemas.microsoft.com/office/drawing/2014/main" id="{091DE169-83D3-4FE3-B3CA-42A20F8F52BF}"/>
              </a:ext>
            </a:extLst>
          </p:cNvPr>
          <p:cNvSpPr>
            <a:spLocks noGrp="1"/>
          </p:cNvSpPr>
          <p:nvPr>
            <p:ph sz="half" idx="2"/>
          </p:nvPr>
        </p:nvSpPr>
        <p:spPr>
          <a:xfrm>
            <a:off x="6470333" y="2480707"/>
            <a:ext cx="4610100" cy="36544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Avoidance of Discomfort</a:t>
            </a:r>
          </a:p>
        </p:txBody>
      </p:sp>
      <p:sp>
        <p:nvSpPr>
          <p:cNvPr id="14" name="Flowchart: Connector 13">
            <a:extLst>
              <a:ext uri="{FF2B5EF4-FFF2-40B4-BE49-F238E27FC236}">
                <a16:creationId xmlns:a16="http://schemas.microsoft.com/office/drawing/2014/main" id="{8D832369-42DE-4BEE-8B2B-F25B5C1EB04C}"/>
              </a:ext>
            </a:extLst>
          </p:cNvPr>
          <p:cNvSpPr/>
          <p:nvPr/>
        </p:nvSpPr>
        <p:spPr>
          <a:xfrm>
            <a:off x="525717" y="2976251"/>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More Freedom</a:t>
            </a:r>
          </a:p>
        </p:txBody>
      </p:sp>
      <p:sp>
        <p:nvSpPr>
          <p:cNvPr id="15" name="Flowchart: Connector 14">
            <a:extLst>
              <a:ext uri="{FF2B5EF4-FFF2-40B4-BE49-F238E27FC236}">
                <a16:creationId xmlns:a16="http://schemas.microsoft.com/office/drawing/2014/main" id="{5AE7B2CE-F6AC-4432-A96B-71C98A4DBACD}"/>
              </a:ext>
            </a:extLst>
          </p:cNvPr>
          <p:cNvSpPr/>
          <p:nvPr/>
        </p:nvSpPr>
        <p:spPr>
          <a:xfrm>
            <a:off x="6214335" y="2976250"/>
            <a:ext cx="1719006"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Less Freedom</a:t>
            </a:r>
          </a:p>
        </p:txBody>
      </p:sp>
      <p:sp>
        <p:nvSpPr>
          <p:cNvPr id="16" name="Flowchart: Connector 15">
            <a:extLst>
              <a:ext uri="{FF2B5EF4-FFF2-40B4-BE49-F238E27FC236}">
                <a16:creationId xmlns:a16="http://schemas.microsoft.com/office/drawing/2014/main" id="{F5F5A53D-3649-4BCB-91B2-FEE4B68CAAB1}"/>
              </a:ext>
            </a:extLst>
          </p:cNvPr>
          <p:cNvSpPr/>
          <p:nvPr/>
        </p:nvSpPr>
        <p:spPr>
          <a:xfrm>
            <a:off x="521972" y="4555692"/>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Acceptance</a:t>
            </a:r>
          </a:p>
        </p:txBody>
      </p:sp>
      <p:sp>
        <p:nvSpPr>
          <p:cNvPr id="17" name="Flowchart: Connector 16">
            <a:extLst>
              <a:ext uri="{FF2B5EF4-FFF2-40B4-BE49-F238E27FC236}">
                <a16:creationId xmlns:a16="http://schemas.microsoft.com/office/drawing/2014/main" id="{3F74CC50-FEEC-46EF-BB59-6E32AC9A96B4}"/>
              </a:ext>
            </a:extLst>
          </p:cNvPr>
          <p:cNvSpPr/>
          <p:nvPr/>
        </p:nvSpPr>
        <p:spPr>
          <a:xfrm>
            <a:off x="6246335" y="4555691"/>
            <a:ext cx="1719006"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Rejection</a:t>
            </a:r>
          </a:p>
        </p:txBody>
      </p:sp>
      <p:sp>
        <p:nvSpPr>
          <p:cNvPr id="18" name="Flowchart: Connector 17">
            <a:extLst>
              <a:ext uri="{FF2B5EF4-FFF2-40B4-BE49-F238E27FC236}">
                <a16:creationId xmlns:a16="http://schemas.microsoft.com/office/drawing/2014/main" id="{4922A1C3-E7B4-4D5A-AB3C-F53806346EAE}"/>
              </a:ext>
            </a:extLst>
          </p:cNvPr>
          <p:cNvSpPr/>
          <p:nvPr/>
        </p:nvSpPr>
        <p:spPr>
          <a:xfrm>
            <a:off x="2432940" y="2070799"/>
            <a:ext cx="1719007"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Esteem/</a:t>
            </a:r>
          </a:p>
          <a:p>
            <a:pPr algn="ctr"/>
            <a:r>
              <a:rPr lang="en-US" sz="1400" dirty="0"/>
              <a:t>Respect</a:t>
            </a:r>
          </a:p>
        </p:txBody>
      </p:sp>
      <p:sp>
        <p:nvSpPr>
          <p:cNvPr id="19" name="Flowchart: Connector 18">
            <a:extLst>
              <a:ext uri="{FF2B5EF4-FFF2-40B4-BE49-F238E27FC236}">
                <a16:creationId xmlns:a16="http://schemas.microsoft.com/office/drawing/2014/main" id="{31DD1376-568C-4FD8-9181-F8BC9EAD4D7A}"/>
              </a:ext>
            </a:extLst>
          </p:cNvPr>
          <p:cNvSpPr/>
          <p:nvPr/>
        </p:nvSpPr>
        <p:spPr>
          <a:xfrm>
            <a:off x="8040055" y="2070799"/>
            <a:ext cx="1719005"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Humiliation</a:t>
            </a:r>
          </a:p>
        </p:txBody>
      </p:sp>
      <p:sp>
        <p:nvSpPr>
          <p:cNvPr id="20" name="Flowchart: Connector 19">
            <a:extLst>
              <a:ext uri="{FF2B5EF4-FFF2-40B4-BE49-F238E27FC236}">
                <a16:creationId xmlns:a16="http://schemas.microsoft.com/office/drawing/2014/main" id="{49A020A5-D89D-4EA4-B986-EAE94A4AE2B8}"/>
              </a:ext>
            </a:extLst>
          </p:cNvPr>
          <p:cNvSpPr/>
          <p:nvPr/>
        </p:nvSpPr>
        <p:spPr>
          <a:xfrm>
            <a:off x="2432939" y="5512309"/>
            <a:ext cx="1719008"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Security</a:t>
            </a:r>
          </a:p>
        </p:txBody>
      </p:sp>
      <p:sp>
        <p:nvSpPr>
          <p:cNvPr id="21" name="Flowchart: Connector 20">
            <a:extLst>
              <a:ext uri="{FF2B5EF4-FFF2-40B4-BE49-F238E27FC236}">
                <a16:creationId xmlns:a16="http://schemas.microsoft.com/office/drawing/2014/main" id="{5ED5D961-DDB7-44A2-8F90-F36074111975}"/>
              </a:ext>
            </a:extLst>
          </p:cNvPr>
          <p:cNvSpPr/>
          <p:nvPr/>
        </p:nvSpPr>
        <p:spPr>
          <a:xfrm>
            <a:off x="8050411" y="5512308"/>
            <a:ext cx="1698292"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Fear</a:t>
            </a:r>
          </a:p>
        </p:txBody>
      </p:sp>
      <p:sp>
        <p:nvSpPr>
          <p:cNvPr id="22" name="Flowchart: Connector 21">
            <a:extLst>
              <a:ext uri="{FF2B5EF4-FFF2-40B4-BE49-F238E27FC236}">
                <a16:creationId xmlns:a16="http://schemas.microsoft.com/office/drawing/2014/main" id="{EE32E01B-DF33-4F9F-B5FB-D0A70F47FA77}"/>
              </a:ext>
            </a:extLst>
          </p:cNvPr>
          <p:cNvSpPr/>
          <p:nvPr/>
        </p:nvSpPr>
        <p:spPr>
          <a:xfrm>
            <a:off x="4371112" y="2976250"/>
            <a:ext cx="1719007"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Increased Profits</a:t>
            </a:r>
          </a:p>
        </p:txBody>
      </p:sp>
      <p:sp>
        <p:nvSpPr>
          <p:cNvPr id="23" name="Flowchart: Connector 22">
            <a:extLst>
              <a:ext uri="{FF2B5EF4-FFF2-40B4-BE49-F238E27FC236}">
                <a16:creationId xmlns:a16="http://schemas.microsoft.com/office/drawing/2014/main" id="{9F793730-D38E-43F0-BA52-74E58924CA8E}"/>
              </a:ext>
            </a:extLst>
          </p:cNvPr>
          <p:cNvSpPr/>
          <p:nvPr/>
        </p:nvSpPr>
        <p:spPr>
          <a:xfrm>
            <a:off x="9759632" y="2976249"/>
            <a:ext cx="1719005"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Loss of Viability</a:t>
            </a:r>
          </a:p>
        </p:txBody>
      </p:sp>
      <p:sp>
        <p:nvSpPr>
          <p:cNvPr id="24" name="Flowchart: Connector 23">
            <a:extLst>
              <a:ext uri="{FF2B5EF4-FFF2-40B4-BE49-F238E27FC236}">
                <a16:creationId xmlns:a16="http://schemas.microsoft.com/office/drawing/2014/main" id="{339BA68E-E505-4C72-9BD5-18120687DAC0}"/>
              </a:ext>
            </a:extLst>
          </p:cNvPr>
          <p:cNvSpPr/>
          <p:nvPr/>
        </p:nvSpPr>
        <p:spPr>
          <a:xfrm>
            <a:off x="4340163" y="4555692"/>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Value</a:t>
            </a:r>
          </a:p>
        </p:txBody>
      </p:sp>
      <p:sp>
        <p:nvSpPr>
          <p:cNvPr id="25" name="Flowchart: Connector 24">
            <a:extLst>
              <a:ext uri="{FF2B5EF4-FFF2-40B4-BE49-F238E27FC236}">
                <a16:creationId xmlns:a16="http://schemas.microsoft.com/office/drawing/2014/main" id="{4D7F7337-5010-41CA-AE3F-B7A7BEF12298}"/>
              </a:ext>
            </a:extLst>
          </p:cNvPr>
          <p:cNvSpPr/>
          <p:nvPr/>
        </p:nvSpPr>
        <p:spPr>
          <a:xfrm>
            <a:off x="9759633" y="4555691"/>
            <a:ext cx="1719004"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Bankruptcy</a:t>
            </a:r>
          </a:p>
        </p:txBody>
      </p:sp>
    </p:spTree>
    <p:extLst>
      <p:ext uri="{BB962C8B-B14F-4D97-AF65-F5344CB8AC3E}">
        <p14:creationId xmlns:p14="http://schemas.microsoft.com/office/powerpoint/2010/main" val="10125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DCF1-4F60-4CE3-B362-1DA19651EA89}"/>
              </a:ext>
            </a:extLst>
          </p:cNvPr>
          <p:cNvSpPr>
            <a:spLocks noGrp="1"/>
          </p:cNvSpPr>
          <p:nvPr>
            <p:ph type="title"/>
          </p:nvPr>
        </p:nvSpPr>
        <p:spPr/>
        <p:txBody>
          <a:bodyPr/>
          <a:lstStyle/>
          <a:p>
            <a:r>
              <a:rPr lang="en-US" dirty="0"/>
              <a:t>Looking at Risk</a:t>
            </a:r>
          </a:p>
        </p:txBody>
      </p:sp>
      <p:sp>
        <p:nvSpPr>
          <p:cNvPr id="5" name="Content Placeholder 4">
            <a:extLst>
              <a:ext uri="{FF2B5EF4-FFF2-40B4-BE49-F238E27FC236}">
                <a16:creationId xmlns:a16="http://schemas.microsoft.com/office/drawing/2014/main" id="{9E18B1F1-DD89-481E-869C-1C87667ABC61}"/>
              </a:ext>
            </a:extLst>
          </p:cNvPr>
          <p:cNvSpPr>
            <a:spLocks noGrp="1"/>
          </p:cNvSpPr>
          <p:nvPr>
            <p:ph idx="1"/>
          </p:nvPr>
        </p:nvSpPr>
        <p:spPr/>
        <p:txBody>
          <a:bodyPr>
            <a:normAutofit/>
          </a:bodyPr>
          <a:lstStyle/>
          <a:p>
            <a:r>
              <a:rPr lang="en-US" dirty="0"/>
              <a:t>Some people are </a:t>
            </a:r>
            <a:r>
              <a:rPr lang="en-US" i="1" dirty="0"/>
              <a:t>risk averse, </a:t>
            </a:r>
            <a:r>
              <a:rPr lang="en-US" dirty="0"/>
              <a:t>some are </a:t>
            </a:r>
            <a:r>
              <a:rPr lang="en-US" i="1" dirty="0"/>
              <a:t>risk seekers</a:t>
            </a:r>
            <a:r>
              <a:rPr lang="en-US" dirty="0"/>
              <a:t>, but most lie somewhere in the middle (a concept of </a:t>
            </a:r>
            <a:r>
              <a:rPr lang="en-US" i="1" dirty="0"/>
              <a:t>risk neutrality.</a:t>
            </a:r>
            <a:r>
              <a:rPr lang="en-US" dirty="0"/>
              <a:t>)</a:t>
            </a:r>
          </a:p>
          <a:p>
            <a:endParaRPr lang="en-US" dirty="0"/>
          </a:p>
          <a:p>
            <a:r>
              <a:rPr lang="en-US" dirty="0"/>
              <a:t>Think about skydiving…</a:t>
            </a:r>
          </a:p>
          <a:p>
            <a:pPr marL="342900" indent="-342900">
              <a:buFont typeface="Wingdings" panose="05000000000000000000" pitchFamily="2" charset="2"/>
              <a:buChar char="Ø"/>
            </a:pPr>
            <a:r>
              <a:rPr lang="en-US" dirty="0"/>
              <a:t>The risk averse would not travel, because the danger is too high.</a:t>
            </a:r>
          </a:p>
          <a:p>
            <a:pPr marL="342900" indent="-342900">
              <a:buFont typeface="Wingdings" panose="05000000000000000000" pitchFamily="2" charset="2"/>
              <a:buChar char="Ø"/>
            </a:pPr>
            <a:r>
              <a:rPr lang="en-US" dirty="0"/>
              <a:t>If the plane were going down, the risk of remaining on board is higher than parachuting, so the risk neutral would jump. </a:t>
            </a:r>
          </a:p>
          <a:p>
            <a:pPr marL="342900" indent="-342900">
              <a:buFont typeface="Wingdings" panose="05000000000000000000" pitchFamily="2" charset="2"/>
              <a:buChar char="Ø"/>
            </a:pPr>
            <a:r>
              <a:rPr lang="en-US" dirty="0"/>
              <a:t>The risk seekers don’t need that excuse and parachute from perfectly good planes.</a:t>
            </a:r>
          </a:p>
        </p:txBody>
      </p:sp>
    </p:spTree>
    <p:extLst>
      <p:ext uri="{BB962C8B-B14F-4D97-AF65-F5344CB8AC3E}">
        <p14:creationId xmlns:p14="http://schemas.microsoft.com/office/powerpoint/2010/main" val="119662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B5B9-CC2C-4576-A612-BD190F9BD90A}"/>
              </a:ext>
            </a:extLst>
          </p:cNvPr>
          <p:cNvSpPr>
            <a:spLocks noGrp="1"/>
          </p:cNvSpPr>
          <p:nvPr>
            <p:ph type="title"/>
          </p:nvPr>
        </p:nvSpPr>
        <p:spPr/>
        <p:txBody>
          <a:bodyPr/>
          <a:lstStyle/>
          <a:p>
            <a:r>
              <a:rPr lang="en-US" dirty="0"/>
              <a:t>Diversifying Risk Away</a:t>
            </a:r>
          </a:p>
        </p:txBody>
      </p:sp>
      <p:sp>
        <p:nvSpPr>
          <p:cNvPr id="3" name="Content Placeholder 2">
            <a:extLst>
              <a:ext uri="{FF2B5EF4-FFF2-40B4-BE49-F238E27FC236}">
                <a16:creationId xmlns:a16="http://schemas.microsoft.com/office/drawing/2014/main" id="{76357F45-C815-403C-92A9-14F88E9F0F9D}"/>
              </a:ext>
            </a:extLst>
          </p:cNvPr>
          <p:cNvSpPr>
            <a:spLocks noGrp="1"/>
          </p:cNvSpPr>
          <p:nvPr>
            <p:ph idx="1"/>
          </p:nvPr>
        </p:nvSpPr>
        <p:spPr/>
        <p:txBody>
          <a:bodyPr>
            <a:normAutofit/>
          </a:bodyPr>
          <a:lstStyle/>
          <a:p>
            <a:r>
              <a:rPr lang="en-US" dirty="0"/>
              <a:t>It’s not good for organizations to be too close to either extreme. </a:t>
            </a:r>
          </a:p>
          <a:p>
            <a:endParaRPr lang="en-US" dirty="0"/>
          </a:p>
          <a:p>
            <a:r>
              <a:rPr lang="en-US" dirty="0"/>
              <a:t>Risk neutrality is the goal with most organizations, and this is done by placing the process for decisions in the hands of several people, rather than just one. This is known as </a:t>
            </a:r>
            <a:r>
              <a:rPr lang="en-US" i="1" dirty="0"/>
              <a:t>diversifying away </a:t>
            </a:r>
            <a:r>
              <a:rPr lang="en-US" dirty="0"/>
              <a:t>risk.</a:t>
            </a:r>
          </a:p>
        </p:txBody>
      </p:sp>
    </p:spTree>
    <p:extLst>
      <p:ext uri="{BB962C8B-B14F-4D97-AF65-F5344CB8AC3E}">
        <p14:creationId xmlns:p14="http://schemas.microsoft.com/office/powerpoint/2010/main" val="273556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5B25-BAEE-4424-A8ED-E696A22C02FA}"/>
              </a:ext>
            </a:extLst>
          </p:cNvPr>
          <p:cNvSpPr>
            <a:spLocks noGrp="1"/>
          </p:cNvSpPr>
          <p:nvPr>
            <p:ph type="title"/>
          </p:nvPr>
        </p:nvSpPr>
        <p:spPr/>
        <p:txBody>
          <a:bodyPr/>
          <a:lstStyle/>
          <a:p>
            <a:r>
              <a:rPr lang="en-US" dirty="0"/>
              <a:t>Diversifying Risk</a:t>
            </a:r>
          </a:p>
        </p:txBody>
      </p:sp>
      <p:sp>
        <p:nvSpPr>
          <p:cNvPr id="3" name="Content Placeholder 2">
            <a:extLst>
              <a:ext uri="{FF2B5EF4-FFF2-40B4-BE49-F238E27FC236}">
                <a16:creationId xmlns:a16="http://schemas.microsoft.com/office/drawing/2014/main" id="{75F173CE-9553-4678-810F-BED255DEEB6A}"/>
              </a:ext>
            </a:extLst>
          </p:cNvPr>
          <p:cNvSpPr>
            <a:spLocks noGrp="1"/>
          </p:cNvSpPr>
          <p:nvPr>
            <p:ph idx="1"/>
          </p:nvPr>
        </p:nvSpPr>
        <p:spPr/>
        <p:txBody>
          <a:bodyPr/>
          <a:lstStyle/>
          <a:p>
            <a:r>
              <a:rPr lang="en-US" dirty="0"/>
              <a:t>Be sure to not get this tripped up with </a:t>
            </a:r>
            <a:r>
              <a:rPr lang="en-US" i="1" dirty="0"/>
              <a:t>diversifying risk</a:t>
            </a:r>
            <a:r>
              <a:rPr lang="en-US" dirty="0"/>
              <a:t>. This means mitigating risk by spreading it out. You are less at risk of being homeless in the event of a fire if you own three homes. You are less at risk of losing your database if you have redundant systems.</a:t>
            </a:r>
          </a:p>
          <a:p>
            <a:pPr marL="342900" indent="-342900">
              <a:buFont typeface="Wingdings" panose="05000000000000000000" pitchFamily="2" charset="2"/>
              <a:buChar char="Ø"/>
            </a:pPr>
            <a:r>
              <a:rPr lang="en-US" dirty="0"/>
              <a:t>Not all risk is diversifiable. </a:t>
            </a:r>
          </a:p>
          <a:p>
            <a:pPr marL="342900" indent="-342900">
              <a:buFont typeface="Wingdings" panose="05000000000000000000" pitchFamily="2" charset="2"/>
              <a:buChar char="Ø"/>
            </a:pPr>
            <a:r>
              <a:rPr lang="en-US" dirty="0"/>
              <a:t>Diversifiable risk is also known as idiosyncratic risk (individual to an organization). Non-diversifiable is known as systemic risk (endemic to the system in which the organization belongs.)</a:t>
            </a:r>
          </a:p>
          <a:p>
            <a:endParaRPr lang="en-US" dirty="0"/>
          </a:p>
        </p:txBody>
      </p:sp>
    </p:spTree>
    <p:extLst>
      <p:ext uri="{BB962C8B-B14F-4D97-AF65-F5344CB8AC3E}">
        <p14:creationId xmlns:p14="http://schemas.microsoft.com/office/powerpoint/2010/main" val="346095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7" name="Freeform: Shape 1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Freeform: Shape 1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 name="Freeform: Shape 1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5" name="Rectangle 3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EC2763F-468A-47C0-93AC-00791C155B07}"/>
              </a:ext>
            </a:extLst>
          </p:cNvPr>
          <p:cNvSpPr>
            <a:spLocks noGrp="1"/>
          </p:cNvSpPr>
          <p:nvPr>
            <p:ph type="title"/>
          </p:nvPr>
        </p:nvSpPr>
        <p:spPr>
          <a:xfrm>
            <a:off x="530352" y="589788"/>
            <a:ext cx="4922638" cy="2510921"/>
          </a:xfrm>
        </p:spPr>
        <p:txBody>
          <a:bodyPr vert="horz" lIns="91440" tIns="45720" rIns="91440" bIns="45720" rtlCol="0" anchor="b">
            <a:normAutofit/>
          </a:bodyPr>
          <a:lstStyle/>
          <a:p>
            <a:r>
              <a:rPr lang="en-US" sz="4000" dirty="0"/>
              <a:t>Idiosyncratic vs. Systemic Risk</a:t>
            </a:r>
          </a:p>
        </p:txBody>
      </p:sp>
      <p:grpSp>
        <p:nvGrpSpPr>
          <p:cNvPr id="3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12" name="Table 12">
            <a:extLst>
              <a:ext uri="{FF2B5EF4-FFF2-40B4-BE49-F238E27FC236}">
                <a16:creationId xmlns:a16="http://schemas.microsoft.com/office/drawing/2014/main" id="{1A73E42A-CF9A-42E4-A82F-9B9BB28F0891}"/>
              </a:ext>
            </a:extLst>
          </p:cNvPr>
          <p:cNvGraphicFramePr>
            <a:graphicFrameLocks noGrp="1"/>
          </p:cNvGraphicFramePr>
          <p:nvPr>
            <p:ph idx="1"/>
            <p:extLst>
              <p:ext uri="{D42A27DB-BD31-4B8C-83A1-F6EECF244321}">
                <p14:modId xmlns:p14="http://schemas.microsoft.com/office/powerpoint/2010/main" val="2799580292"/>
              </p:ext>
            </p:extLst>
          </p:nvPr>
        </p:nvGraphicFramePr>
        <p:xfrm>
          <a:off x="-3" y="0"/>
          <a:ext cx="12192000" cy="6857994"/>
        </p:xfrm>
        <a:graphic>
          <a:graphicData uri="http://schemas.openxmlformats.org/drawingml/2006/table">
            <a:tbl>
              <a:tblPr firstRow="1" bandRow="1">
                <a:tableStyleId>{08FB837D-C827-4EFA-A057-4D05807E0F7C}</a:tableStyleId>
              </a:tblPr>
              <a:tblGrid>
                <a:gridCol w="6096000">
                  <a:extLst>
                    <a:ext uri="{9D8B030D-6E8A-4147-A177-3AD203B41FA5}">
                      <a16:colId xmlns:a16="http://schemas.microsoft.com/office/drawing/2014/main" val="1284100525"/>
                    </a:ext>
                  </a:extLst>
                </a:gridCol>
                <a:gridCol w="6096000">
                  <a:extLst>
                    <a:ext uri="{9D8B030D-6E8A-4147-A177-3AD203B41FA5}">
                      <a16:colId xmlns:a16="http://schemas.microsoft.com/office/drawing/2014/main" val="4258628899"/>
                    </a:ext>
                  </a:extLst>
                </a:gridCol>
              </a:tblGrid>
              <a:tr h="527538">
                <a:tc>
                  <a:txBody>
                    <a:bodyPr/>
                    <a:lstStyle/>
                    <a:p>
                      <a:r>
                        <a:rPr lang="en-US" dirty="0">
                          <a:solidFill>
                            <a:srgbClr val="000000"/>
                          </a:solidFill>
                        </a:rPr>
                        <a:t>Diversifiable / Idiosyncratic Risk</a:t>
                      </a:r>
                    </a:p>
                  </a:txBody>
                  <a:tcPr/>
                </a:tc>
                <a:tc>
                  <a:txBody>
                    <a:bodyPr/>
                    <a:lstStyle/>
                    <a:p>
                      <a:r>
                        <a:rPr lang="en-US" dirty="0">
                          <a:solidFill>
                            <a:srgbClr val="000000"/>
                          </a:solidFill>
                        </a:rPr>
                        <a:t>Non-diversifiable / System Risk</a:t>
                      </a:r>
                    </a:p>
                  </a:txBody>
                  <a:tcPr/>
                </a:tc>
                <a:extLst>
                  <a:ext uri="{0D108BD9-81ED-4DB2-BD59-A6C34878D82A}">
                    <a16:rowId xmlns:a16="http://schemas.microsoft.com/office/drawing/2014/main" val="2892456185"/>
                  </a:ext>
                </a:extLst>
              </a:tr>
              <a:tr h="527538">
                <a:tc>
                  <a:txBody>
                    <a:bodyPr/>
                    <a:lstStyle/>
                    <a:p>
                      <a:r>
                        <a:rPr lang="en-US" dirty="0">
                          <a:solidFill>
                            <a:srgbClr val="000000"/>
                          </a:solidFill>
                        </a:rPr>
                        <a:t>Reputational</a:t>
                      </a:r>
                    </a:p>
                  </a:txBody>
                  <a:tcPr/>
                </a:tc>
                <a:tc>
                  <a:txBody>
                    <a:bodyPr/>
                    <a:lstStyle/>
                    <a:p>
                      <a:r>
                        <a:rPr lang="en-US" dirty="0">
                          <a:solidFill>
                            <a:srgbClr val="000000"/>
                          </a:solidFill>
                        </a:rPr>
                        <a:t>Market</a:t>
                      </a:r>
                    </a:p>
                  </a:txBody>
                  <a:tcPr/>
                </a:tc>
                <a:extLst>
                  <a:ext uri="{0D108BD9-81ED-4DB2-BD59-A6C34878D82A}">
                    <a16:rowId xmlns:a16="http://schemas.microsoft.com/office/drawing/2014/main" val="3395655380"/>
                  </a:ext>
                </a:extLst>
              </a:tr>
              <a:tr h="527538">
                <a:tc>
                  <a:txBody>
                    <a:bodyPr/>
                    <a:lstStyle/>
                    <a:p>
                      <a:r>
                        <a:rPr lang="en-US" dirty="0">
                          <a:solidFill>
                            <a:srgbClr val="000000"/>
                          </a:solidFill>
                        </a:rPr>
                        <a:t>Brand</a:t>
                      </a:r>
                    </a:p>
                  </a:txBody>
                  <a:tcPr/>
                </a:tc>
                <a:tc>
                  <a:txBody>
                    <a:bodyPr/>
                    <a:lstStyle/>
                    <a:p>
                      <a:r>
                        <a:rPr lang="en-US" dirty="0">
                          <a:solidFill>
                            <a:srgbClr val="000000"/>
                          </a:solidFill>
                        </a:rPr>
                        <a:t>Regulatory</a:t>
                      </a:r>
                    </a:p>
                  </a:txBody>
                  <a:tcPr/>
                </a:tc>
                <a:extLst>
                  <a:ext uri="{0D108BD9-81ED-4DB2-BD59-A6C34878D82A}">
                    <a16:rowId xmlns:a16="http://schemas.microsoft.com/office/drawing/2014/main" val="3979245806"/>
                  </a:ext>
                </a:extLst>
              </a:tr>
              <a:tr h="527538">
                <a:tc>
                  <a:txBody>
                    <a:bodyPr/>
                    <a:lstStyle/>
                    <a:p>
                      <a:r>
                        <a:rPr lang="en-US" dirty="0">
                          <a:solidFill>
                            <a:srgbClr val="000000"/>
                          </a:solidFill>
                        </a:rPr>
                        <a:t>Credit (at the individual level)</a:t>
                      </a:r>
                    </a:p>
                  </a:txBody>
                  <a:tcPr/>
                </a:tc>
                <a:tc>
                  <a:txBody>
                    <a:bodyPr/>
                    <a:lstStyle/>
                    <a:p>
                      <a:r>
                        <a:rPr lang="en-US" dirty="0">
                          <a:solidFill>
                            <a:srgbClr val="000000"/>
                          </a:solidFill>
                        </a:rPr>
                        <a:t>Environmental</a:t>
                      </a:r>
                    </a:p>
                  </a:txBody>
                  <a:tcPr/>
                </a:tc>
                <a:extLst>
                  <a:ext uri="{0D108BD9-81ED-4DB2-BD59-A6C34878D82A}">
                    <a16:rowId xmlns:a16="http://schemas.microsoft.com/office/drawing/2014/main" val="2197083759"/>
                  </a:ext>
                </a:extLst>
              </a:tr>
              <a:tr h="527538">
                <a:tc>
                  <a:txBody>
                    <a:bodyPr/>
                    <a:lstStyle/>
                    <a:p>
                      <a:r>
                        <a:rPr lang="en-US" dirty="0">
                          <a:solidFill>
                            <a:srgbClr val="000000"/>
                          </a:solidFill>
                        </a:rPr>
                        <a:t>Product</a:t>
                      </a:r>
                    </a:p>
                  </a:txBody>
                  <a:tcPr/>
                </a:tc>
                <a:tc>
                  <a:txBody>
                    <a:bodyPr/>
                    <a:lstStyle/>
                    <a:p>
                      <a:r>
                        <a:rPr lang="en-US" dirty="0">
                          <a:solidFill>
                            <a:srgbClr val="000000"/>
                          </a:solidFill>
                        </a:rPr>
                        <a:t>Political</a:t>
                      </a:r>
                    </a:p>
                  </a:txBody>
                  <a:tcPr/>
                </a:tc>
                <a:extLst>
                  <a:ext uri="{0D108BD9-81ED-4DB2-BD59-A6C34878D82A}">
                    <a16:rowId xmlns:a16="http://schemas.microsoft.com/office/drawing/2014/main" val="1449736829"/>
                  </a:ext>
                </a:extLst>
              </a:tr>
              <a:tr h="527538">
                <a:tc>
                  <a:txBody>
                    <a:bodyPr/>
                    <a:lstStyle/>
                    <a:p>
                      <a:r>
                        <a:rPr lang="en-US" dirty="0">
                          <a:solidFill>
                            <a:srgbClr val="000000"/>
                          </a:solidFill>
                        </a:rPr>
                        <a:t>Legal</a:t>
                      </a:r>
                    </a:p>
                  </a:txBody>
                  <a:tcPr/>
                </a:tc>
                <a:tc>
                  <a:txBody>
                    <a:bodyPr/>
                    <a:lstStyle/>
                    <a:p>
                      <a:r>
                        <a:rPr lang="en-US" dirty="0">
                          <a:solidFill>
                            <a:srgbClr val="000000"/>
                          </a:solidFill>
                        </a:rPr>
                        <a:t>Inflation/Recession</a:t>
                      </a:r>
                    </a:p>
                  </a:txBody>
                  <a:tcPr/>
                </a:tc>
                <a:extLst>
                  <a:ext uri="{0D108BD9-81ED-4DB2-BD59-A6C34878D82A}">
                    <a16:rowId xmlns:a16="http://schemas.microsoft.com/office/drawing/2014/main" val="3431526613"/>
                  </a:ext>
                </a:extLst>
              </a:tr>
              <a:tr h="527538">
                <a:tc>
                  <a:txBody>
                    <a:bodyPr/>
                    <a:lstStyle/>
                    <a:p>
                      <a:r>
                        <a:rPr lang="en-US" dirty="0">
                          <a:solidFill>
                            <a:srgbClr val="000000"/>
                          </a:solidFill>
                        </a:rPr>
                        <a:t>Physical damage (at the individual level)</a:t>
                      </a:r>
                    </a:p>
                  </a:txBody>
                  <a:tcPr/>
                </a:tc>
                <a:tc>
                  <a:txBody>
                    <a:bodyPr/>
                    <a:lstStyle/>
                    <a:p>
                      <a:r>
                        <a:rPr lang="en-US" dirty="0">
                          <a:solidFill>
                            <a:srgbClr val="000000"/>
                          </a:solidFill>
                        </a:rPr>
                        <a:t>Accounting</a:t>
                      </a:r>
                    </a:p>
                  </a:txBody>
                  <a:tcPr/>
                </a:tc>
                <a:extLst>
                  <a:ext uri="{0D108BD9-81ED-4DB2-BD59-A6C34878D82A}">
                    <a16:rowId xmlns:a16="http://schemas.microsoft.com/office/drawing/2014/main" val="834802642"/>
                  </a:ext>
                </a:extLst>
              </a:tr>
              <a:tr h="527538">
                <a:tc>
                  <a:txBody>
                    <a:bodyPr/>
                    <a:lstStyle/>
                    <a:p>
                      <a:r>
                        <a:rPr lang="en-US" dirty="0">
                          <a:solidFill>
                            <a:srgbClr val="000000"/>
                          </a:solidFill>
                        </a:rPr>
                        <a:t>Liability (products, premise, employment)</a:t>
                      </a:r>
                    </a:p>
                  </a:txBody>
                  <a:tcPr/>
                </a:tc>
                <a:tc>
                  <a:txBody>
                    <a:bodyPr/>
                    <a:lstStyle/>
                    <a:p>
                      <a:r>
                        <a:rPr lang="en-US" dirty="0">
                          <a:solidFill>
                            <a:srgbClr val="000000"/>
                          </a:solidFill>
                        </a:rPr>
                        <a:t>Longevity (at the social level)</a:t>
                      </a:r>
                    </a:p>
                  </a:txBody>
                  <a:tcPr/>
                </a:tc>
                <a:extLst>
                  <a:ext uri="{0D108BD9-81ED-4DB2-BD59-A6C34878D82A}">
                    <a16:rowId xmlns:a16="http://schemas.microsoft.com/office/drawing/2014/main" val="3110094350"/>
                  </a:ext>
                </a:extLst>
              </a:tr>
              <a:tr h="527538">
                <a:tc>
                  <a:txBody>
                    <a:bodyPr/>
                    <a:lstStyle/>
                    <a:p>
                      <a:r>
                        <a:rPr lang="en-US" dirty="0">
                          <a:solidFill>
                            <a:srgbClr val="000000"/>
                          </a:solidFill>
                        </a:rPr>
                        <a:t>Innovational (technical obsolescence)</a:t>
                      </a:r>
                    </a:p>
                  </a:txBody>
                  <a:tcPr/>
                </a:tc>
                <a:tc>
                  <a:txBody>
                    <a:bodyPr/>
                    <a:lstStyle/>
                    <a:p>
                      <a:r>
                        <a:rPr lang="en-US" dirty="0">
                          <a:solidFill>
                            <a:srgbClr val="000000"/>
                          </a:solidFill>
                        </a:rPr>
                        <a:t>Mortality and morbidity (at the global/societal level)</a:t>
                      </a:r>
                    </a:p>
                  </a:txBody>
                  <a:tcPr/>
                </a:tc>
                <a:extLst>
                  <a:ext uri="{0D108BD9-81ED-4DB2-BD59-A6C34878D82A}">
                    <a16:rowId xmlns:a16="http://schemas.microsoft.com/office/drawing/2014/main" val="1869797633"/>
                  </a:ext>
                </a:extLst>
              </a:tr>
              <a:tr h="527538">
                <a:tc>
                  <a:txBody>
                    <a:bodyPr/>
                    <a:lstStyle/>
                    <a:p>
                      <a:r>
                        <a:rPr lang="en-US" dirty="0">
                          <a:solidFill>
                            <a:srgbClr val="000000"/>
                          </a:solidFill>
                        </a:rPr>
                        <a:t>Operational</a:t>
                      </a:r>
                    </a:p>
                  </a:txBody>
                  <a:tcPr/>
                </a:tc>
                <a:tc>
                  <a:txBody>
                    <a:bodyPr/>
                    <a:lstStyle/>
                    <a:p>
                      <a:endParaRPr lang="en-US">
                        <a:solidFill>
                          <a:srgbClr val="000000"/>
                        </a:solidFill>
                      </a:endParaRPr>
                    </a:p>
                  </a:txBody>
                  <a:tcPr/>
                </a:tc>
                <a:extLst>
                  <a:ext uri="{0D108BD9-81ED-4DB2-BD59-A6C34878D82A}">
                    <a16:rowId xmlns:a16="http://schemas.microsoft.com/office/drawing/2014/main" val="1030184967"/>
                  </a:ext>
                </a:extLst>
              </a:tr>
              <a:tr h="527538">
                <a:tc>
                  <a:txBody>
                    <a:bodyPr/>
                    <a:lstStyle/>
                    <a:p>
                      <a:r>
                        <a:rPr lang="en-US" dirty="0">
                          <a:solidFill>
                            <a:srgbClr val="000000"/>
                          </a:solidFill>
                        </a:rPr>
                        <a:t>Strategic</a:t>
                      </a:r>
                    </a:p>
                  </a:txBody>
                  <a:tcPr/>
                </a:tc>
                <a:tc>
                  <a:txBody>
                    <a:bodyPr/>
                    <a:lstStyle/>
                    <a:p>
                      <a:endParaRPr lang="en-US">
                        <a:solidFill>
                          <a:srgbClr val="000000"/>
                        </a:solidFill>
                      </a:endParaRPr>
                    </a:p>
                  </a:txBody>
                  <a:tcPr/>
                </a:tc>
                <a:extLst>
                  <a:ext uri="{0D108BD9-81ED-4DB2-BD59-A6C34878D82A}">
                    <a16:rowId xmlns:a16="http://schemas.microsoft.com/office/drawing/2014/main" val="382788032"/>
                  </a:ext>
                </a:extLst>
              </a:tr>
              <a:tr h="527538">
                <a:tc>
                  <a:txBody>
                    <a:bodyPr/>
                    <a:lstStyle/>
                    <a:p>
                      <a:r>
                        <a:rPr lang="en-US" dirty="0">
                          <a:solidFill>
                            <a:srgbClr val="000000"/>
                          </a:solidFill>
                        </a:rPr>
                        <a:t>Longevity (at the individual level)</a:t>
                      </a:r>
                    </a:p>
                  </a:txBody>
                  <a:tcPr/>
                </a:tc>
                <a:tc>
                  <a:txBody>
                    <a:bodyPr/>
                    <a:lstStyle/>
                    <a:p>
                      <a:endParaRPr lang="en-US" dirty="0">
                        <a:solidFill>
                          <a:srgbClr val="000000"/>
                        </a:solidFill>
                      </a:endParaRPr>
                    </a:p>
                  </a:txBody>
                  <a:tcPr/>
                </a:tc>
                <a:extLst>
                  <a:ext uri="{0D108BD9-81ED-4DB2-BD59-A6C34878D82A}">
                    <a16:rowId xmlns:a16="http://schemas.microsoft.com/office/drawing/2014/main" val="750212878"/>
                  </a:ext>
                </a:extLst>
              </a:tr>
              <a:tr h="527538">
                <a:tc>
                  <a:txBody>
                    <a:bodyPr/>
                    <a:lstStyle/>
                    <a:p>
                      <a:r>
                        <a:rPr lang="en-US" dirty="0">
                          <a:solidFill>
                            <a:srgbClr val="000000"/>
                          </a:solidFill>
                        </a:rPr>
                        <a:t>Mortality and morbidity (at the individual level)</a:t>
                      </a:r>
                    </a:p>
                  </a:txBody>
                  <a:tcPr/>
                </a:tc>
                <a:tc>
                  <a:txBody>
                    <a:bodyPr/>
                    <a:lstStyle/>
                    <a:p>
                      <a:endParaRPr lang="en-US" dirty="0">
                        <a:solidFill>
                          <a:srgbClr val="000000"/>
                        </a:solidFill>
                      </a:endParaRPr>
                    </a:p>
                  </a:txBody>
                  <a:tcPr/>
                </a:tc>
                <a:extLst>
                  <a:ext uri="{0D108BD9-81ED-4DB2-BD59-A6C34878D82A}">
                    <a16:rowId xmlns:a16="http://schemas.microsoft.com/office/drawing/2014/main" val="1293605936"/>
                  </a:ext>
                </a:extLst>
              </a:tr>
            </a:tbl>
          </a:graphicData>
        </a:graphic>
      </p:graphicFrame>
      <p:sp>
        <p:nvSpPr>
          <p:cNvPr id="45" name="Freeform: Shape 44">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7" name="Group 46">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8" name="Freeform: Shape 47">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5345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30F0-D42A-482B-B14D-A268136620D4}"/>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41D13B35-E55F-464C-93DB-24B8B4F94A02}"/>
              </a:ext>
            </a:extLst>
          </p:cNvPr>
          <p:cNvSpPr>
            <a:spLocks noGrp="1"/>
          </p:cNvSpPr>
          <p:nvPr>
            <p:ph idx="1"/>
          </p:nvPr>
        </p:nvSpPr>
        <p:spPr/>
        <p:txBody>
          <a:bodyPr>
            <a:noAutofit/>
          </a:bodyPr>
          <a:lstStyle/>
          <a:p>
            <a:pPr marL="342900" indent="-342900">
              <a:buFont typeface="Wingdings" panose="05000000000000000000" pitchFamily="2" charset="2"/>
              <a:buChar char="Ø"/>
            </a:pPr>
            <a:r>
              <a:rPr lang="en-US" dirty="0"/>
              <a:t>The possibilities for disaster and data theft are infinite in cyberspace.</a:t>
            </a:r>
          </a:p>
          <a:p>
            <a:pPr marL="342900" indent="-342900">
              <a:buFont typeface="Wingdings" panose="05000000000000000000" pitchFamily="2" charset="2"/>
              <a:buChar char="Ø"/>
            </a:pPr>
            <a:r>
              <a:rPr lang="en-US" dirty="0"/>
              <a:t>Cyberspace has become the public forum for social, political, and economic discourse.</a:t>
            </a:r>
          </a:p>
          <a:p>
            <a:pPr marL="342900" indent="-342900">
              <a:buFont typeface="Wingdings" panose="05000000000000000000" pitchFamily="2" charset="2"/>
              <a:buChar char="Ø"/>
            </a:pPr>
            <a:r>
              <a:rPr lang="en-US" dirty="0"/>
              <a:t>Organizations must operate in cyberspace to engage with customers and partners in those spaces. This brings organizations into contact with that risk.</a:t>
            </a:r>
          </a:p>
          <a:p>
            <a:pPr marL="342900" indent="-342900">
              <a:buFont typeface="Wingdings" panose="05000000000000000000" pitchFamily="2" charset="2"/>
              <a:buChar char="Ø"/>
            </a:pPr>
            <a:r>
              <a:rPr lang="en-US" dirty="0"/>
              <a:t>To secure operations in cyberspace, risk managers and organizations must think through, select, and implement a customized risk management plan and continuously monitor the plan’s successes and failures. </a:t>
            </a:r>
          </a:p>
        </p:txBody>
      </p:sp>
      <p:pic>
        <p:nvPicPr>
          <p:cNvPr id="2050" name="Picture 2">
            <a:extLst>
              <a:ext uri="{FF2B5EF4-FFF2-40B4-BE49-F238E27FC236}">
                <a16:creationId xmlns:a16="http://schemas.microsoft.com/office/drawing/2014/main" id="{F45F0785-3C72-4261-B89B-636BF6567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30249"/>
            <a:ext cx="6838950" cy="679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7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45EFA-A3AC-438C-B48F-557DA7AF8866}"/>
              </a:ext>
            </a:extLst>
          </p:cNvPr>
          <p:cNvSpPr>
            <a:spLocks noGrp="1"/>
          </p:cNvSpPr>
          <p:nvPr>
            <p:ph type="title"/>
          </p:nvPr>
        </p:nvSpPr>
        <p:spPr/>
        <p:txBody>
          <a:bodyPr/>
          <a:lstStyle/>
          <a:p>
            <a:r>
              <a:rPr lang="en-US" dirty="0"/>
              <a:t>Pure vs. Speculative Exposures</a:t>
            </a:r>
          </a:p>
        </p:txBody>
      </p:sp>
      <p:sp>
        <p:nvSpPr>
          <p:cNvPr id="5" name="Content Placeholder 4">
            <a:extLst>
              <a:ext uri="{FF2B5EF4-FFF2-40B4-BE49-F238E27FC236}">
                <a16:creationId xmlns:a16="http://schemas.microsoft.com/office/drawing/2014/main" id="{78361B14-3590-4433-8F5D-897F0DD8300E}"/>
              </a:ext>
            </a:extLst>
          </p:cNvPr>
          <p:cNvSpPr>
            <a:spLocks noGrp="1"/>
          </p:cNvSpPr>
          <p:nvPr>
            <p:ph sz="half" idx="1"/>
          </p:nvPr>
        </p:nvSpPr>
        <p:spPr/>
        <p:txBody>
          <a:bodyPr/>
          <a:lstStyle/>
          <a:p>
            <a:r>
              <a:rPr lang="en-US" dirty="0"/>
              <a:t>Pure Risk</a:t>
            </a:r>
          </a:p>
          <a:p>
            <a:pPr marL="342900" indent="-342900">
              <a:buFont typeface="Wingdings" panose="05000000000000000000" pitchFamily="2" charset="2"/>
              <a:buChar char="Ø"/>
            </a:pPr>
            <a:r>
              <a:rPr lang="en-US" dirty="0"/>
              <a:t>Some chance of loss and no chance of gain (e.g., fire risk, flood risk, etc.)</a:t>
            </a:r>
          </a:p>
        </p:txBody>
      </p:sp>
      <p:sp>
        <p:nvSpPr>
          <p:cNvPr id="6" name="Content Placeholder 5">
            <a:extLst>
              <a:ext uri="{FF2B5EF4-FFF2-40B4-BE49-F238E27FC236}">
                <a16:creationId xmlns:a16="http://schemas.microsoft.com/office/drawing/2014/main" id="{7DDA56B0-58F8-4CEA-88B6-B229BABBB1CB}"/>
              </a:ext>
            </a:extLst>
          </p:cNvPr>
          <p:cNvSpPr>
            <a:spLocks noGrp="1"/>
          </p:cNvSpPr>
          <p:nvPr>
            <p:ph sz="half" idx="2"/>
          </p:nvPr>
        </p:nvSpPr>
        <p:spPr/>
        <p:txBody>
          <a:bodyPr/>
          <a:lstStyle/>
          <a:p>
            <a:r>
              <a:rPr lang="en-US" dirty="0"/>
              <a:t>Speculative Risk</a:t>
            </a:r>
          </a:p>
          <a:p>
            <a:pPr marL="342900" indent="-342900">
              <a:buFont typeface="Wingdings" panose="05000000000000000000" pitchFamily="2" charset="2"/>
              <a:buChar char="Ø"/>
            </a:pPr>
            <a:r>
              <a:rPr lang="en-US" dirty="0"/>
              <a:t>A chance to gain or lose (including investment risk, reputational risk, strategic risk, etc.)</a:t>
            </a:r>
          </a:p>
        </p:txBody>
      </p:sp>
      <p:sp>
        <p:nvSpPr>
          <p:cNvPr id="7" name="Content Placeholder 4">
            <a:extLst>
              <a:ext uri="{FF2B5EF4-FFF2-40B4-BE49-F238E27FC236}">
                <a16:creationId xmlns:a16="http://schemas.microsoft.com/office/drawing/2014/main" id="{6ED198D1-C76C-4D7B-8003-694C985CFF24}"/>
              </a:ext>
            </a:extLst>
          </p:cNvPr>
          <p:cNvSpPr txBox="1">
            <a:spLocks/>
          </p:cNvSpPr>
          <p:nvPr/>
        </p:nvSpPr>
        <p:spPr>
          <a:xfrm>
            <a:off x="525717" y="4439920"/>
            <a:ext cx="10077557" cy="173704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100" i="1" dirty="0">
                <a:latin typeface="+mj-lt"/>
              </a:rPr>
              <a:t>Hedging</a:t>
            </a:r>
          </a:p>
          <a:p>
            <a:r>
              <a:rPr lang="en-US" sz="2900" dirty="0"/>
              <a:t>Taking actions to reduce or eliminate risk. As in: Hedging bets. </a:t>
            </a:r>
          </a:p>
          <a:p>
            <a:r>
              <a:rPr lang="en-US" sz="2900" dirty="0"/>
              <a:t>Also known at mitigating, harm reduction, abstraction, or insulating. See: Safety net.</a:t>
            </a:r>
          </a:p>
          <a:p>
            <a:endParaRPr lang="en-US" dirty="0"/>
          </a:p>
        </p:txBody>
      </p:sp>
    </p:spTree>
    <p:extLst>
      <p:ext uri="{BB962C8B-B14F-4D97-AF65-F5344CB8AC3E}">
        <p14:creationId xmlns:p14="http://schemas.microsoft.com/office/powerpoint/2010/main" val="335716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37222F6-C9C3-4B53-AB66-B24312C774FE}"/>
              </a:ext>
            </a:extLst>
          </p:cNvPr>
          <p:cNvGraphicFramePr>
            <a:graphicFrameLocks noGrp="1"/>
          </p:cNvGraphicFramePr>
          <p:nvPr>
            <p:ph idx="1"/>
            <p:extLst>
              <p:ext uri="{D42A27DB-BD31-4B8C-83A1-F6EECF244321}">
                <p14:modId xmlns:p14="http://schemas.microsoft.com/office/powerpoint/2010/main" val="195499029"/>
              </p:ext>
            </p:extLst>
          </p:nvPr>
        </p:nvGraphicFramePr>
        <p:xfrm>
          <a:off x="0" y="0"/>
          <a:ext cx="12192000" cy="6857994"/>
        </p:xfrm>
        <a:graphic>
          <a:graphicData uri="http://schemas.openxmlformats.org/drawingml/2006/table">
            <a:tbl>
              <a:tblPr firstRow="1" bandRow="1">
                <a:tableStyleId>{08FB837D-C827-4EFA-A057-4D05807E0F7C}</a:tableStyleId>
              </a:tblPr>
              <a:tblGrid>
                <a:gridCol w="6096000">
                  <a:extLst>
                    <a:ext uri="{9D8B030D-6E8A-4147-A177-3AD203B41FA5}">
                      <a16:colId xmlns:a16="http://schemas.microsoft.com/office/drawing/2014/main" val="76621107"/>
                    </a:ext>
                  </a:extLst>
                </a:gridCol>
                <a:gridCol w="6096000">
                  <a:extLst>
                    <a:ext uri="{9D8B030D-6E8A-4147-A177-3AD203B41FA5}">
                      <a16:colId xmlns:a16="http://schemas.microsoft.com/office/drawing/2014/main" val="2243140964"/>
                    </a:ext>
                  </a:extLst>
                </a:gridCol>
              </a:tblGrid>
              <a:tr h="527538">
                <a:tc>
                  <a:txBody>
                    <a:bodyPr/>
                    <a:lstStyle/>
                    <a:p>
                      <a:r>
                        <a:rPr lang="en-US" dirty="0">
                          <a:solidFill>
                            <a:srgbClr val="000000"/>
                          </a:solidFill>
                        </a:rPr>
                        <a:t>Pure Risk (Loss Only)</a:t>
                      </a:r>
                    </a:p>
                  </a:txBody>
                  <a:tcPr/>
                </a:tc>
                <a:tc>
                  <a:txBody>
                    <a:bodyPr/>
                    <a:lstStyle/>
                    <a:p>
                      <a:r>
                        <a:rPr lang="en-US" dirty="0">
                          <a:solidFill>
                            <a:srgbClr val="000000"/>
                          </a:solidFill>
                        </a:rPr>
                        <a:t>Speculative Risks (Win or Lose)</a:t>
                      </a:r>
                    </a:p>
                  </a:txBody>
                  <a:tcPr/>
                </a:tc>
                <a:extLst>
                  <a:ext uri="{0D108BD9-81ED-4DB2-BD59-A6C34878D82A}">
                    <a16:rowId xmlns:a16="http://schemas.microsoft.com/office/drawing/2014/main" val="1966931737"/>
                  </a:ext>
                </a:extLst>
              </a:tr>
              <a:tr h="527538">
                <a:tc>
                  <a:txBody>
                    <a:bodyPr/>
                    <a:lstStyle/>
                    <a:p>
                      <a:r>
                        <a:rPr lang="en-US" dirty="0">
                          <a:solidFill>
                            <a:srgbClr val="000000"/>
                          </a:solidFill>
                        </a:rPr>
                        <a:t>Physical damage to property (fire, flood, weather)</a:t>
                      </a:r>
                    </a:p>
                  </a:txBody>
                  <a:tcPr/>
                </a:tc>
                <a:tc>
                  <a:txBody>
                    <a:bodyPr/>
                    <a:lstStyle/>
                    <a:p>
                      <a:r>
                        <a:rPr lang="en-US" dirty="0">
                          <a:solidFill>
                            <a:srgbClr val="000000"/>
                          </a:solidFill>
                        </a:rPr>
                        <a:t>Market (interest, foreign exchange, stock market)</a:t>
                      </a:r>
                    </a:p>
                  </a:txBody>
                  <a:tcPr/>
                </a:tc>
                <a:extLst>
                  <a:ext uri="{0D108BD9-81ED-4DB2-BD59-A6C34878D82A}">
                    <a16:rowId xmlns:a16="http://schemas.microsoft.com/office/drawing/2014/main" val="3541245541"/>
                  </a:ext>
                </a:extLst>
              </a:tr>
              <a:tr h="527538">
                <a:tc>
                  <a:txBody>
                    <a:bodyPr/>
                    <a:lstStyle/>
                    <a:p>
                      <a:r>
                        <a:rPr lang="en-US" dirty="0">
                          <a:solidFill>
                            <a:srgbClr val="000000"/>
                          </a:solidFill>
                        </a:rPr>
                        <a:t>Liability risk exposure (products, premise, employment)</a:t>
                      </a:r>
                    </a:p>
                  </a:txBody>
                  <a:tcPr/>
                </a:tc>
                <a:tc>
                  <a:txBody>
                    <a:bodyPr/>
                    <a:lstStyle/>
                    <a:p>
                      <a:r>
                        <a:rPr lang="en-US" dirty="0">
                          <a:solidFill>
                            <a:srgbClr val="000000"/>
                          </a:solidFill>
                        </a:rPr>
                        <a:t>Reputational</a:t>
                      </a:r>
                    </a:p>
                  </a:txBody>
                  <a:tcPr/>
                </a:tc>
                <a:extLst>
                  <a:ext uri="{0D108BD9-81ED-4DB2-BD59-A6C34878D82A}">
                    <a16:rowId xmlns:a16="http://schemas.microsoft.com/office/drawing/2014/main" val="485506578"/>
                  </a:ext>
                </a:extLst>
              </a:tr>
              <a:tr h="527538">
                <a:tc>
                  <a:txBody>
                    <a:bodyPr/>
                    <a:lstStyle/>
                    <a:p>
                      <a:r>
                        <a:rPr lang="en-US" dirty="0">
                          <a:solidFill>
                            <a:srgbClr val="000000"/>
                          </a:solidFill>
                        </a:rPr>
                        <a:t>Innovational (technical obsolescence)</a:t>
                      </a:r>
                    </a:p>
                  </a:txBody>
                  <a:tcPr/>
                </a:tc>
                <a:tc>
                  <a:txBody>
                    <a:bodyPr/>
                    <a:lstStyle/>
                    <a:p>
                      <a:r>
                        <a:rPr lang="en-US" dirty="0">
                          <a:solidFill>
                            <a:srgbClr val="000000"/>
                          </a:solidFill>
                        </a:rPr>
                        <a:t>Brand</a:t>
                      </a:r>
                    </a:p>
                  </a:txBody>
                  <a:tcPr/>
                </a:tc>
                <a:extLst>
                  <a:ext uri="{0D108BD9-81ED-4DB2-BD59-A6C34878D82A}">
                    <a16:rowId xmlns:a16="http://schemas.microsoft.com/office/drawing/2014/main" val="2673456643"/>
                  </a:ext>
                </a:extLst>
              </a:tr>
              <a:tr h="527538">
                <a:tc>
                  <a:txBody>
                    <a:bodyPr/>
                    <a:lstStyle/>
                    <a:p>
                      <a:r>
                        <a:rPr lang="en-US" dirty="0">
                          <a:solidFill>
                            <a:srgbClr val="000000"/>
                          </a:solidFill>
                        </a:rPr>
                        <a:t>Operational (mistakes in process or procedure)</a:t>
                      </a:r>
                    </a:p>
                  </a:txBody>
                  <a:tcPr/>
                </a:tc>
                <a:tc>
                  <a:txBody>
                    <a:bodyPr/>
                    <a:lstStyle/>
                    <a:p>
                      <a:r>
                        <a:rPr lang="en-US" dirty="0">
                          <a:solidFill>
                            <a:srgbClr val="000000"/>
                          </a:solidFill>
                        </a:rPr>
                        <a:t>Credit (at the individual level)</a:t>
                      </a:r>
                    </a:p>
                  </a:txBody>
                  <a:tcPr/>
                </a:tc>
                <a:extLst>
                  <a:ext uri="{0D108BD9-81ED-4DB2-BD59-A6C34878D82A}">
                    <a16:rowId xmlns:a16="http://schemas.microsoft.com/office/drawing/2014/main" val="1673499908"/>
                  </a:ext>
                </a:extLst>
              </a:tr>
              <a:tr h="527538">
                <a:tc>
                  <a:txBody>
                    <a:bodyPr/>
                    <a:lstStyle/>
                    <a:p>
                      <a:r>
                        <a:rPr lang="en-US" dirty="0">
                          <a:solidFill>
                            <a:srgbClr val="000000"/>
                          </a:solidFill>
                        </a:rPr>
                        <a:t>Mortality and morbidity risk (at individual level)</a:t>
                      </a:r>
                    </a:p>
                  </a:txBody>
                  <a:tcPr/>
                </a:tc>
                <a:tc>
                  <a:txBody>
                    <a:bodyPr/>
                    <a:lstStyle/>
                    <a:p>
                      <a:r>
                        <a:rPr lang="en-US" dirty="0">
                          <a:solidFill>
                            <a:srgbClr val="000000"/>
                          </a:solidFill>
                        </a:rPr>
                        <a:t>Product success</a:t>
                      </a:r>
                    </a:p>
                  </a:txBody>
                  <a:tcPr/>
                </a:tc>
                <a:extLst>
                  <a:ext uri="{0D108BD9-81ED-4DB2-BD59-A6C34878D82A}">
                    <a16:rowId xmlns:a16="http://schemas.microsoft.com/office/drawing/2014/main" val="3803232284"/>
                  </a:ext>
                </a:extLst>
              </a:tr>
              <a:tr h="527538">
                <a:tc>
                  <a:txBody>
                    <a:bodyPr/>
                    <a:lstStyle/>
                    <a:p>
                      <a:r>
                        <a:rPr lang="en-US" dirty="0">
                          <a:solidFill>
                            <a:srgbClr val="000000"/>
                          </a:solidFill>
                        </a:rPr>
                        <a:t>Intellectual property violation</a:t>
                      </a:r>
                    </a:p>
                  </a:txBody>
                  <a:tcPr/>
                </a:tc>
                <a:tc>
                  <a:txBody>
                    <a:bodyPr/>
                    <a:lstStyle/>
                    <a:p>
                      <a:r>
                        <a:rPr lang="en-US" dirty="0">
                          <a:solidFill>
                            <a:srgbClr val="000000"/>
                          </a:solidFill>
                        </a:rPr>
                        <a:t>Public relations</a:t>
                      </a:r>
                    </a:p>
                  </a:txBody>
                  <a:tcPr/>
                </a:tc>
                <a:extLst>
                  <a:ext uri="{0D108BD9-81ED-4DB2-BD59-A6C34878D82A}">
                    <a16:rowId xmlns:a16="http://schemas.microsoft.com/office/drawing/2014/main" val="787198802"/>
                  </a:ext>
                </a:extLst>
              </a:tr>
              <a:tr h="527538">
                <a:tc>
                  <a:txBody>
                    <a:bodyPr/>
                    <a:lstStyle/>
                    <a:p>
                      <a:r>
                        <a:rPr lang="en-US" dirty="0">
                          <a:solidFill>
                            <a:srgbClr val="000000"/>
                          </a:solidFill>
                        </a:rPr>
                        <a:t>Environmental (water, air, hazardous chemicals)</a:t>
                      </a:r>
                    </a:p>
                  </a:txBody>
                  <a:tcPr/>
                </a:tc>
                <a:tc>
                  <a:txBody>
                    <a:bodyPr/>
                    <a:lstStyle/>
                    <a:p>
                      <a:r>
                        <a:rPr lang="en-US" dirty="0">
                          <a:solidFill>
                            <a:srgbClr val="000000"/>
                          </a:solidFill>
                        </a:rPr>
                        <a:t>Population changes</a:t>
                      </a:r>
                    </a:p>
                  </a:txBody>
                  <a:tcPr/>
                </a:tc>
                <a:extLst>
                  <a:ext uri="{0D108BD9-81ED-4DB2-BD59-A6C34878D82A}">
                    <a16:rowId xmlns:a16="http://schemas.microsoft.com/office/drawing/2014/main" val="245001299"/>
                  </a:ext>
                </a:extLst>
              </a:tr>
              <a:tr h="527538">
                <a:tc>
                  <a:txBody>
                    <a:bodyPr/>
                    <a:lstStyle/>
                    <a:p>
                      <a:r>
                        <a:rPr lang="en-US" dirty="0">
                          <a:solidFill>
                            <a:srgbClr val="000000"/>
                          </a:solidFill>
                        </a:rPr>
                        <a:t>Natural disasters</a:t>
                      </a:r>
                    </a:p>
                  </a:txBody>
                  <a:tcPr/>
                </a:tc>
                <a:tc>
                  <a:txBody>
                    <a:bodyPr/>
                    <a:lstStyle/>
                    <a:p>
                      <a:r>
                        <a:rPr lang="en-US" dirty="0">
                          <a:solidFill>
                            <a:srgbClr val="000000"/>
                          </a:solidFill>
                        </a:rPr>
                        <a:t>Market for the product</a:t>
                      </a:r>
                    </a:p>
                  </a:txBody>
                  <a:tcPr/>
                </a:tc>
                <a:extLst>
                  <a:ext uri="{0D108BD9-81ED-4DB2-BD59-A6C34878D82A}">
                    <a16:rowId xmlns:a16="http://schemas.microsoft.com/office/drawing/2014/main" val="1098808037"/>
                  </a:ext>
                </a:extLst>
              </a:tr>
              <a:tr h="527538">
                <a:tc>
                  <a:txBody>
                    <a:bodyPr/>
                    <a:lstStyle/>
                    <a:p>
                      <a:r>
                        <a:rPr lang="en-US" dirty="0">
                          <a:solidFill>
                            <a:srgbClr val="000000"/>
                          </a:solidFill>
                        </a:rPr>
                        <a:t>Man-made destruction (nuclear, wars, unrest)</a:t>
                      </a:r>
                    </a:p>
                  </a:txBody>
                  <a:tcPr/>
                </a:tc>
                <a:tc>
                  <a:txBody>
                    <a:bodyPr/>
                    <a:lstStyle/>
                    <a:p>
                      <a:r>
                        <a:rPr lang="en-US" dirty="0">
                          <a:solidFill>
                            <a:srgbClr val="000000"/>
                          </a:solidFill>
                        </a:rPr>
                        <a:t>Regulatory change</a:t>
                      </a:r>
                    </a:p>
                  </a:txBody>
                  <a:tcPr/>
                </a:tc>
                <a:extLst>
                  <a:ext uri="{0D108BD9-81ED-4DB2-BD59-A6C34878D82A}">
                    <a16:rowId xmlns:a16="http://schemas.microsoft.com/office/drawing/2014/main" val="1310905402"/>
                  </a:ext>
                </a:extLst>
              </a:tr>
              <a:tr h="527538">
                <a:tc>
                  <a:txBody>
                    <a:bodyPr/>
                    <a:lstStyle/>
                    <a:p>
                      <a:r>
                        <a:rPr lang="en-US" dirty="0">
                          <a:solidFill>
                            <a:srgbClr val="000000"/>
                          </a:solidFill>
                        </a:rPr>
                        <a:t>Mortality and morbidity risks (at the societal level) </a:t>
                      </a:r>
                    </a:p>
                  </a:txBody>
                  <a:tcPr/>
                </a:tc>
                <a:tc>
                  <a:txBody>
                    <a:bodyPr/>
                    <a:lstStyle/>
                    <a:p>
                      <a:r>
                        <a:rPr lang="en-US" dirty="0">
                          <a:solidFill>
                            <a:srgbClr val="000000"/>
                          </a:solidFill>
                        </a:rPr>
                        <a:t>Political</a:t>
                      </a:r>
                    </a:p>
                  </a:txBody>
                  <a:tcPr/>
                </a:tc>
                <a:extLst>
                  <a:ext uri="{0D108BD9-81ED-4DB2-BD59-A6C34878D82A}">
                    <a16:rowId xmlns:a16="http://schemas.microsoft.com/office/drawing/2014/main" val="1866141639"/>
                  </a:ext>
                </a:extLst>
              </a:tr>
              <a:tr h="527538">
                <a:tc>
                  <a:txBody>
                    <a:bodyPr/>
                    <a:lstStyle/>
                    <a:p>
                      <a:endParaRPr lang="en-US" dirty="0">
                        <a:solidFill>
                          <a:srgbClr val="000000"/>
                        </a:solidFill>
                      </a:endParaRPr>
                    </a:p>
                  </a:txBody>
                  <a:tcPr/>
                </a:tc>
                <a:tc>
                  <a:txBody>
                    <a:bodyPr/>
                    <a:lstStyle/>
                    <a:p>
                      <a:r>
                        <a:rPr lang="en-US" dirty="0">
                          <a:solidFill>
                            <a:srgbClr val="000000"/>
                          </a:solidFill>
                        </a:rPr>
                        <a:t>Investment / Accounting</a:t>
                      </a:r>
                    </a:p>
                  </a:txBody>
                  <a:tcPr/>
                </a:tc>
                <a:extLst>
                  <a:ext uri="{0D108BD9-81ED-4DB2-BD59-A6C34878D82A}">
                    <a16:rowId xmlns:a16="http://schemas.microsoft.com/office/drawing/2014/main" val="3336919594"/>
                  </a:ext>
                </a:extLst>
              </a:tr>
              <a:tr h="527538">
                <a:tc>
                  <a:txBody>
                    <a:bodyPr/>
                    <a:lstStyle/>
                    <a:p>
                      <a:endParaRPr lang="en-US" dirty="0">
                        <a:solidFill>
                          <a:srgbClr val="000000"/>
                        </a:solidFill>
                      </a:endParaRPr>
                    </a:p>
                  </a:txBody>
                  <a:tcPr/>
                </a:tc>
                <a:tc>
                  <a:txBody>
                    <a:bodyPr/>
                    <a:lstStyle/>
                    <a:p>
                      <a:r>
                        <a:rPr lang="en-US" dirty="0">
                          <a:solidFill>
                            <a:srgbClr val="000000"/>
                          </a:solidFill>
                        </a:rPr>
                        <a:t>Research and development</a:t>
                      </a:r>
                    </a:p>
                  </a:txBody>
                  <a:tcPr/>
                </a:tc>
                <a:extLst>
                  <a:ext uri="{0D108BD9-81ED-4DB2-BD59-A6C34878D82A}">
                    <a16:rowId xmlns:a16="http://schemas.microsoft.com/office/drawing/2014/main" val="3837341083"/>
                  </a:ext>
                </a:extLst>
              </a:tr>
            </a:tbl>
          </a:graphicData>
        </a:graphic>
      </p:graphicFrame>
    </p:spTree>
    <p:extLst>
      <p:ext uri="{BB962C8B-B14F-4D97-AF65-F5344CB8AC3E}">
        <p14:creationId xmlns:p14="http://schemas.microsoft.com/office/powerpoint/2010/main" val="1906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Beveled 3">
            <a:extLst>
              <a:ext uri="{FF2B5EF4-FFF2-40B4-BE49-F238E27FC236}">
                <a16:creationId xmlns:a16="http://schemas.microsoft.com/office/drawing/2014/main" id="{2199B306-871D-45CE-AE2F-C8CF160C048F}"/>
              </a:ext>
            </a:extLst>
          </p:cNvPr>
          <p:cNvSpPr/>
          <p:nvPr/>
        </p:nvSpPr>
        <p:spPr>
          <a:xfrm>
            <a:off x="1127760" y="1087120"/>
            <a:ext cx="3027680" cy="13208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Personal Risk</a:t>
            </a:r>
          </a:p>
        </p:txBody>
      </p:sp>
      <p:sp>
        <p:nvSpPr>
          <p:cNvPr id="7" name="Rectangle: Beveled 6">
            <a:extLst>
              <a:ext uri="{FF2B5EF4-FFF2-40B4-BE49-F238E27FC236}">
                <a16:creationId xmlns:a16="http://schemas.microsoft.com/office/drawing/2014/main" id="{D7AEA15E-D105-454E-BA65-DF575767A95E}"/>
              </a:ext>
            </a:extLst>
          </p:cNvPr>
          <p:cNvSpPr/>
          <p:nvPr/>
        </p:nvSpPr>
        <p:spPr>
          <a:xfrm>
            <a:off x="8036560" y="1087120"/>
            <a:ext cx="3027680" cy="13208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Liability Risk</a:t>
            </a:r>
          </a:p>
        </p:txBody>
      </p:sp>
      <p:sp>
        <p:nvSpPr>
          <p:cNvPr id="8" name="Rectangle: Beveled 7">
            <a:extLst>
              <a:ext uri="{FF2B5EF4-FFF2-40B4-BE49-F238E27FC236}">
                <a16:creationId xmlns:a16="http://schemas.microsoft.com/office/drawing/2014/main" id="{71604ED2-89A8-4082-90F6-0DB9BE8D70BC}"/>
              </a:ext>
            </a:extLst>
          </p:cNvPr>
          <p:cNvSpPr/>
          <p:nvPr/>
        </p:nvSpPr>
        <p:spPr>
          <a:xfrm>
            <a:off x="4582160" y="1087120"/>
            <a:ext cx="3027680" cy="13208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Property Risk</a:t>
            </a:r>
          </a:p>
        </p:txBody>
      </p:sp>
      <p:sp>
        <p:nvSpPr>
          <p:cNvPr id="9" name="Content Placeholder 4">
            <a:extLst>
              <a:ext uri="{FF2B5EF4-FFF2-40B4-BE49-F238E27FC236}">
                <a16:creationId xmlns:a16="http://schemas.microsoft.com/office/drawing/2014/main" id="{7B71CE70-AABD-4AF3-AC3C-33D5D1EC429F}"/>
              </a:ext>
            </a:extLst>
          </p:cNvPr>
          <p:cNvSpPr txBox="1">
            <a:spLocks/>
          </p:cNvSpPr>
          <p:nvPr/>
        </p:nvSpPr>
        <p:spPr>
          <a:xfrm>
            <a:off x="1127760" y="2753680"/>
            <a:ext cx="3027680" cy="301720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Exposures that directly impact a person, group, or organization.</a:t>
            </a:r>
          </a:p>
          <a:p>
            <a:endParaRPr lang="en-US" dirty="0"/>
          </a:p>
          <a:p>
            <a:r>
              <a:rPr lang="en-US" dirty="0"/>
              <a:t>Example: Death of employees, damage to brand reputation, etc.</a:t>
            </a:r>
          </a:p>
          <a:p>
            <a:endParaRPr lang="en-US" dirty="0"/>
          </a:p>
        </p:txBody>
      </p:sp>
      <p:sp>
        <p:nvSpPr>
          <p:cNvPr id="10" name="Content Placeholder 4">
            <a:extLst>
              <a:ext uri="{FF2B5EF4-FFF2-40B4-BE49-F238E27FC236}">
                <a16:creationId xmlns:a16="http://schemas.microsoft.com/office/drawing/2014/main" id="{BDD797F8-2CDD-4083-892A-43676556E05D}"/>
              </a:ext>
            </a:extLst>
          </p:cNvPr>
          <p:cNvSpPr txBox="1">
            <a:spLocks/>
          </p:cNvSpPr>
          <p:nvPr/>
        </p:nvSpPr>
        <p:spPr>
          <a:xfrm>
            <a:off x="4582160" y="2753680"/>
            <a:ext cx="3027680" cy="3271200"/>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Exposures that directly impact the property of a person, group, or organization.</a:t>
            </a:r>
          </a:p>
          <a:p>
            <a:endParaRPr lang="en-US" dirty="0"/>
          </a:p>
          <a:p>
            <a:r>
              <a:rPr lang="en-US" dirty="0"/>
              <a:t>Example: Theft of computers, storm damaged a building, etc.</a:t>
            </a:r>
          </a:p>
        </p:txBody>
      </p:sp>
      <p:sp>
        <p:nvSpPr>
          <p:cNvPr id="11" name="Content Placeholder 4">
            <a:extLst>
              <a:ext uri="{FF2B5EF4-FFF2-40B4-BE49-F238E27FC236}">
                <a16:creationId xmlns:a16="http://schemas.microsoft.com/office/drawing/2014/main" id="{A0A9552A-22E6-4534-A3A3-B78761F0DB38}"/>
              </a:ext>
            </a:extLst>
          </p:cNvPr>
          <p:cNvSpPr txBox="1">
            <a:spLocks/>
          </p:cNvSpPr>
          <p:nvPr/>
        </p:nvSpPr>
        <p:spPr>
          <a:xfrm>
            <a:off x="8036560" y="2753680"/>
            <a:ext cx="3027680" cy="301720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Losses that the person, group, or organization is responsible for.</a:t>
            </a:r>
          </a:p>
          <a:p>
            <a:endParaRPr lang="en-US" dirty="0"/>
          </a:p>
          <a:p>
            <a:r>
              <a:rPr lang="en-US" dirty="0"/>
              <a:t>Example: Customer trips, vendor risks, etc.</a:t>
            </a:r>
          </a:p>
        </p:txBody>
      </p:sp>
    </p:spTree>
    <p:extLst>
      <p:ext uri="{BB962C8B-B14F-4D97-AF65-F5344CB8AC3E}">
        <p14:creationId xmlns:p14="http://schemas.microsoft.com/office/powerpoint/2010/main" val="2819715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C78A97-618B-4EB1-8160-8F9B44A75408}"/>
              </a:ext>
            </a:extLst>
          </p:cNvPr>
          <p:cNvSpPr>
            <a:spLocks noGrp="1"/>
          </p:cNvSpPr>
          <p:nvPr>
            <p:ph type="title"/>
          </p:nvPr>
        </p:nvSpPr>
        <p:spPr/>
        <p:txBody>
          <a:bodyPr/>
          <a:lstStyle/>
          <a:p>
            <a:r>
              <a:rPr lang="en-US" dirty="0"/>
              <a:t>Catastrophic vs. Particular</a:t>
            </a:r>
          </a:p>
        </p:txBody>
      </p:sp>
      <p:sp>
        <p:nvSpPr>
          <p:cNvPr id="8" name="Content Placeholder 7">
            <a:extLst>
              <a:ext uri="{FF2B5EF4-FFF2-40B4-BE49-F238E27FC236}">
                <a16:creationId xmlns:a16="http://schemas.microsoft.com/office/drawing/2014/main" id="{85D4CD04-345B-408C-A218-0384EFE703CF}"/>
              </a:ext>
            </a:extLst>
          </p:cNvPr>
          <p:cNvSpPr>
            <a:spLocks noGrp="1"/>
          </p:cNvSpPr>
          <p:nvPr>
            <p:ph sz="half" idx="1"/>
          </p:nvPr>
        </p:nvSpPr>
        <p:spPr/>
        <p:txBody>
          <a:bodyPr/>
          <a:lstStyle/>
          <a:p>
            <a:r>
              <a:rPr lang="en-US" dirty="0"/>
              <a:t>Catastrophic risk is a concentration of strong, positively correlated risk exposures, such as many homes in the same location. </a:t>
            </a:r>
          </a:p>
          <a:p>
            <a:endParaRPr lang="en-US" dirty="0"/>
          </a:p>
          <a:p>
            <a:r>
              <a:rPr lang="en-US" dirty="0"/>
              <a:t>Too many eggs in one basket. </a:t>
            </a:r>
          </a:p>
        </p:txBody>
      </p:sp>
      <p:sp>
        <p:nvSpPr>
          <p:cNvPr id="9" name="Content Placeholder 8">
            <a:extLst>
              <a:ext uri="{FF2B5EF4-FFF2-40B4-BE49-F238E27FC236}">
                <a16:creationId xmlns:a16="http://schemas.microsoft.com/office/drawing/2014/main" id="{986D91EE-3EEC-4709-80FB-AAA91F98255A}"/>
              </a:ext>
            </a:extLst>
          </p:cNvPr>
          <p:cNvSpPr>
            <a:spLocks noGrp="1"/>
          </p:cNvSpPr>
          <p:nvPr>
            <p:ph sz="half" idx="2"/>
          </p:nvPr>
        </p:nvSpPr>
        <p:spPr/>
        <p:txBody>
          <a:bodyPr/>
          <a:lstStyle/>
          <a:p>
            <a:r>
              <a:rPr lang="en-US" dirty="0"/>
              <a:t>Particular risk is a single strong risk, where the loss might be severe, but not catastrophic.</a:t>
            </a:r>
          </a:p>
          <a:p>
            <a:endParaRPr lang="en-US" dirty="0"/>
          </a:p>
          <a:p>
            <a:r>
              <a:rPr lang="en-US" dirty="0"/>
              <a:t>The best egg in a singe basket. </a:t>
            </a:r>
          </a:p>
        </p:txBody>
      </p:sp>
    </p:spTree>
    <p:extLst>
      <p:ext uri="{BB962C8B-B14F-4D97-AF65-F5344CB8AC3E}">
        <p14:creationId xmlns:p14="http://schemas.microsoft.com/office/powerpoint/2010/main" val="4043660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25D0-2B0A-41AC-A192-42218FB175F0}"/>
              </a:ext>
            </a:extLst>
          </p:cNvPr>
          <p:cNvSpPr>
            <a:spLocks noGrp="1"/>
          </p:cNvSpPr>
          <p:nvPr>
            <p:ph type="title"/>
          </p:nvPr>
        </p:nvSpPr>
        <p:spPr/>
        <p:txBody>
          <a:bodyPr/>
          <a:lstStyle/>
          <a:p>
            <a:r>
              <a:rPr lang="en-US" dirty="0"/>
              <a:t>Perils and Hazards</a:t>
            </a:r>
          </a:p>
        </p:txBody>
      </p:sp>
      <p:sp>
        <p:nvSpPr>
          <p:cNvPr id="3" name="Content Placeholder 2">
            <a:extLst>
              <a:ext uri="{FF2B5EF4-FFF2-40B4-BE49-F238E27FC236}">
                <a16:creationId xmlns:a16="http://schemas.microsoft.com/office/drawing/2014/main" id="{E747EFD0-CC18-44BC-9691-B302C9804D07}"/>
              </a:ext>
            </a:extLst>
          </p:cNvPr>
          <p:cNvSpPr>
            <a:spLocks noGrp="1"/>
          </p:cNvSpPr>
          <p:nvPr>
            <p:ph sz="half" idx="1"/>
          </p:nvPr>
        </p:nvSpPr>
        <p:spPr/>
        <p:txBody>
          <a:bodyPr>
            <a:normAutofit lnSpcReduction="10000"/>
          </a:bodyPr>
          <a:lstStyle/>
          <a:p>
            <a:r>
              <a:rPr lang="en-US" dirty="0"/>
              <a:t>A </a:t>
            </a:r>
            <a:r>
              <a:rPr lang="en-US" i="1" dirty="0"/>
              <a:t>peril</a:t>
            </a:r>
            <a:r>
              <a:rPr lang="en-US" dirty="0"/>
              <a:t> is something that is the cause of a loss. Generally a broad category of action that is a root cause. </a:t>
            </a:r>
          </a:p>
          <a:p>
            <a:endParaRPr lang="en-US" dirty="0"/>
          </a:p>
          <a:p>
            <a:r>
              <a:rPr lang="en-US" dirty="0"/>
              <a:t>For example, a hacker is a </a:t>
            </a:r>
            <a:r>
              <a:rPr lang="en-US" i="1" dirty="0"/>
              <a:t>threat, </a:t>
            </a:r>
            <a:r>
              <a:rPr lang="en-US" dirty="0"/>
              <a:t>but hacking is a </a:t>
            </a:r>
            <a:r>
              <a:rPr lang="en-US" i="1" dirty="0"/>
              <a:t>peril.</a:t>
            </a:r>
          </a:p>
          <a:p>
            <a:r>
              <a:rPr lang="en-US" dirty="0"/>
              <a:t>A class-action lawsuit is a </a:t>
            </a:r>
            <a:r>
              <a:rPr lang="en-US" i="1" dirty="0"/>
              <a:t>threat,</a:t>
            </a:r>
            <a:r>
              <a:rPr lang="en-US" dirty="0"/>
              <a:t> but product becoming contaminated and poisoning people is a </a:t>
            </a:r>
            <a:r>
              <a:rPr lang="en-US" i="1" dirty="0"/>
              <a:t>peril.</a:t>
            </a:r>
            <a:endParaRPr lang="en-US" dirty="0"/>
          </a:p>
        </p:txBody>
      </p:sp>
      <p:sp>
        <p:nvSpPr>
          <p:cNvPr id="4" name="Content Placeholder 3">
            <a:extLst>
              <a:ext uri="{FF2B5EF4-FFF2-40B4-BE49-F238E27FC236}">
                <a16:creationId xmlns:a16="http://schemas.microsoft.com/office/drawing/2014/main" id="{9017D936-1786-4758-A674-8AC03C62F167}"/>
              </a:ext>
            </a:extLst>
          </p:cNvPr>
          <p:cNvSpPr>
            <a:spLocks noGrp="1"/>
          </p:cNvSpPr>
          <p:nvPr>
            <p:ph sz="half" idx="2"/>
          </p:nvPr>
        </p:nvSpPr>
        <p:spPr/>
        <p:txBody>
          <a:bodyPr>
            <a:normAutofit lnSpcReduction="10000"/>
          </a:bodyPr>
          <a:lstStyle/>
          <a:p>
            <a:r>
              <a:rPr lang="en-US" dirty="0"/>
              <a:t>A </a:t>
            </a:r>
            <a:r>
              <a:rPr lang="en-US" i="1" dirty="0"/>
              <a:t>hazard</a:t>
            </a:r>
            <a:r>
              <a:rPr lang="en-US" dirty="0"/>
              <a:t> is a condition that exacerbates the trouble of a peril by increasing the frequency or severity of occurrence. </a:t>
            </a:r>
          </a:p>
          <a:p>
            <a:endParaRPr lang="en-US" dirty="0"/>
          </a:p>
          <a:p>
            <a:r>
              <a:rPr lang="en-US" dirty="0"/>
              <a:t>For example, a backup generator reduces the hazard of power loss as a result of a storm because it lessens the severity and frequency (duration) of the outage.</a:t>
            </a:r>
          </a:p>
        </p:txBody>
      </p:sp>
    </p:spTree>
    <p:extLst>
      <p:ext uri="{BB962C8B-B14F-4D97-AF65-F5344CB8AC3E}">
        <p14:creationId xmlns:p14="http://schemas.microsoft.com/office/powerpoint/2010/main" val="307101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B935-785D-408C-8D09-91A66B4DAD39}"/>
              </a:ext>
            </a:extLst>
          </p:cNvPr>
          <p:cNvSpPr>
            <a:spLocks noGrp="1"/>
          </p:cNvSpPr>
          <p:nvPr>
            <p:ph type="title"/>
          </p:nvPr>
        </p:nvSpPr>
        <p:spPr/>
        <p:txBody>
          <a:bodyPr/>
          <a:lstStyle/>
          <a:p>
            <a:r>
              <a:rPr lang="en-US" dirty="0"/>
              <a:t>Hazards</a:t>
            </a:r>
          </a:p>
        </p:txBody>
      </p:sp>
      <p:sp>
        <p:nvSpPr>
          <p:cNvPr id="5" name="Content Placeholder 4">
            <a:extLst>
              <a:ext uri="{FF2B5EF4-FFF2-40B4-BE49-F238E27FC236}">
                <a16:creationId xmlns:a16="http://schemas.microsoft.com/office/drawing/2014/main" id="{FBD7FE17-AB63-43F7-945B-2B8FD6CDA001}"/>
              </a:ext>
            </a:extLst>
          </p:cNvPr>
          <p:cNvSpPr>
            <a:spLocks noGrp="1"/>
          </p:cNvSpPr>
          <p:nvPr>
            <p:ph idx="1"/>
          </p:nvPr>
        </p:nvSpPr>
        <p:spPr/>
        <p:txBody>
          <a:bodyPr/>
          <a:lstStyle/>
          <a:p>
            <a:r>
              <a:rPr lang="en-US" dirty="0"/>
              <a:t>Tangible – Real, physical hazards, such as to infrastructure.</a:t>
            </a:r>
          </a:p>
          <a:p>
            <a:r>
              <a:rPr lang="en-US" dirty="0"/>
              <a:t>Intangible – Non-physical, opinion or attitudes.</a:t>
            </a:r>
          </a:p>
          <a:p>
            <a:endParaRPr lang="en-US" dirty="0"/>
          </a:p>
          <a:p>
            <a:r>
              <a:rPr lang="en-US" dirty="0"/>
              <a:t>Moral hazards – Hazards that involve behavior that can be construed as negligence or that borders on criminality. </a:t>
            </a:r>
          </a:p>
          <a:p>
            <a:r>
              <a:rPr lang="en-US" dirty="0"/>
              <a:t>Morale hazards - Involve attitudes of carelessness and lack of concern.</a:t>
            </a:r>
          </a:p>
        </p:txBody>
      </p:sp>
    </p:spTree>
    <p:extLst>
      <p:ext uri="{BB962C8B-B14F-4D97-AF65-F5344CB8AC3E}">
        <p14:creationId xmlns:p14="http://schemas.microsoft.com/office/powerpoint/2010/main" val="642664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A452-0E1E-4AD4-8952-D69148EB1E45}"/>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36C00991-17E4-4373-8B32-89A65B86BD4A}"/>
              </a:ext>
            </a:extLst>
          </p:cNvPr>
          <p:cNvSpPr>
            <a:spLocks noGrp="1"/>
          </p:cNvSpPr>
          <p:nvPr>
            <p:ph idx="1"/>
          </p:nvPr>
        </p:nvSpPr>
        <p:spPr/>
        <p:txBody>
          <a:bodyPr>
            <a:normAutofit/>
          </a:bodyPr>
          <a:lstStyle/>
          <a:p>
            <a:r>
              <a:rPr lang="en-US" dirty="0"/>
              <a:t>Omer </a:t>
            </a:r>
            <a:r>
              <a:rPr lang="en-US" dirty="0" err="1"/>
              <a:t>Laskwood</a:t>
            </a:r>
            <a:r>
              <a:rPr lang="en-US" dirty="0"/>
              <a:t>, the Senior Network Administrator for a major online retailer, was overheard saying to his co-worker Vince, “We don’t need to do internal network segmentation. The chances </a:t>
            </a:r>
            <a:r>
              <a:rPr lang="en-US"/>
              <a:t>of our </a:t>
            </a:r>
            <a:r>
              <a:rPr lang="en-US" dirty="0"/>
              <a:t>perimeter </a:t>
            </a:r>
            <a:r>
              <a:rPr lang="en-US"/>
              <a:t>being breached </a:t>
            </a:r>
            <a:r>
              <a:rPr lang="en-US" dirty="0"/>
              <a:t>is so low and no amount of security can guarantee protection.”</a:t>
            </a:r>
          </a:p>
          <a:p>
            <a:r>
              <a:rPr lang="en-US" dirty="0"/>
              <a:t>	a. What are your feelings about this statement?</a:t>
            </a:r>
          </a:p>
          <a:p>
            <a:r>
              <a:rPr lang="en-US" dirty="0"/>
              <a:t>	b. How does Omer perceive risk relative to his situation?</a:t>
            </a:r>
          </a:p>
          <a:p>
            <a:r>
              <a:rPr lang="en-US" dirty="0"/>
              <a:t>	c. Consider – exposure, threats, perils, and hazards here.?</a:t>
            </a:r>
          </a:p>
          <a:p>
            <a:r>
              <a:rPr lang="en-US" dirty="0"/>
              <a:t>	d. Are there other risks Omer should consider?</a:t>
            </a:r>
          </a:p>
        </p:txBody>
      </p:sp>
    </p:spTree>
    <p:extLst>
      <p:ext uri="{BB962C8B-B14F-4D97-AF65-F5344CB8AC3E}">
        <p14:creationId xmlns:p14="http://schemas.microsoft.com/office/powerpoint/2010/main" val="335514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E1A-0C27-4BC9-ADA0-5980EBE368ED}"/>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208CCA92-01DA-4DD2-BDC6-A950EABDBCA6}"/>
              </a:ext>
            </a:extLst>
          </p:cNvPr>
          <p:cNvSpPr>
            <a:spLocks noGrp="1"/>
          </p:cNvSpPr>
          <p:nvPr>
            <p:ph idx="1"/>
          </p:nvPr>
        </p:nvSpPr>
        <p:spPr/>
        <p:txBody>
          <a:bodyPr>
            <a:normAutofit/>
          </a:bodyPr>
          <a:lstStyle/>
          <a:p>
            <a:r>
              <a:rPr lang="en-US" dirty="0" err="1"/>
              <a:t>Flatburg</a:t>
            </a:r>
            <a:r>
              <a:rPr lang="en-US" dirty="0"/>
              <a:t>, Inc. recently acquired a partner to vertically integrate. Now they will own the diamond mine as well as the distribution chain. Obviously, this means extending their security infrastructure as well. The leadership believes they have two choices. They could extend their current infrastructure (reassign current guards, centrally manage security operations, etc.), or retain local security assets (hire local guards, local management, etc.) Someone suggested a compromise – hire local guards but management them through the central security reporting structure. The executives have yet to make a decision.</a:t>
            </a:r>
          </a:p>
          <a:p>
            <a:r>
              <a:rPr lang="en-US" dirty="0"/>
              <a:t>	a. What questions would you raise?</a:t>
            </a:r>
          </a:p>
        </p:txBody>
      </p:sp>
    </p:spTree>
    <p:extLst>
      <p:ext uri="{BB962C8B-B14F-4D97-AF65-F5344CB8AC3E}">
        <p14:creationId xmlns:p14="http://schemas.microsoft.com/office/powerpoint/2010/main" val="163572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5FA5-77A5-4921-B986-6F83A0F18BBB}"/>
              </a:ext>
            </a:extLst>
          </p:cNvPr>
          <p:cNvSpPr>
            <a:spLocks noGrp="1"/>
          </p:cNvSpPr>
          <p:nvPr>
            <p:ph type="title"/>
          </p:nvPr>
        </p:nvSpPr>
        <p:spPr/>
        <p:txBody>
          <a:bodyPr/>
          <a:lstStyle/>
          <a:p>
            <a:r>
              <a:rPr lang="en-US" dirty="0"/>
              <a:t>Anecdotal Apathy</a:t>
            </a:r>
          </a:p>
        </p:txBody>
      </p:sp>
      <p:sp>
        <p:nvSpPr>
          <p:cNvPr id="3" name="Content Placeholder 2">
            <a:extLst>
              <a:ext uri="{FF2B5EF4-FFF2-40B4-BE49-F238E27FC236}">
                <a16:creationId xmlns:a16="http://schemas.microsoft.com/office/drawing/2014/main" id="{E13E2119-8240-4547-9004-4CDB0B1F5343}"/>
              </a:ext>
            </a:extLst>
          </p:cNvPr>
          <p:cNvSpPr>
            <a:spLocks noGrp="1"/>
          </p:cNvSpPr>
          <p:nvPr>
            <p:ph idx="1"/>
          </p:nvPr>
        </p:nvSpPr>
        <p:spPr>
          <a:xfrm>
            <a:off x="525717" y="2521885"/>
            <a:ext cx="11028974" cy="3549045"/>
          </a:xfrm>
        </p:spPr>
        <p:txBody>
          <a:bodyPr>
            <a:noAutofit/>
          </a:bodyPr>
          <a:lstStyle/>
          <a:p>
            <a:r>
              <a:rPr lang="en-US" dirty="0"/>
              <a:t>When I was first starting out in information security I had the same thoughts most green analysts have </a:t>
            </a:r>
          </a:p>
          <a:p>
            <a:pPr marL="342900" lvl="1" indent="-342900"/>
            <a:r>
              <a:rPr lang="en-US" sz="2000" dirty="0"/>
              <a:t>There are so many threats, we have to make things are as secure as possible;</a:t>
            </a:r>
          </a:p>
          <a:p>
            <a:pPr marL="342900" lvl="1" indent="-342900"/>
            <a:r>
              <a:rPr lang="en-US" sz="2000" dirty="0"/>
              <a:t>Then there this security hole, and this flaw, and this and that and any time I’m not actively configuring a security system I’m sitting around thinking of threats I’ve overlooked.​</a:t>
            </a:r>
          </a:p>
          <a:p>
            <a:r>
              <a:rPr lang="en-US" dirty="0"/>
              <a:t>It doesn’t take long to realize this posture is untenable.  Security can’t bring things to a grinding halt. Every measure must be weighed against risk. Think about the TSA – Anyone think airport security is good? Anyone think it’s worthwhile? Anyone think it’s fulfilling its purpose?​</a:t>
            </a:r>
          </a:p>
        </p:txBody>
      </p:sp>
    </p:spTree>
    <p:extLst>
      <p:ext uri="{BB962C8B-B14F-4D97-AF65-F5344CB8AC3E}">
        <p14:creationId xmlns:p14="http://schemas.microsoft.com/office/powerpoint/2010/main" val="95525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5FA5-77A5-4921-B986-6F83A0F18BBB}"/>
              </a:ext>
            </a:extLst>
          </p:cNvPr>
          <p:cNvSpPr>
            <a:spLocks noGrp="1"/>
          </p:cNvSpPr>
          <p:nvPr>
            <p:ph type="title"/>
          </p:nvPr>
        </p:nvSpPr>
        <p:spPr/>
        <p:txBody>
          <a:bodyPr/>
          <a:lstStyle/>
          <a:p>
            <a:r>
              <a:rPr lang="en-US" dirty="0"/>
              <a:t>Anecdotal Apathy</a:t>
            </a:r>
          </a:p>
        </p:txBody>
      </p:sp>
      <p:sp>
        <p:nvSpPr>
          <p:cNvPr id="3" name="Content Placeholder 2">
            <a:extLst>
              <a:ext uri="{FF2B5EF4-FFF2-40B4-BE49-F238E27FC236}">
                <a16:creationId xmlns:a16="http://schemas.microsoft.com/office/drawing/2014/main" id="{E13E2119-8240-4547-9004-4CDB0B1F5343}"/>
              </a:ext>
            </a:extLst>
          </p:cNvPr>
          <p:cNvSpPr>
            <a:spLocks noGrp="1"/>
          </p:cNvSpPr>
          <p:nvPr>
            <p:ph idx="1"/>
          </p:nvPr>
        </p:nvSpPr>
        <p:spPr/>
        <p:txBody>
          <a:bodyPr>
            <a:noAutofit/>
          </a:bodyPr>
          <a:lstStyle/>
          <a:p>
            <a:r>
              <a:rPr lang="en-US" dirty="0"/>
              <a:t>I received some very good advice from a friend that was a black hat turned white hat. His method of risk management was very simple: </a:t>
            </a:r>
          </a:p>
          <a:p>
            <a:pPr lvl="2"/>
            <a:r>
              <a:rPr lang="en-US" sz="2000" dirty="0"/>
              <a:t>“Is it happening? Could it happen soon? If not – who cares?” </a:t>
            </a:r>
          </a:p>
          <a:p>
            <a:endParaRPr lang="en-US" dirty="0"/>
          </a:p>
          <a:p>
            <a:r>
              <a:rPr lang="en-US" dirty="0"/>
              <a:t>Risk management strategies aren’t quite as simple as that, but for a paranoid, overworked, over-caffeinated new security analyst it was exactly the reality check I needed. You can’t solve all the problems. Trying to do that is likely to be a huge waste of time and money.  When you have limited resources, you must pick your battles. Security is a </a:t>
            </a:r>
            <a:r>
              <a:rPr lang="en-US" i="1" dirty="0"/>
              <a:t>strategy</a:t>
            </a:r>
            <a:r>
              <a:rPr lang="en-US" dirty="0"/>
              <a:t>.</a:t>
            </a:r>
          </a:p>
        </p:txBody>
      </p:sp>
    </p:spTree>
    <p:extLst>
      <p:ext uri="{BB962C8B-B14F-4D97-AF65-F5344CB8AC3E}">
        <p14:creationId xmlns:p14="http://schemas.microsoft.com/office/powerpoint/2010/main" val="3658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8B2B-27B0-431B-A77D-C45AD02A1E9F}"/>
              </a:ext>
            </a:extLst>
          </p:cNvPr>
          <p:cNvSpPr>
            <a:spLocks noGrp="1"/>
          </p:cNvSpPr>
          <p:nvPr>
            <p:ph type="title"/>
          </p:nvPr>
        </p:nvSpPr>
        <p:spPr/>
        <p:txBody>
          <a:bodyPr/>
          <a:lstStyle/>
          <a:p>
            <a:r>
              <a:rPr lang="en-US" dirty="0"/>
              <a:t>Assets/Impact</a:t>
            </a:r>
          </a:p>
        </p:txBody>
      </p:sp>
      <p:pic>
        <p:nvPicPr>
          <p:cNvPr id="7" name="Graphic 6" descr="Internet with solid fill">
            <a:extLst>
              <a:ext uri="{FF2B5EF4-FFF2-40B4-BE49-F238E27FC236}">
                <a16:creationId xmlns:a16="http://schemas.microsoft.com/office/drawing/2014/main" id="{0E602F10-AE4A-4D77-A2FE-E5A60A5A0E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718" y="2252319"/>
            <a:ext cx="2493051" cy="2493051"/>
          </a:xfrm>
          <a:prstGeom prst="rect">
            <a:avLst/>
          </a:prstGeom>
        </p:spPr>
      </p:pic>
      <p:pic>
        <p:nvPicPr>
          <p:cNvPr id="9" name="Graphic 8" descr="Web design with solid fill">
            <a:extLst>
              <a:ext uri="{FF2B5EF4-FFF2-40B4-BE49-F238E27FC236}">
                <a16:creationId xmlns:a16="http://schemas.microsoft.com/office/drawing/2014/main" id="{4C8518EC-F78A-457E-B2FD-4D9D0E60F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0611" y="4223328"/>
            <a:ext cx="2493051" cy="2493051"/>
          </a:xfrm>
          <a:prstGeom prst="rect">
            <a:avLst/>
          </a:prstGeom>
        </p:spPr>
      </p:pic>
      <p:pic>
        <p:nvPicPr>
          <p:cNvPr id="11" name="Graphic 10" descr="Syncing cloud with solid fill">
            <a:extLst>
              <a:ext uri="{FF2B5EF4-FFF2-40B4-BE49-F238E27FC236}">
                <a16:creationId xmlns:a16="http://schemas.microsoft.com/office/drawing/2014/main" id="{E16C053E-1390-4093-95B7-3E9D21F3D2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45864" y="2112631"/>
            <a:ext cx="2500271" cy="2500271"/>
          </a:xfrm>
          <a:prstGeom prst="rect">
            <a:avLst/>
          </a:prstGeom>
        </p:spPr>
      </p:pic>
      <p:pic>
        <p:nvPicPr>
          <p:cNvPr id="13" name="Graphic 12" descr="Binary with solid fill">
            <a:extLst>
              <a:ext uri="{FF2B5EF4-FFF2-40B4-BE49-F238E27FC236}">
                <a16:creationId xmlns:a16="http://schemas.microsoft.com/office/drawing/2014/main" id="{2EF0AB38-AD47-4325-A718-648257DAFE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4959" y="4223327"/>
            <a:ext cx="2493052" cy="2493052"/>
          </a:xfrm>
          <a:prstGeom prst="rect">
            <a:avLst/>
          </a:prstGeom>
        </p:spPr>
      </p:pic>
      <p:pic>
        <p:nvPicPr>
          <p:cNvPr id="15" name="Graphic 14" descr="Group with solid fill">
            <a:extLst>
              <a:ext uri="{FF2B5EF4-FFF2-40B4-BE49-F238E27FC236}">
                <a16:creationId xmlns:a16="http://schemas.microsoft.com/office/drawing/2014/main" id="{E4A592DF-B83F-4FF1-B842-B9A0FA0A60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73230" y="2249479"/>
            <a:ext cx="2226574" cy="2226574"/>
          </a:xfrm>
          <a:prstGeom prst="rect">
            <a:avLst/>
          </a:prstGeom>
        </p:spPr>
      </p:pic>
    </p:spTree>
    <p:extLst>
      <p:ext uri="{BB962C8B-B14F-4D97-AF65-F5344CB8AC3E}">
        <p14:creationId xmlns:p14="http://schemas.microsoft.com/office/powerpoint/2010/main" val="310167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2581-1493-40A0-B931-E8F0286CB29E}"/>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A1BE8032-3701-4940-9B3E-B0E21D9FAED8}"/>
              </a:ext>
            </a:extLst>
          </p:cNvPr>
          <p:cNvSpPr>
            <a:spLocks noGrp="1"/>
          </p:cNvSpPr>
          <p:nvPr>
            <p:ph idx="1"/>
          </p:nvPr>
        </p:nvSpPr>
        <p:spPr/>
        <p:txBody>
          <a:bodyPr>
            <a:normAutofit/>
          </a:bodyPr>
          <a:lstStyle/>
          <a:p>
            <a:r>
              <a:rPr lang="en-US" dirty="0"/>
              <a:t>Vulnerabilities are weak spots within your environment and your assets—weaknesses that open you up to potential threats and increased risk. </a:t>
            </a:r>
          </a:p>
          <a:p>
            <a:endParaRPr lang="en-US" dirty="0"/>
          </a:p>
          <a:p>
            <a:r>
              <a:rPr lang="en-US" dirty="0"/>
              <a:t>Unfortunately, an organization can have thousands, often millions of vulnerabilities. Remediating all of them is not feasible. </a:t>
            </a:r>
          </a:p>
          <a:p>
            <a:endParaRPr lang="en-US" dirty="0"/>
          </a:p>
          <a:p>
            <a:r>
              <a:rPr lang="en-US" dirty="0"/>
              <a:t>Only 2%-5% of vulnerabilities are likely to be exploited. Among those, an even smaller percentage are likely to pose an actual risk to your business.</a:t>
            </a:r>
          </a:p>
        </p:txBody>
      </p:sp>
    </p:spTree>
    <p:extLst>
      <p:ext uri="{BB962C8B-B14F-4D97-AF65-F5344CB8AC3E}">
        <p14:creationId xmlns:p14="http://schemas.microsoft.com/office/powerpoint/2010/main" val="161401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A147-E6D2-4EDF-BA9D-611B3032DE8E}"/>
              </a:ext>
            </a:extLst>
          </p:cNvPr>
          <p:cNvSpPr>
            <a:spLocks noGrp="1"/>
          </p:cNvSpPr>
          <p:nvPr>
            <p:ph type="title"/>
          </p:nvPr>
        </p:nvSpPr>
        <p:spPr/>
        <p:txBody>
          <a:bodyPr/>
          <a:lstStyle/>
          <a:p>
            <a:r>
              <a:rPr lang="en-US" dirty="0"/>
              <a:t>Threats</a:t>
            </a:r>
          </a:p>
        </p:txBody>
      </p:sp>
      <p:sp>
        <p:nvSpPr>
          <p:cNvPr id="3" name="Content Placeholder 2">
            <a:extLst>
              <a:ext uri="{FF2B5EF4-FFF2-40B4-BE49-F238E27FC236}">
                <a16:creationId xmlns:a16="http://schemas.microsoft.com/office/drawing/2014/main" id="{8B0D45CC-63F4-42C0-A58C-2DFE6B0D7576}"/>
              </a:ext>
            </a:extLst>
          </p:cNvPr>
          <p:cNvSpPr>
            <a:spLocks noGrp="1"/>
          </p:cNvSpPr>
          <p:nvPr>
            <p:ph idx="1"/>
          </p:nvPr>
        </p:nvSpPr>
        <p:spPr/>
        <p:txBody>
          <a:bodyPr/>
          <a:lstStyle/>
          <a:p>
            <a:r>
              <a:rPr lang="en-US" dirty="0"/>
              <a:t>A threat is something out there in the world that could exploit a vulnerability. </a:t>
            </a:r>
          </a:p>
          <a:p>
            <a:endParaRPr lang="en-US" dirty="0"/>
          </a:p>
          <a:p>
            <a:r>
              <a:rPr lang="en-US" dirty="0"/>
              <a:t>Not every vulnerability has a threat. </a:t>
            </a:r>
          </a:p>
          <a:p>
            <a:endParaRPr lang="en-US" dirty="0"/>
          </a:p>
          <a:p>
            <a:r>
              <a:rPr lang="en-US" dirty="0"/>
              <a:t>Sometimes security researchers discover a flaw in software. Something that could be used nefariously, but for whatever reason it’s never known to be exploited.​</a:t>
            </a:r>
          </a:p>
          <a:p>
            <a:endParaRPr lang="en-US" dirty="0"/>
          </a:p>
        </p:txBody>
      </p:sp>
    </p:spTree>
    <p:extLst>
      <p:ext uri="{BB962C8B-B14F-4D97-AF65-F5344CB8AC3E}">
        <p14:creationId xmlns:p14="http://schemas.microsoft.com/office/powerpoint/2010/main" val="7869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833374C9-54EB-41F3-B1E4-06283E5D95F4}"/>
              </a:ext>
            </a:extLst>
          </p:cNvPr>
          <p:cNvSpPr/>
          <p:nvPr/>
        </p:nvSpPr>
        <p:spPr>
          <a:xfrm>
            <a:off x="1145309" y="341745"/>
            <a:ext cx="3796145" cy="3648364"/>
          </a:xfrm>
          <a:prstGeom prst="flowChartConnector">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Assets (Impact)</a:t>
            </a:r>
          </a:p>
        </p:txBody>
      </p:sp>
      <p:sp>
        <p:nvSpPr>
          <p:cNvPr id="6" name="Flowchart: Connector 5">
            <a:extLst>
              <a:ext uri="{FF2B5EF4-FFF2-40B4-BE49-F238E27FC236}">
                <a16:creationId xmlns:a16="http://schemas.microsoft.com/office/drawing/2014/main" id="{EDB739DB-FDCA-4712-BE05-7AA63F100E5B}"/>
              </a:ext>
            </a:extLst>
          </p:cNvPr>
          <p:cNvSpPr/>
          <p:nvPr/>
        </p:nvSpPr>
        <p:spPr>
          <a:xfrm>
            <a:off x="7250548" y="341745"/>
            <a:ext cx="3796145" cy="364836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Vulnerabilities</a:t>
            </a:r>
          </a:p>
        </p:txBody>
      </p:sp>
      <p:sp>
        <p:nvSpPr>
          <p:cNvPr id="7" name="Flowchart: Connector 6">
            <a:extLst>
              <a:ext uri="{FF2B5EF4-FFF2-40B4-BE49-F238E27FC236}">
                <a16:creationId xmlns:a16="http://schemas.microsoft.com/office/drawing/2014/main" id="{D69E0C62-E07C-4346-B3C7-B0616751EF25}"/>
              </a:ext>
            </a:extLst>
          </p:cNvPr>
          <p:cNvSpPr/>
          <p:nvPr/>
        </p:nvSpPr>
        <p:spPr>
          <a:xfrm>
            <a:off x="4197928" y="2867891"/>
            <a:ext cx="3796145" cy="3648364"/>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Threats</a:t>
            </a:r>
          </a:p>
        </p:txBody>
      </p:sp>
      <p:sp>
        <p:nvSpPr>
          <p:cNvPr id="8" name="Flowchart: Connector 7">
            <a:extLst>
              <a:ext uri="{FF2B5EF4-FFF2-40B4-BE49-F238E27FC236}">
                <a16:creationId xmlns:a16="http://schemas.microsoft.com/office/drawing/2014/main" id="{4A1ACABA-7768-4925-8619-ACFCAFA1F057}"/>
              </a:ext>
            </a:extLst>
          </p:cNvPr>
          <p:cNvSpPr/>
          <p:nvPr/>
        </p:nvSpPr>
        <p:spPr>
          <a:xfrm>
            <a:off x="5485245" y="2266372"/>
            <a:ext cx="1221510" cy="1203037"/>
          </a:xfrm>
          <a:prstGeom prst="flowChartConnector">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Risks</a:t>
            </a:r>
          </a:p>
        </p:txBody>
      </p:sp>
    </p:spTree>
    <p:extLst>
      <p:ext uri="{BB962C8B-B14F-4D97-AF65-F5344CB8AC3E}">
        <p14:creationId xmlns:p14="http://schemas.microsoft.com/office/powerpoint/2010/main" val="21456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20000" y="120000"/>
                                    </p:animScale>
                                  </p:childTnLst>
                                </p:cTn>
                              </p:par>
                              <p:par>
                                <p:cTn id="7" presetID="42" presetClass="path" presetSubtype="0" accel="50000" decel="50000" fill="hold" grpId="1" nodeType="withEffect">
                                  <p:stCondLst>
                                    <p:cond delay="0"/>
                                  </p:stCondLst>
                                  <p:childTnLst>
                                    <p:animMotion origin="layout" path="M 6.25E-7 -7.40741E-7 L 0.10716 0.0007 " pathEditMode="relative" rAng="0" ptsTypes="AA">
                                      <p:cBhvr>
                                        <p:cTn id="8" dur="2000" fill="hold"/>
                                        <p:tgtEl>
                                          <p:spTgt spid="5"/>
                                        </p:tgtEl>
                                        <p:attrNameLst>
                                          <p:attrName>ppt_x</p:attrName>
                                          <p:attrName>ppt_y</p:attrName>
                                        </p:attrNameLst>
                                      </p:cBhvr>
                                      <p:rCtr x="5352" y="23"/>
                                    </p:animMotion>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6"/>
                                        </p:tgtEl>
                                      </p:cBhvr>
                                      <p:by x="120000" y="120000"/>
                                    </p:animScale>
                                  </p:childTnLst>
                                </p:cTn>
                              </p:par>
                              <p:par>
                                <p:cTn id="13" presetID="42" presetClass="path" presetSubtype="0" accel="50000" decel="50000" fill="hold" grpId="1" nodeType="withEffect">
                                  <p:stCondLst>
                                    <p:cond delay="0"/>
                                  </p:stCondLst>
                                  <p:childTnLst>
                                    <p:animMotion origin="layout" path="M -6.25E-7 -7.40741E-7 L -0.11406 -0.00069 " pathEditMode="relative" rAng="0" ptsTypes="AA">
                                      <p:cBhvr>
                                        <p:cTn id="14" dur="2000" fill="hold"/>
                                        <p:tgtEl>
                                          <p:spTgt spid="6"/>
                                        </p:tgtEl>
                                        <p:attrNameLst>
                                          <p:attrName>ppt_x</p:attrName>
                                          <p:attrName>ppt_y</p:attrName>
                                        </p:attrNameLst>
                                      </p:cBhvr>
                                      <p:rCtr x="-5703" y="-46"/>
                                    </p:animMotion>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7"/>
                                        </p:tgtEl>
                                      </p:cBhvr>
                                      <p:by x="120000" y="120000"/>
                                    </p:animScale>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2581-1493-40A0-B931-E8F0286CB29E}"/>
              </a:ext>
            </a:extLst>
          </p:cNvPr>
          <p:cNvSpPr>
            <a:spLocks noGrp="1"/>
          </p:cNvSpPr>
          <p:nvPr>
            <p:ph type="title"/>
          </p:nvPr>
        </p:nvSpPr>
        <p:spPr/>
        <p:txBody>
          <a:bodyPr/>
          <a:lstStyle/>
          <a:p>
            <a:r>
              <a:rPr lang="en-US" dirty="0"/>
              <a:t>Risk</a:t>
            </a:r>
          </a:p>
        </p:txBody>
      </p:sp>
      <p:sp>
        <p:nvSpPr>
          <p:cNvPr id="3" name="Content Placeholder 2">
            <a:extLst>
              <a:ext uri="{FF2B5EF4-FFF2-40B4-BE49-F238E27FC236}">
                <a16:creationId xmlns:a16="http://schemas.microsoft.com/office/drawing/2014/main" id="{A1BE8032-3701-4940-9B3E-B0E21D9FAED8}"/>
              </a:ext>
            </a:extLst>
          </p:cNvPr>
          <p:cNvSpPr>
            <a:spLocks noGrp="1"/>
          </p:cNvSpPr>
          <p:nvPr>
            <p:ph idx="1"/>
          </p:nvPr>
        </p:nvSpPr>
        <p:spPr/>
        <p:txBody>
          <a:bodyPr>
            <a:normAutofit/>
          </a:bodyPr>
          <a:lstStyle/>
          <a:p>
            <a:r>
              <a:rPr lang="en-US" i="1" dirty="0"/>
              <a:t>Risk</a:t>
            </a:r>
            <a:r>
              <a:rPr lang="en-US" dirty="0"/>
              <a:t> is the potential for loss or damage if a threat exploits a vulnerability that leads to the compromise or destruction of an asset.​</a:t>
            </a:r>
          </a:p>
          <a:p>
            <a:pPr lvl="2"/>
            <a:r>
              <a:rPr lang="en-US" sz="2000" dirty="0"/>
              <a:t>Asset + Threat + Vulnerability = Risk​</a:t>
            </a:r>
          </a:p>
          <a:p>
            <a:pPr lvl="2"/>
            <a:endParaRPr lang="en-US" sz="2000" dirty="0"/>
          </a:p>
          <a:p>
            <a:r>
              <a:rPr lang="en-US" dirty="0"/>
              <a:t>Risk is the likelihood that a given threat will exploit a particular vulnerability and the resulting consequence of that negative incident occurring.</a:t>
            </a:r>
          </a:p>
          <a:p>
            <a:endParaRPr lang="en-US" dirty="0"/>
          </a:p>
          <a:p>
            <a:r>
              <a:rPr lang="en-US" dirty="0"/>
              <a:t>The property, person, or activity facing a potential loss is known as </a:t>
            </a:r>
            <a:r>
              <a:rPr lang="en-US" i="1" dirty="0"/>
              <a:t>risk</a:t>
            </a:r>
            <a:r>
              <a:rPr lang="en-US" dirty="0"/>
              <a:t> </a:t>
            </a:r>
            <a:r>
              <a:rPr lang="en-US" i="1" dirty="0"/>
              <a:t>exposure.</a:t>
            </a:r>
            <a:endParaRPr lang="en-US" dirty="0"/>
          </a:p>
        </p:txBody>
      </p:sp>
    </p:spTree>
    <p:extLst>
      <p:ext uri="{BB962C8B-B14F-4D97-AF65-F5344CB8AC3E}">
        <p14:creationId xmlns:p14="http://schemas.microsoft.com/office/powerpoint/2010/main" val="1232295883"/>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3183</TotalTime>
  <Words>2279</Words>
  <Application>Microsoft Office PowerPoint</Application>
  <PresentationFormat>Widescreen</PresentationFormat>
  <Paragraphs>222</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Avenir Next LT Pro</vt:lpstr>
      <vt:lpstr>Avenir Next LT Pro Light</vt:lpstr>
      <vt:lpstr>Calibri</vt:lpstr>
      <vt:lpstr>Georgia Pro Semibold</vt:lpstr>
      <vt:lpstr>Wingdings</vt:lpstr>
      <vt:lpstr>RocaVTI</vt:lpstr>
      <vt:lpstr>Security Assessment and  Risk Management</vt:lpstr>
      <vt:lpstr>Risk Management</vt:lpstr>
      <vt:lpstr>Anecdotal Apathy</vt:lpstr>
      <vt:lpstr>Anecdotal Apathy</vt:lpstr>
      <vt:lpstr>Assets/Impact</vt:lpstr>
      <vt:lpstr>Vulnerabilities</vt:lpstr>
      <vt:lpstr>Threats</vt:lpstr>
      <vt:lpstr>PowerPoint Presentation</vt:lpstr>
      <vt:lpstr>Risk</vt:lpstr>
      <vt:lpstr>Why Risk?</vt:lpstr>
      <vt:lpstr>Nature of Risks</vt:lpstr>
      <vt:lpstr>Risk Management</vt:lpstr>
      <vt:lpstr>Enterprise Risk Management (ERM)</vt:lpstr>
      <vt:lpstr>Uncertainty is the Root of Risk</vt:lpstr>
      <vt:lpstr>Risk Motivates</vt:lpstr>
      <vt:lpstr>Looking at Risk</vt:lpstr>
      <vt:lpstr>Diversifying Risk Away</vt:lpstr>
      <vt:lpstr>Diversifying Risk</vt:lpstr>
      <vt:lpstr>Idiosyncratic vs. Systemic Risk</vt:lpstr>
      <vt:lpstr>Pure vs. Speculative Exposures</vt:lpstr>
      <vt:lpstr>PowerPoint Presentation</vt:lpstr>
      <vt:lpstr>PowerPoint Presentation</vt:lpstr>
      <vt:lpstr>Catastrophic vs. Particular</vt:lpstr>
      <vt:lpstr>Perils and Hazards</vt:lpstr>
      <vt:lpstr>Hazards</vt:lpstr>
      <vt:lpstr>Scenario 1</vt:lpstr>
      <vt:lpstr>Scenario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6</cp:revision>
  <dcterms:created xsi:type="dcterms:W3CDTF">2022-01-17T17:37:28Z</dcterms:created>
  <dcterms:modified xsi:type="dcterms:W3CDTF">2022-01-24T19:56:56Z</dcterms:modified>
</cp:coreProperties>
</file>