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7" r:id="rId17"/>
    <p:sldId id="278" r:id="rId18"/>
    <p:sldId id="279" r:id="rId19"/>
    <p:sldId id="281" r:id="rId20"/>
    <p:sldId id="282" r:id="rId21"/>
    <p:sldId id="283" r:id="rId22"/>
    <p:sldId id="284" r:id="rId23"/>
    <p:sldId id="285" r:id="rId24"/>
    <p:sldId id="286" r:id="rId25"/>
    <p:sldId id="287" r:id="rId26"/>
    <p:sldId id="270" r:id="rId27"/>
    <p:sldId id="271" r:id="rId28"/>
    <p:sldId id="272" r:id="rId29"/>
    <p:sldId id="273" r:id="rId30"/>
    <p:sldId id="274" r:id="rId31"/>
    <p:sldId id="27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C99527-C856-407C-95F1-5EFC821ABD95}" v="1" dt="2022-04-04T18:15:28.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1" autoAdjust="0"/>
  </p:normalViewPr>
  <p:slideViewPr>
    <p:cSldViewPr snapToGrid="0">
      <p:cViewPr varScale="1">
        <p:scale>
          <a:sx n="75" d="100"/>
          <a:sy n="75" d="100"/>
        </p:scale>
        <p:origin x="90" y="2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E3C99527-C856-407C-95F1-5EFC821ABD95}"/>
    <pc:docChg chg="undo custSel addSld delSld modSld sldOrd">
      <pc:chgData name="Johnson, Chad" userId="29e26967-ee32-4210-a1e6-19e5305e9c5f" providerId="ADAL" clId="{E3C99527-C856-407C-95F1-5EFC821ABD95}" dt="2022-04-04T18:23:55.360" v="580" actId="2696"/>
      <pc:docMkLst>
        <pc:docMk/>
      </pc:docMkLst>
      <pc:sldChg chg="modSp mod">
        <pc:chgData name="Johnson, Chad" userId="29e26967-ee32-4210-a1e6-19e5305e9c5f" providerId="ADAL" clId="{E3C99527-C856-407C-95F1-5EFC821ABD95}" dt="2022-03-28T17:06:24.040" v="3" actId="114"/>
        <pc:sldMkLst>
          <pc:docMk/>
          <pc:sldMk cId="578348134" sldId="260"/>
        </pc:sldMkLst>
        <pc:spChg chg="mod">
          <ac:chgData name="Johnson, Chad" userId="29e26967-ee32-4210-a1e6-19e5305e9c5f" providerId="ADAL" clId="{E3C99527-C856-407C-95F1-5EFC821ABD95}" dt="2022-03-28T17:06:24.040" v="3" actId="114"/>
          <ac:spMkLst>
            <pc:docMk/>
            <pc:sldMk cId="578348134" sldId="260"/>
            <ac:spMk id="3" creationId="{B8E73B95-6F7A-4C4D-91FF-D5FCD8DEA083}"/>
          </ac:spMkLst>
        </pc:spChg>
      </pc:sldChg>
      <pc:sldChg chg="modSp mod">
        <pc:chgData name="Johnson, Chad" userId="29e26967-ee32-4210-a1e6-19e5305e9c5f" providerId="ADAL" clId="{E3C99527-C856-407C-95F1-5EFC821ABD95}" dt="2022-03-28T17:06:10.025" v="0" actId="114"/>
        <pc:sldMkLst>
          <pc:docMk/>
          <pc:sldMk cId="2294164728" sldId="261"/>
        </pc:sldMkLst>
        <pc:spChg chg="mod">
          <ac:chgData name="Johnson, Chad" userId="29e26967-ee32-4210-a1e6-19e5305e9c5f" providerId="ADAL" clId="{E3C99527-C856-407C-95F1-5EFC821ABD95}" dt="2022-03-28T17:06:10.025" v="0" actId="114"/>
          <ac:spMkLst>
            <pc:docMk/>
            <pc:sldMk cId="2294164728" sldId="261"/>
            <ac:spMk id="3" creationId="{18E11AE2-91F4-43CA-B61F-93C28DFF12AC}"/>
          </ac:spMkLst>
        </pc:spChg>
      </pc:sldChg>
      <pc:sldChg chg="modSp new mod">
        <pc:chgData name="Johnson, Chad" userId="29e26967-ee32-4210-a1e6-19e5305e9c5f" providerId="ADAL" clId="{E3C99527-C856-407C-95F1-5EFC821ABD95}" dt="2022-03-28T17:28:07.194" v="30" actId="20577"/>
        <pc:sldMkLst>
          <pc:docMk/>
          <pc:sldMk cId="116433633" sldId="270"/>
        </pc:sldMkLst>
        <pc:spChg chg="mod">
          <ac:chgData name="Johnson, Chad" userId="29e26967-ee32-4210-a1e6-19e5305e9c5f" providerId="ADAL" clId="{E3C99527-C856-407C-95F1-5EFC821ABD95}" dt="2022-03-28T17:17:52.129" v="16" actId="27636"/>
          <ac:spMkLst>
            <pc:docMk/>
            <pc:sldMk cId="116433633" sldId="270"/>
            <ac:spMk id="2" creationId="{389BEA63-2AF9-4B86-A6CB-88343482B68B}"/>
          </ac:spMkLst>
        </pc:spChg>
        <pc:spChg chg="mod">
          <ac:chgData name="Johnson, Chad" userId="29e26967-ee32-4210-a1e6-19e5305e9c5f" providerId="ADAL" clId="{E3C99527-C856-407C-95F1-5EFC821ABD95}" dt="2022-03-28T17:28:07.194" v="30" actId="20577"/>
          <ac:spMkLst>
            <pc:docMk/>
            <pc:sldMk cId="116433633" sldId="270"/>
            <ac:spMk id="3" creationId="{2B305445-494A-4BDF-9D9B-ED94F185B8C1}"/>
          </ac:spMkLst>
        </pc:spChg>
      </pc:sldChg>
      <pc:sldChg chg="add del ord">
        <pc:chgData name="Johnson, Chad" userId="29e26967-ee32-4210-a1e6-19e5305e9c5f" providerId="ADAL" clId="{E3C99527-C856-407C-95F1-5EFC821ABD95}" dt="2022-03-28T17:17:34.983" v="7" actId="2696"/>
        <pc:sldMkLst>
          <pc:docMk/>
          <pc:sldMk cId="735897470" sldId="270"/>
        </pc:sldMkLst>
      </pc:sldChg>
      <pc:sldChg chg="modSp new mod">
        <pc:chgData name="Johnson, Chad" userId="29e26967-ee32-4210-a1e6-19e5305e9c5f" providerId="ADAL" clId="{E3C99527-C856-407C-95F1-5EFC821ABD95}" dt="2022-03-28T17:28:58.217" v="45" actId="27636"/>
        <pc:sldMkLst>
          <pc:docMk/>
          <pc:sldMk cId="3002858274" sldId="271"/>
        </pc:sldMkLst>
        <pc:spChg chg="mod">
          <ac:chgData name="Johnson, Chad" userId="29e26967-ee32-4210-a1e6-19e5305e9c5f" providerId="ADAL" clId="{E3C99527-C856-407C-95F1-5EFC821ABD95}" dt="2022-03-28T17:28:52.933" v="39" actId="27636"/>
          <ac:spMkLst>
            <pc:docMk/>
            <pc:sldMk cId="3002858274" sldId="271"/>
            <ac:spMk id="2" creationId="{17246745-CCD0-490D-9E12-9F9D1B9D1066}"/>
          </ac:spMkLst>
        </pc:spChg>
        <pc:spChg chg="mod">
          <ac:chgData name="Johnson, Chad" userId="29e26967-ee32-4210-a1e6-19e5305e9c5f" providerId="ADAL" clId="{E3C99527-C856-407C-95F1-5EFC821ABD95}" dt="2022-03-28T17:28:58.217" v="45" actId="27636"/>
          <ac:spMkLst>
            <pc:docMk/>
            <pc:sldMk cId="3002858274" sldId="271"/>
            <ac:spMk id="3" creationId="{72744C68-3318-4C64-AE7B-8F0E6FDC9F14}"/>
          </ac:spMkLst>
        </pc:spChg>
      </pc:sldChg>
      <pc:sldChg chg="modSp new mod">
        <pc:chgData name="Johnson, Chad" userId="29e26967-ee32-4210-a1e6-19e5305e9c5f" providerId="ADAL" clId="{E3C99527-C856-407C-95F1-5EFC821ABD95}" dt="2022-04-04T18:15:21.001" v="530" actId="20577"/>
        <pc:sldMkLst>
          <pc:docMk/>
          <pc:sldMk cId="2299271674" sldId="272"/>
        </pc:sldMkLst>
        <pc:spChg chg="mod">
          <ac:chgData name="Johnson, Chad" userId="29e26967-ee32-4210-a1e6-19e5305e9c5f" providerId="ADAL" clId="{E3C99527-C856-407C-95F1-5EFC821ABD95}" dt="2022-03-28T17:31:02.395" v="54" actId="27636"/>
          <ac:spMkLst>
            <pc:docMk/>
            <pc:sldMk cId="2299271674" sldId="272"/>
            <ac:spMk id="2" creationId="{370BA23F-E014-42D5-9153-D12F10786D51}"/>
          </ac:spMkLst>
        </pc:spChg>
        <pc:spChg chg="mod">
          <ac:chgData name="Johnson, Chad" userId="29e26967-ee32-4210-a1e6-19e5305e9c5f" providerId="ADAL" clId="{E3C99527-C856-407C-95F1-5EFC821ABD95}" dt="2022-04-04T18:15:21.001" v="530" actId="20577"/>
          <ac:spMkLst>
            <pc:docMk/>
            <pc:sldMk cId="2299271674" sldId="272"/>
            <ac:spMk id="3" creationId="{CAA01C5B-0504-4565-892D-446A5FA4A713}"/>
          </ac:spMkLst>
        </pc:spChg>
      </pc:sldChg>
      <pc:sldChg chg="modSp new mod">
        <pc:chgData name="Johnson, Chad" userId="29e26967-ee32-4210-a1e6-19e5305e9c5f" providerId="ADAL" clId="{E3C99527-C856-407C-95F1-5EFC821ABD95}" dt="2022-03-28T17:32:39.622" v="83" actId="27636"/>
        <pc:sldMkLst>
          <pc:docMk/>
          <pc:sldMk cId="960924437" sldId="273"/>
        </pc:sldMkLst>
        <pc:spChg chg="mod">
          <ac:chgData name="Johnson, Chad" userId="29e26967-ee32-4210-a1e6-19e5305e9c5f" providerId="ADAL" clId="{E3C99527-C856-407C-95F1-5EFC821ABD95}" dt="2022-03-28T17:32:31.504" v="74" actId="20577"/>
          <ac:spMkLst>
            <pc:docMk/>
            <pc:sldMk cId="960924437" sldId="273"/>
            <ac:spMk id="2" creationId="{BBD88B72-3EF7-45E1-9D48-10BE3F15D98D}"/>
          </ac:spMkLst>
        </pc:spChg>
        <pc:spChg chg="mod">
          <ac:chgData name="Johnson, Chad" userId="29e26967-ee32-4210-a1e6-19e5305e9c5f" providerId="ADAL" clId="{E3C99527-C856-407C-95F1-5EFC821ABD95}" dt="2022-03-28T17:32:39.622" v="83" actId="27636"/>
          <ac:spMkLst>
            <pc:docMk/>
            <pc:sldMk cId="960924437" sldId="273"/>
            <ac:spMk id="3" creationId="{80CB20BA-6360-449B-AF74-B2538554C752}"/>
          </ac:spMkLst>
        </pc:spChg>
      </pc:sldChg>
      <pc:sldChg chg="modSp new mod">
        <pc:chgData name="Johnson, Chad" userId="29e26967-ee32-4210-a1e6-19e5305e9c5f" providerId="ADAL" clId="{E3C99527-C856-407C-95F1-5EFC821ABD95}" dt="2022-03-28T17:33:12.597" v="98" actId="27636"/>
        <pc:sldMkLst>
          <pc:docMk/>
          <pc:sldMk cId="1382026804" sldId="274"/>
        </pc:sldMkLst>
        <pc:spChg chg="mod">
          <ac:chgData name="Johnson, Chad" userId="29e26967-ee32-4210-a1e6-19e5305e9c5f" providerId="ADAL" clId="{E3C99527-C856-407C-95F1-5EFC821ABD95}" dt="2022-03-28T17:33:05.313" v="89" actId="20577"/>
          <ac:spMkLst>
            <pc:docMk/>
            <pc:sldMk cId="1382026804" sldId="274"/>
            <ac:spMk id="2" creationId="{BF02055E-19E8-4617-AE90-1E4C15A41431}"/>
          </ac:spMkLst>
        </pc:spChg>
        <pc:spChg chg="mod">
          <ac:chgData name="Johnson, Chad" userId="29e26967-ee32-4210-a1e6-19e5305e9c5f" providerId="ADAL" clId="{E3C99527-C856-407C-95F1-5EFC821ABD95}" dt="2022-03-28T17:33:12.597" v="98" actId="27636"/>
          <ac:spMkLst>
            <pc:docMk/>
            <pc:sldMk cId="1382026804" sldId="274"/>
            <ac:spMk id="3" creationId="{4AC1E388-C5E2-433F-ADF8-F6FFF694AA38}"/>
          </ac:spMkLst>
        </pc:spChg>
      </pc:sldChg>
      <pc:sldChg chg="modSp new mod">
        <pc:chgData name="Johnson, Chad" userId="29e26967-ee32-4210-a1e6-19e5305e9c5f" providerId="ADAL" clId="{E3C99527-C856-407C-95F1-5EFC821ABD95}" dt="2022-03-28T17:35:52.917" v="139" actId="255"/>
        <pc:sldMkLst>
          <pc:docMk/>
          <pc:sldMk cId="4140900175" sldId="275"/>
        </pc:sldMkLst>
        <pc:spChg chg="mod">
          <ac:chgData name="Johnson, Chad" userId="29e26967-ee32-4210-a1e6-19e5305e9c5f" providerId="ADAL" clId="{E3C99527-C856-407C-95F1-5EFC821ABD95}" dt="2022-03-28T17:35:21.858" v="134" actId="20577"/>
          <ac:spMkLst>
            <pc:docMk/>
            <pc:sldMk cId="4140900175" sldId="275"/>
            <ac:spMk id="2" creationId="{5C712EA3-D571-42C4-A895-267D2CBD11D9}"/>
          </ac:spMkLst>
        </pc:spChg>
        <pc:spChg chg="mod">
          <ac:chgData name="Johnson, Chad" userId="29e26967-ee32-4210-a1e6-19e5305e9c5f" providerId="ADAL" clId="{E3C99527-C856-407C-95F1-5EFC821ABD95}" dt="2022-03-28T17:35:52.917" v="139" actId="255"/>
          <ac:spMkLst>
            <pc:docMk/>
            <pc:sldMk cId="4140900175" sldId="275"/>
            <ac:spMk id="3" creationId="{206B4FA2-A66F-40CB-90A9-C6FA0A45E306}"/>
          </ac:spMkLst>
        </pc:spChg>
      </pc:sldChg>
      <pc:sldChg chg="modSp new mod">
        <pc:chgData name="Johnson, Chad" userId="29e26967-ee32-4210-a1e6-19e5305e9c5f" providerId="ADAL" clId="{E3C99527-C856-407C-95F1-5EFC821ABD95}" dt="2022-03-28T17:45:19.911" v="381" actId="20577"/>
        <pc:sldMkLst>
          <pc:docMk/>
          <pc:sldMk cId="324833361" sldId="276"/>
        </pc:sldMkLst>
        <pc:spChg chg="mod">
          <ac:chgData name="Johnson, Chad" userId="29e26967-ee32-4210-a1e6-19e5305e9c5f" providerId="ADAL" clId="{E3C99527-C856-407C-95F1-5EFC821ABD95}" dt="2022-03-28T17:43:10.843" v="151" actId="20577"/>
          <ac:spMkLst>
            <pc:docMk/>
            <pc:sldMk cId="324833361" sldId="276"/>
            <ac:spMk id="2" creationId="{796B8ED5-100A-4D5B-AA86-9BD7F47CFD54}"/>
          </ac:spMkLst>
        </pc:spChg>
        <pc:spChg chg="mod">
          <ac:chgData name="Johnson, Chad" userId="29e26967-ee32-4210-a1e6-19e5305e9c5f" providerId="ADAL" clId="{E3C99527-C856-407C-95F1-5EFC821ABD95}" dt="2022-03-28T17:45:19.911" v="381" actId="20577"/>
          <ac:spMkLst>
            <pc:docMk/>
            <pc:sldMk cId="324833361" sldId="276"/>
            <ac:spMk id="3" creationId="{909AD2F5-100C-41E9-AC7B-664213F067AA}"/>
          </ac:spMkLst>
        </pc:spChg>
      </pc:sldChg>
      <pc:sldChg chg="modSp new mod modNotesTx">
        <pc:chgData name="Johnson, Chad" userId="29e26967-ee32-4210-a1e6-19e5305e9c5f" providerId="ADAL" clId="{E3C99527-C856-407C-95F1-5EFC821ABD95}" dt="2022-04-04T18:11:09.657" v="517" actId="20577"/>
        <pc:sldMkLst>
          <pc:docMk/>
          <pc:sldMk cId="1444751849" sldId="277"/>
        </pc:sldMkLst>
        <pc:spChg chg="mod">
          <ac:chgData name="Johnson, Chad" userId="29e26967-ee32-4210-a1e6-19e5305e9c5f" providerId="ADAL" clId="{E3C99527-C856-407C-95F1-5EFC821ABD95}" dt="2022-04-04T17:36:17.659" v="391" actId="20577"/>
          <ac:spMkLst>
            <pc:docMk/>
            <pc:sldMk cId="1444751849" sldId="277"/>
            <ac:spMk id="2" creationId="{356A47A6-B840-4EAB-BD35-270BD7E17CC1}"/>
          </ac:spMkLst>
        </pc:spChg>
        <pc:spChg chg="mod">
          <ac:chgData name="Johnson, Chad" userId="29e26967-ee32-4210-a1e6-19e5305e9c5f" providerId="ADAL" clId="{E3C99527-C856-407C-95F1-5EFC821ABD95}" dt="2022-04-04T18:11:09.657" v="517" actId="20577"/>
          <ac:spMkLst>
            <pc:docMk/>
            <pc:sldMk cId="1444751849" sldId="277"/>
            <ac:spMk id="3" creationId="{C5A60C3A-4C7B-4AEE-BB50-1DAEEA3E2FE3}"/>
          </ac:spMkLst>
        </pc:spChg>
      </pc:sldChg>
      <pc:sldChg chg="addSp delSp modSp mod chgLayout">
        <pc:chgData name="Johnson, Chad" userId="29e26967-ee32-4210-a1e6-19e5305e9c5f" providerId="ADAL" clId="{E3C99527-C856-407C-95F1-5EFC821ABD95}" dt="2022-04-04T18:16:37.986" v="553"/>
        <pc:sldMkLst>
          <pc:docMk/>
          <pc:sldMk cId="422777689" sldId="278"/>
        </pc:sldMkLst>
        <pc:spChg chg="del mod">
          <ac:chgData name="Johnson, Chad" userId="29e26967-ee32-4210-a1e6-19e5305e9c5f" providerId="ADAL" clId="{E3C99527-C856-407C-95F1-5EFC821ABD95}" dt="2022-04-04T18:15:52.339" v="539" actId="478"/>
          <ac:spMkLst>
            <pc:docMk/>
            <pc:sldMk cId="422777689" sldId="278"/>
            <ac:spMk id="2" creationId="{00000000-0000-0000-0000-000000000000}"/>
          </ac:spMkLst>
        </pc:spChg>
        <pc:spChg chg="mod ord">
          <ac:chgData name="Johnson, Chad" userId="29e26967-ee32-4210-a1e6-19e5305e9c5f" providerId="ADAL" clId="{E3C99527-C856-407C-95F1-5EFC821ABD95}" dt="2022-04-04T18:16:11.259" v="545" actId="700"/>
          <ac:spMkLst>
            <pc:docMk/>
            <pc:sldMk cId="422777689" sldId="278"/>
            <ac:spMk id="3" creationId="{00000000-0000-0000-0000-000000000000}"/>
          </ac:spMkLst>
        </pc:spChg>
        <pc:spChg chg="del mod">
          <ac:chgData name="Johnson, Chad" userId="29e26967-ee32-4210-a1e6-19e5305e9c5f" providerId="ADAL" clId="{E3C99527-C856-407C-95F1-5EFC821ABD95}" dt="2022-04-04T18:16:37.986" v="553"/>
          <ac:spMkLst>
            <pc:docMk/>
            <pc:sldMk cId="422777689" sldId="278"/>
            <ac:spMk id="4" creationId="{00000000-0000-0000-0000-000000000000}"/>
          </ac:spMkLst>
        </pc:spChg>
        <pc:spChg chg="add mod ord">
          <ac:chgData name="Johnson, Chad" userId="29e26967-ee32-4210-a1e6-19e5305e9c5f" providerId="ADAL" clId="{E3C99527-C856-407C-95F1-5EFC821ABD95}" dt="2022-04-04T18:16:30.713" v="551" actId="6549"/>
          <ac:spMkLst>
            <pc:docMk/>
            <pc:sldMk cId="422777689" sldId="278"/>
            <ac:spMk id="6" creationId="{BEE33402-43D7-461D-A9FE-24A2F92A448A}"/>
          </ac:spMkLst>
        </pc:spChg>
        <pc:picChg chg="del mod">
          <ac:chgData name="Johnson, Chad" userId="29e26967-ee32-4210-a1e6-19e5305e9c5f" providerId="ADAL" clId="{E3C99527-C856-407C-95F1-5EFC821ABD95}" dt="2022-04-04T18:16:06.893" v="544" actId="478"/>
          <ac:picMkLst>
            <pc:docMk/>
            <pc:sldMk cId="422777689" sldId="278"/>
            <ac:picMk id="5" creationId="{00000000-0000-0000-0000-000000000000}"/>
          </ac:picMkLst>
        </pc:picChg>
      </pc:sldChg>
      <pc:sldChg chg="delSp modSp mod chgLayout">
        <pc:chgData name="Johnson, Chad" userId="29e26967-ee32-4210-a1e6-19e5305e9c5f" providerId="ADAL" clId="{E3C99527-C856-407C-95F1-5EFC821ABD95}" dt="2022-04-04T18:16:50.124" v="556" actId="255"/>
        <pc:sldMkLst>
          <pc:docMk/>
          <pc:sldMk cId="4122881170" sldId="279"/>
        </pc:sldMkLst>
        <pc:spChg chg="mod ord">
          <ac:chgData name="Johnson, Chad" userId="29e26967-ee32-4210-a1e6-19e5305e9c5f" providerId="ADAL" clId="{E3C99527-C856-407C-95F1-5EFC821ABD95}" dt="2022-04-04T18:16:50.124" v="556" actId="255"/>
          <ac:spMkLst>
            <pc:docMk/>
            <pc:sldMk cId="4122881170" sldId="279"/>
            <ac:spMk id="2" creationId="{00000000-0000-0000-0000-000000000000}"/>
          </ac:spMkLst>
        </pc:spChg>
        <pc:spChg chg="mod ord">
          <ac:chgData name="Johnson, Chad" userId="29e26967-ee32-4210-a1e6-19e5305e9c5f" providerId="ADAL" clId="{E3C99527-C856-407C-95F1-5EFC821ABD95}" dt="2022-04-04T18:16:44.206" v="555" actId="700"/>
          <ac:spMkLst>
            <pc:docMk/>
            <pc:sldMk cId="4122881170" sldId="279"/>
            <ac:spMk id="3" creationId="{00000000-0000-0000-0000-000000000000}"/>
          </ac:spMkLst>
        </pc:spChg>
        <pc:picChg chg="del">
          <ac:chgData name="Johnson, Chad" userId="29e26967-ee32-4210-a1e6-19e5305e9c5f" providerId="ADAL" clId="{E3C99527-C856-407C-95F1-5EFC821ABD95}" dt="2022-04-04T18:16:40.448" v="554" actId="478"/>
          <ac:picMkLst>
            <pc:docMk/>
            <pc:sldMk cId="4122881170" sldId="279"/>
            <ac:picMk id="4" creationId="{00000000-0000-0000-0000-000000000000}"/>
          </ac:picMkLst>
        </pc:picChg>
      </pc:sldChg>
      <pc:sldChg chg="del">
        <pc:chgData name="Johnson, Chad" userId="29e26967-ee32-4210-a1e6-19e5305e9c5f" providerId="ADAL" clId="{E3C99527-C856-407C-95F1-5EFC821ABD95}" dt="2022-04-04T18:18:19.496" v="557" actId="2696"/>
        <pc:sldMkLst>
          <pc:docMk/>
          <pc:sldMk cId="2706388500" sldId="280"/>
        </pc:sldMkLst>
      </pc:sldChg>
      <pc:sldChg chg="modSp mod">
        <pc:chgData name="Johnson, Chad" userId="29e26967-ee32-4210-a1e6-19e5305e9c5f" providerId="ADAL" clId="{E3C99527-C856-407C-95F1-5EFC821ABD95}" dt="2022-04-04T18:15:28.936" v="532" actId="27636"/>
        <pc:sldMkLst>
          <pc:docMk/>
          <pc:sldMk cId="1303188833" sldId="281"/>
        </pc:sldMkLst>
        <pc:spChg chg="mod">
          <ac:chgData name="Johnson, Chad" userId="29e26967-ee32-4210-a1e6-19e5305e9c5f" providerId="ADAL" clId="{E3C99527-C856-407C-95F1-5EFC821ABD95}" dt="2022-04-04T18:15:28.936" v="532" actId="27636"/>
          <ac:spMkLst>
            <pc:docMk/>
            <pc:sldMk cId="1303188833" sldId="281"/>
            <ac:spMk id="2" creationId="{00000000-0000-0000-0000-000000000000}"/>
          </ac:spMkLst>
        </pc:spChg>
      </pc:sldChg>
      <pc:sldChg chg="delSp modSp mod chgLayout">
        <pc:chgData name="Johnson, Chad" userId="29e26967-ee32-4210-a1e6-19e5305e9c5f" providerId="ADAL" clId="{E3C99527-C856-407C-95F1-5EFC821ABD95}" dt="2022-04-04T18:20:05.068" v="559" actId="700"/>
        <pc:sldMkLst>
          <pc:docMk/>
          <pc:sldMk cId="1310908057" sldId="282"/>
        </pc:sldMkLst>
        <pc:spChg chg="mod ord">
          <ac:chgData name="Johnson, Chad" userId="29e26967-ee32-4210-a1e6-19e5305e9c5f" providerId="ADAL" clId="{E3C99527-C856-407C-95F1-5EFC821ABD95}" dt="2022-04-04T18:20:05.068" v="559" actId="700"/>
          <ac:spMkLst>
            <pc:docMk/>
            <pc:sldMk cId="1310908057" sldId="282"/>
            <ac:spMk id="2" creationId="{00000000-0000-0000-0000-000000000000}"/>
          </ac:spMkLst>
        </pc:spChg>
        <pc:spChg chg="mod ord">
          <ac:chgData name="Johnson, Chad" userId="29e26967-ee32-4210-a1e6-19e5305e9c5f" providerId="ADAL" clId="{E3C99527-C856-407C-95F1-5EFC821ABD95}" dt="2022-04-04T18:20:05.068" v="559" actId="700"/>
          <ac:spMkLst>
            <pc:docMk/>
            <pc:sldMk cId="1310908057" sldId="282"/>
            <ac:spMk id="3" creationId="{00000000-0000-0000-0000-000000000000}"/>
          </ac:spMkLst>
        </pc:spChg>
        <pc:picChg chg="del">
          <ac:chgData name="Johnson, Chad" userId="29e26967-ee32-4210-a1e6-19e5305e9c5f" providerId="ADAL" clId="{E3C99527-C856-407C-95F1-5EFC821ABD95}" dt="2022-04-04T18:20:01.116" v="558" actId="478"/>
          <ac:picMkLst>
            <pc:docMk/>
            <pc:sldMk cId="1310908057" sldId="282"/>
            <ac:picMk id="4" creationId="{00000000-0000-0000-0000-000000000000}"/>
          </ac:picMkLst>
        </pc:picChg>
      </pc:sldChg>
      <pc:sldChg chg="modSp mod chgLayout">
        <pc:chgData name="Johnson, Chad" userId="29e26967-ee32-4210-a1e6-19e5305e9c5f" providerId="ADAL" clId="{E3C99527-C856-407C-95F1-5EFC821ABD95}" dt="2022-04-04T18:20:50.956" v="563" actId="1076"/>
        <pc:sldMkLst>
          <pc:docMk/>
          <pc:sldMk cId="243783226" sldId="283"/>
        </pc:sldMkLst>
        <pc:spChg chg="mod ord">
          <ac:chgData name="Johnson, Chad" userId="29e26967-ee32-4210-a1e6-19e5305e9c5f" providerId="ADAL" clId="{E3C99527-C856-407C-95F1-5EFC821ABD95}" dt="2022-04-04T18:20:47.292" v="562" actId="14100"/>
          <ac:spMkLst>
            <pc:docMk/>
            <pc:sldMk cId="243783226" sldId="283"/>
            <ac:spMk id="2" creationId="{00000000-0000-0000-0000-000000000000}"/>
          </ac:spMkLst>
        </pc:spChg>
        <pc:spChg chg="mod ord">
          <ac:chgData name="Johnson, Chad" userId="29e26967-ee32-4210-a1e6-19e5305e9c5f" providerId="ADAL" clId="{E3C99527-C856-407C-95F1-5EFC821ABD95}" dt="2022-04-04T18:20:25.555" v="560" actId="700"/>
          <ac:spMkLst>
            <pc:docMk/>
            <pc:sldMk cId="243783226" sldId="283"/>
            <ac:spMk id="3" creationId="{00000000-0000-0000-0000-000000000000}"/>
          </ac:spMkLst>
        </pc:spChg>
        <pc:picChg chg="mod">
          <ac:chgData name="Johnson, Chad" userId="29e26967-ee32-4210-a1e6-19e5305e9c5f" providerId="ADAL" clId="{E3C99527-C856-407C-95F1-5EFC821ABD95}" dt="2022-04-04T18:20:50.956" v="563" actId="1076"/>
          <ac:picMkLst>
            <pc:docMk/>
            <pc:sldMk cId="243783226" sldId="283"/>
            <ac:picMk id="4" creationId="{00000000-0000-0000-0000-000000000000}"/>
          </ac:picMkLst>
        </pc:picChg>
      </pc:sldChg>
      <pc:sldChg chg="delSp modSp mod chgLayout">
        <pc:chgData name="Johnson, Chad" userId="29e26967-ee32-4210-a1e6-19e5305e9c5f" providerId="ADAL" clId="{E3C99527-C856-407C-95F1-5EFC821ABD95}" dt="2022-04-04T18:21:01.081" v="565" actId="478"/>
        <pc:sldMkLst>
          <pc:docMk/>
          <pc:sldMk cId="1739771252" sldId="284"/>
        </pc:sldMkLst>
        <pc:spChg chg="mod ord">
          <ac:chgData name="Johnson, Chad" userId="29e26967-ee32-4210-a1e6-19e5305e9c5f" providerId="ADAL" clId="{E3C99527-C856-407C-95F1-5EFC821ABD95}" dt="2022-04-04T18:20:57.982" v="564" actId="700"/>
          <ac:spMkLst>
            <pc:docMk/>
            <pc:sldMk cId="1739771252" sldId="284"/>
            <ac:spMk id="2" creationId="{00000000-0000-0000-0000-000000000000}"/>
          </ac:spMkLst>
        </pc:spChg>
        <pc:spChg chg="mod ord">
          <ac:chgData name="Johnson, Chad" userId="29e26967-ee32-4210-a1e6-19e5305e9c5f" providerId="ADAL" clId="{E3C99527-C856-407C-95F1-5EFC821ABD95}" dt="2022-04-04T18:20:57.982" v="564" actId="700"/>
          <ac:spMkLst>
            <pc:docMk/>
            <pc:sldMk cId="1739771252" sldId="284"/>
            <ac:spMk id="3" creationId="{00000000-0000-0000-0000-000000000000}"/>
          </ac:spMkLst>
        </pc:spChg>
        <pc:picChg chg="del">
          <ac:chgData name="Johnson, Chad" userId="29e26967-ee32-4210-a1e6-19e5305e9c5f" providerId="ADAL" clId="{E3C99527-C856-407C-95F1-5EFC821ABD95}" dt="2022-04-04T18:21:01.081" v="565" actId="478"/>
          <ac:picMkLst>
            <pc:docMk/>
            <pc:sldMk cId="1739771252" sldId="284"/>
            <ac:picMk id="4" creationId="{00000000-0000-0000-0000-000000000000}"/>
          </ac:picMkLst>
        </pc:picChg>
      </pc:sldChg>
      <pc:sldChg chg="modSp mod">
        <pc:chgData name="Johnson, Chad" userId="29e26967-ee32-4210-a1e6-19e5305e9c5f" providerId="ADAL" clId="{E3C99527-C856-407C-95F1-5EFC821ABD95}" dt="2022-04-04T18:21:14.538" v="568" actId="20577"/>
        <pc:sldMkLst>
          <pc:docMk/>
          <pc:sldMk cId="250724294" sldId="285"/>
        </pc:sldMkLst>
        <pc:spChg chg="mod">
          <ac:chgData name="Johnson, Chad" userId="29e26967-ee32-4210-a1e6-19e5305e9c5f" providerId="ADAL" clId="{E3C99527-C856-407C-95F1-5EFC821ABD95}" dt="2022-04-04T18:15:28.955" v="533" actId="27636"/>
          <ac:spMkLst>
            <pc:docMk/>
            <pc:sldMk cId="250724294" sldId="285"/>
            <ac:spMk id="2" creationId="{00000000-0000-0000-0000-000000000000}"/>
          </ac:spMkLst>
        </pc:spChg>
        <pc:spChg chg="mod">
          <ac:chgData name="Johnson, Chad" userId="29e26967-ee32-4210-a1e6-19e5305e9c5f" providerId="ADAL" clId="{E3C99527-C856-407C-95F1-5EFC821ABD95}" dt="2022-04-04T18:21:14.538" v="568" actId="20577"/>
          <ac:spMkLst>
            <pc:docMk/>
            <pc:sldMk cId="250724294" sldId="285"/>
            <ac:spMk id="3" creationId="{00000000-0000-0000-0000-000000000000}"/>
          </ac:spMkLst>
        </pc:spChg>
      </pc:sldChg>
      <pc:sldChg chg="modSp mod chgLayout">
        <pc:chgData name="Johnson, Chad" userId="29e26967-ee32-4210-a1e6-19e5305e9c5f" providerId="ADAL" clId="{E3C99527-C856-407C-95F1-5EFC821ABD95}" dt="2022-04-04T18:21:42.069" v="572" actId="20577"/>
        <pc:sldMkLst>
          <pc:docMk/>
          <pc:sldMk cId="429901679" sldId="286"/>
        </pc:sldMkLst>
        <pc:spChg chg="mod ord">
          <ac:chgData name="Johnson, Chad" userId="29e26967-ee32-4210-a1e6-19e5305e9c5f" providerId="ADAL" clId="{E3C99527-C856-407C-95F1-5EFC821ABD95}" dt="2022-04-04T18:21:42.069" v="572" actId="20577"/>
          <ac:spMkLst>
            <pc:docMk/>
            <pc:sldMk cId="429901679" sldId="286"/>
            <ac:spMk id="2" creationId="{00000000-0000-0000-0000-000000000000}"/>
          </ac:spMkLst>
        </pc:spChg>
        <pc:spChg chg="mod ord">
          <ac:chgData name="Johnson, Chad" userId="29e26967-ee32-4210-a1e6-19e5305e9c5f" providerId="ADAL" clId="{E3C99527-C856-407C-95F1-5EFC821ABD95}" dt="2022-04-04T18:21:33.220" v="570" actId="20577"/>
          <ac:spMkLst>
            <pc:docMk/>
            <pc:sldMk cId="429901679" sldId="286"/>
            <ac:spMk id="3" creationId="{00000000-0000-0000-0000-000000000000}"/>
          </ac:spMkLst>
        </pc:spChg>
      </pc:sldChg>
      <pc:sldChg chg="modSp mod chgLayout">
        <pc:chgData name="Johnson, Chad" userId="29e26967-ee32-4210-a1e6-19e5305e9c5f" providerId="ADAL" clId="{E3C99527-C856-407C-95F1-5EFC821ABD95}" dt="2022-04-04T18:22:03.392" v="574" actId="27636"/>
        <pc:sldMkLst>
          <pc:docMk/>
          <pc:sldMk cId="2942531522" sldId="287"/>
        </pc:sldMkLst>
        <pc:spChg chg="mod ord">
          <ac:chgData name="Johnson, Chad" userId="29e26967-ee32-4210-a1e6-19e5305e9c5f" providerId="ADAL" clId="{E3C99527-C856-407C-95F1-5EFC821ABD95}" dt="2022-04-04T18:22:03.392" v="574" actId="27636"/>
          <ac:spMkLst>
            <pc:docMk/>
            <pc:sldMk cId="2942531522" sldId="287"/>
            <ac:spMk id="2" creationId="{00000000-0000-0000-0000-000000000000}"/>
          </ac:spMkLst>
        </pc:spChg>
        <pc:spChg chg="mod ord">
          <ac:chgData name="Johnson, Chad" userId="29e26967-ee32-4210-a1e6-19e5305e9c5f" providerId="ADAL" clId="{E3C99527-C856-407C-95F1-5EFC821ABD95}" dt="2022-04-04T18:22:03.327" v="573" actId="700"/>
          <ac:spMkLst>
            <pc:docMk/>
            <pc:sldMk cId="2942531522" sldId="287"/>
            <ac:spMk id="3" creationId="{00000000-0000-0000-0000-000000000000}"/>
          </ac:spMkLst>
        </pc:spChg>
      </pc:sldChg>
      <pc:sldChg chg="modSp del mod chgLayout">
        <pc:chgData name="Johnson, Chad" userId="29e26967-ee32-4210-a1e6-19e5305e9c5f" providerId="ADAL" clId="{E3C99527-C856-407C-95F1-5EFC821ABD95}" dt="2022-04-04T18:23:20.977" v="576" actId="2696"/>
        <pc:sldMkLst>
          <pc:docMk/>
          <pc:sldMk cId="4199305149" sldId="288"/>
        </pc:sldMkLst>
        <pc:spChg chg="mod ord">
          <ac:chgData name="Johnson, Chad" userId="29e26967-ee32-4210-a1e6-19e5305e9c5f" providerId="ADAL" clId="{E3C99527-C856-407C-95F1-5EFC821ABD95}" dt="2022-04-04T18:23:10.286" v="575" actId="700"/>
          <ac:spMkLst>
            <pc:docMk/>
            <pc:sldMk cId="4199305149" sldId="288"/>
            <ac:spMk id="2" creationId="{00000000-0000-0000-0000-000000000000}"/>
          </ac:spMkLst>
        </pc:spChg>
        <pc:spChg chg="mod ord">
          <ac:chgData name="Johnson, Chad" userId="29e26967-ee32-4210-a1e6-19e5305e9c5f" providerId="ADAL" clId="{E3C99527-C856-407C-95F1-5EFC821ABD95}" dt="2022-04-04T18:23:10.286" v="575" actId="700"/>
          <ac:spMkLst>
            <pc:docMk/>
            <pc:sldMk cId="4199305149" sldId="288"/>
            <ac:spMk id="3" creationId="{00000000-0000-0000-0000-000000000000}"/>
          </ac:spMkLst>
        </pc:spChg>
      </pc:sldChg>
      <pc:sldChg chg="modSp del mod">
        <pc:chgData name="Johnson, Chad" userId="29e26967-ee32-4210-a1e6-19e5305e9c5f" providerId="ADAL" clId="{E3C99527-C856-407C-95F1-5EFC821ABD95}" dt="2022-04-04T18:23:29.980" v="577" actId="2696"/>
        <pc:sldMkLst>
          <pc:docMk/>
          <pc:sldMk cId="265819979" sldId="289"/>
        </pc:sldMkLst>
        <pc:spChg chg="mod">
          <ac:chgData name="Johnson, Chad" userId="29e26967-ee32-4210-a1e6-19e5305e9c5f" providerId="ADAL" clId="{E3C99527-C856-407C-95F1-5EFC821ABD95}" dt="2022-04-04T18:15:28.998" v="537" actId="27636"/>
          <ac:spMkLst>
            <pc:docMk/>
            <pc:sldMk cId="265819979" sldId="289"/>
            <ac:spMk id="2" creationId="{00000000-0000-0000-0000-000000000000}"/>
          </ac:spMkLst>
        </pc:spChg>
      </pc:sldChg>
      <pc:sldChg chg="del">
        <pc:chgData name="Johnson, Chad" userId="29e26967-ee32-4210-a1e6-19e5305e9c5f" providerId="ADAL" clId="{E3C99527-C856-407C-95F1-5EFC821ABD95}" dt="2022-04-04T18:23:35.231" v="578" actId="2696"/>
        <pc:sldMkLst>
          <pc:docMk/>
          <pc:sldMk cId="2522118786" sldId="290"/>
        </pc:sldMkLst>
      </pc:sldChg>
      <pc:sldChg chg="del">
        <pc:chgData name="Johnson, Chad" userId="29e26967-ee32-4210-a1e6-19e5305e9c5f" providerId="ADAL" clId="{E3C99527-C856-407C-95F1-5EFC821ABD95}" dt="2022-04-04T18:23:51.459" v="579" actId="2696"/>
        <pc:sldMkLst>
          <pc:docMk/>
          <pc:sldMk cId="1468043007" sldId="291"/>
        </pc:sldMkLst>
      </pc:sldChg>
      <pc:sldChg chg="del">
        <pc:chgData name="Johnson, Chad" userId="29e26967-ee32-4210-a1e6-19e5305e9c5f" providerId="ADAL" clId="{E3C99527-C856-407C-95F1-5EFC821ABD95}" dt="2022-04-04T18:23:55.360" v="580" actId="2696"/>
        <pc:sldMkLst>
          <pc:docMk/>
          <pc:sldMk cId="71496410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duty to preserve evidence arises when the person (or entity) becomes aware of two things: 1) the potential claim; and 2) their possession of relevant evidence.</a:t>
            </a:r>
          </a:p>
          <a:p>
            <a:endParaRPr lang="en-US" dirty="0"/>
          </a:p>
          <a:p>
            <a:r>
              <a:rPr lang="en-US" dirty="0"/>
              <a:t>The purpose of a "spoliation letter" therefore is simply to remove any doubt as to the subject's awareness of those two things. That's all.</a:t>
            </a:r>
          </a:p>
        </p:txBody>
      </p:sp>
      <p:sp>
        <p:nvSpPr>
          <p:cNvPr id="4" name="Slide Number Placeholder 3"/>
          <p:cNvSpPr>
            <a:spLocks noGrp="1"/>
          </p:cNvSpPr>
          <p:nvPr>
            <p:ph type="sldNum" sz="quarter" idx="5"/>
          </p:nvPr>
        </p:nvSpPr>
        <p:spPr/>
        <p:txBody>
          <a:bodyPr/>
          <a:lstStyle/>
          <a:p>
            <a:fld id="{054D25E6-9D90-47DC-8AF4-945F6F1D599E}" type="slidenum">
              <a:rPr lang="en-US" smtClean="0"/>
              <a:t>16</a:t>
            </a:fld>
            <a:endParaRPr lang="en-US"/>
          </a:p>
        </p:txBody>
      </p:sp>
    </p:spTree>
    <p:extLst>
      <p:ext uri="{BB962C8B-B14F-4D97-AF65-F5344CB8AC3E}">
        <p14:creationId xmlns:p14="http://schemas.microsoft.com/office/powerpoint/2010/main" val="119199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most common definition is in the financial industry</a:t>
            </a:r>
          </a:p>
          <a:p>
            <a:endParaRPr lang="en-US" dirty="0"/>
          </a:p>
          <a:p>
            <a:r>
              <a:rPr lang="en-US" dirty="0"/>
              <a:t>An official examination and verification of accounts and records of financial accounts.</a:t>
            </a:r>
          </a:p>
        </p:txBody>
      </p:sp>
      <p:sp>
        <p:nvSpPr>
          <p:cNvPr id="4" name="Slide Number Placeholder 3"/>
          <p:cNvSpPr>
            <a:spLocks noGrp="1"/>
          </p:cNvSpPr>
          <p:nvPr>
            <p:ph type="sldNum" sz="quarter" idx="10"/>
          </p:nvPr>
        </p:nvSpPr>
        <p:spPr/>
        <p:txBody>
          <a:bodyPr/>
          <a:lstStyle/>
          <a:p>
            <a:fld id="{D7159B38-3D51-4A64-8638-A0823B64AC0B}" type="slidenum">
              <a:rPr lang="en-US" smtClean="0"/>
              <a:t>20</a:t>
            </a:fld>
            <a:endParaRPr lang="en-US" dirty="0"/>
          </a:p>
        </p:txBody>
      </p:sp>
    </p:spTree>
    <p:extLst>
      <p:ext uri="{BB962C8B-B14F-4D97-AF65-F5344CB8AC3E}">
        <p14:creationId xmlns:p14="http://schemas.microsoft.com/office/powerpoint/2010/main" val="135743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a:t>
            </a:r>
            <a:r>
              <a:rPr lang="en-US" baseline="0" dirty="0"/>
              <a:t> challenge with IS Auditing is enumerating the delivery of value through IS Auditing. SBI - This discussion goes beyond compliance, there are various benefits in having a robust auditing program.</a:t>
            </a:r>
            <a:endParaRPr lang="en-US" dirty="0"/>
          </a:p>
        </p:txBody>
      </p:sp>
      <p:sp>
        <p:nvSpPr>
          <p:cNvPr id="4" name="Slide Number Placeholder 3"/>
          <p:cNvSpPr>
            <a:spLocks noGrp="1"/>
          </p:cNvSpPr>
          <p:nvPr>
            <p:ph type="sldNum" sz="quarter" idx="10"/>
          </p:nvPr>
        </p:nvSpPr>
        <p:spPr/>
        <p:txBody>
          <a:bodyPr/>
          <a:lstStyle/>
          <a:p>
            <a:fld id="{D7159B38-3D51-4A64-8638-A0823B64AC0B}" type="slidenum">
              <a:rPr lang="en-US" smtClean="0"/>
              <a:t>21</a:t>
            </a:fld>
            <a:endParaRPr lang="en-US" dirty="0"/>
          </a:p>
        </p:txBody>
      </p:sp>
    </p:spTree>
    <p:extLst>
      <p:ext uri="{BB962C8B-B14F-4D97-AF65-F5344CB8AC3E}">
        <p14:creationId xmlns:p14="http://schemas.microsoft.com/office/powerpoint/2010/main" val="176433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http://csrc.nist.gov/publications/nistbul/itl97-03.txt     </a:t>
            </a:r>
          </a:p>
          <a:p>
            <a:r>
              <a:rPr lang="en-US" dirty="0"/>
              <a:t>SP800-92</a:t>
            </a:r>
          </a:p>
        </p:txBody>
      </p:sp>
      <p:sp>
        <p:nvSpPr>
          <p:cNvPr id="4" name="Slide Number Placeholder 3"/>
          <p:cNvSpPr>
            <a:spLocks noGrp="1"/>
          </p:cNvSpPr>
          <p:nvPr>
            <p:ph type="sldNum" sz="quarter" idx="10"/>
          </p:nvPr>
        </p:nvSpPr>
        <p:spPr/>
        <p:txBody>
          <a:bodyPr/>
          <a:lstStyle/>
          <a:p>
            <a:fld id="{D7159B38-3D51-4A64-8638-A0823B64AC0B}" type="slidenum">
              <a:rPr lang="en-US" smtClean="0"/>
              <a:t>23</a:t>
            </a:fld>
            <a:endParaRPr lang="en-US" dirty="0"/>
          </a:p>
        </p:txBody>
      </p:sp>
    </p:spTree>
    <p:extLst>
      <p:ext uri="{BB962C8B-B14F-4D97-AF65-F5344CB8AC3E}">
        <p14:creationId xmlns:p14="http://schemas.microsoft.com/office/powerpoint/2010/main" val="414125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Audit account logon events </a:t>
            </a:r>
            <a:r>
              <a:rPr lang="en-US" dirty="0">
                <a:effectLst/>
              </a:rPr>
              <a:t>– audit each instance of a user logging on to or logging off from another computer in which this computer is used to validate the account. This event category is applicable to domain controllers only since DC’s are used to validate accounts in domains. </a:t>
            </a:r>
          </a:p>
          <a:p>
            <a:r>
              <a:rPr lang="en-US" b="1" dirty="0">
                <a:effectLst/>
              </a:rPr>
              <a:t>Audit account management </a:t>
            </a:r>
            <a:r>
              <a:rPr lang="en-US" dirty="0">
                <a:effectLst/>
              </a:rPr>
              <a:t>– audit each event of account management on a computer. Examples of account maintenance include password changes, user account and group modifications. </a:t>
            </a:r>
          </a:p>
          <a:p>
            <a:r>
              <a:rPr lang="en-US" b="1" dirty="0">
                <a:effectLst/>
              </a:rPr>
              <a:t>Audit directory service access </a:t>
            </a:r>
            <a:r>
              <a:rPr lang="en-US" dirty="0">
                <a:effectLst/>
              </a:rPr>
              <a:t>– audit the event of a user accessing an Active Directory object that has its own system access control list (SACL) specified. </a:t>
            </a:r>
          </a:p>
          <a:p>
            <a:r>
              <a:rPr lang="en-US" b="1" dirty="0">
                <a:effectLst/>
              </a:rPr>
              <a:t>Audit object access </a:t>
            </a:r>
            <a:r>
              <a:rPr lang="en-US" dirty="0">
                <a:effectLst/>
              </a:rPr>
              <a:t>– audit the event of a user accessing an object that has its own system access control list (SACL) specified. Examples of objects are files, folders, registry keys, printers, etc. </a:t>
            </a:r>
          </a:p>
          <a:p>
            <a:r>
              <a:rPr lang="en-US" b="1" dirty="0">
                <a:effectLst/>
              </a:rPr>
              <a:t>Audit policy change </a:t>
            </a:r>
            <a:r>
              <a:rPr lang="en-US" dirty="0">
                <a:effectLst/>
              </a:rPr>
              <a:t>– audit every incident of a change to user rights assignment policies, audit policies, or trust policies. </a:t>
            </a:r>
          </a:p>
          <a:p>
            <a:r>
              <a:rPr lang="en-US" b="1" dirty="0">
                <a:effectLst/>
              </a:rPr>
              <a:t>Audit privilege use </a:t>
            </a:r>
            <a:r>
              <a:rPr lang="en-US" dirty="0">
                <a:effectLst/>
              </a:rPr>
              <a:t>– audit each instance of a user exercising a user right. </a:t>
            </a:r>
          </a:p>
          <a:p>
            <a:r>
              <a:rPr lang="en-US" b="1" dirty="0">
                <a:effectLst/>
              </a:rPr>
              <a:t>Audit process tracking </a:t>
            </a:r>
            <a:r>
              <a:rPr lang="en-US" dirty="0">
                <a:effectLst/>
              </a:rPr>
              <a:t>– audit detailed tracking information for events such as program activation, process exit, handle duplication, and indirect object access.</a:t>
            </a:r>
          </a:p>
          <a:p>
            <a:r>
              <a:rPr lang="en-US" b="1" dirty="0">
                <a:effectLst/>
              </a:rPr>
              <a:t> Audit system events </a:t>
            </a:r>
            <a:r>
              <a:rPr lang="en-US" dirty="0">
                <a:effectLst/>
              </a:rPr>
              <a:t>– audit when a user restarts or shuts down the computer or when an event occurs that affects either the system security or the security log. </a:t>
            </a:r>
          </a:p>
          <a:p>
            <a:endParaRPr lang="en-US" dirty="0">
              <a:effectLst/>
            </a:endParaRPr>
          </a:p>
          <a:p>
            <a:r>
              <a:rPr lang="en-US" dirty="0"/>
              <a:t>https://www.petri.com/windows_auditing</a:t>
            </a:r>
          </a:p>
        </p:txBody>
      </p:sp>
      <p:sp>
        <p:nvSpPr>
          <p:cNvPr id="4" name="Slide Number Placeholder 3"/>
          <p:cNvSpPr>
            <a:spLocks noGrp="1"/>
          </p:cNvSpPr>
          <p:nvPr>
            <p:ph type="sldNum" sz="quarter" idx="10"/>
          </p:nvPr>
        </p:nvSpPr>
        <p:spPr/>
        <p:txBody>
          <a:bodyPr/>
          <a:lstStyle/>
          <a:p>
            <a:fld id="{D7159B38-3D51-4A64-8638-A0823B64AC0B}" type="slidenum">
              <a:rPr lang="en-US" smtClean="0"/>
              <a:t>25</a:t>
            </a:fld>
            <a:endParaRPr lang="en-US" dirty="0"/>
          </a:p>
        </p:txBody>
      </p:sp>
    </p:spTree>
    <p:extLst>
      <p:ext uri="{BB962C8B-B14F-4D97-AF65-F5344CB8AC3E}">
        <p14:creationId xmlns:p14="http://schemas.microsoft.com/office/powerpoint/2010/main" val="297043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4/4/2022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4/4/2022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4/4/2022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4/4/2022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4/4/2022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4/4/2022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4/4/2022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4/4/2022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4/4/2022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4/4/2022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4/4/2022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4/4/2022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law.cornell.edu/wex/Abnormally_dangerous_activ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9 – Regulation and Governance</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9C78-4B8D-458B-92FB-A28E6C2BBA1B}"/>
              </a:ext>
            </a:extLst>
          </p:cNvPr>
          <p:cNvSpPr>
            <a:spLocks noGrp="1"/>
          </p:cNvSpPr>
          <p:nvPr>
            <p:ph type="title"/>
          </p:nvPr>
        </p:nvSpPr>
        <p:spPr/>
        <p:txBody>
          <a:bodyPr/>
          <a:lstStyle/>
          <a:p>
            <a:r>
              <a:rPr lang="en-US" dirty="0"/>
              <a:t>“Sliding Scale” or “Zippo” Test</a:t>
            </a:r>
          </a:p>
        </p:txBody>
      </p:sp>
      <p:sp>
        <p:nvSpPr>
          <p:cNvPr id="3" name="Content Placeholder 2">
            <a:extLst>
              <a:ext uri="{FF2B5EF4-FFF2-40B4-BE49-F238E27FC236}">
                <a16:creationId xmlns:a16="http://schemas.microsoft.com/office/drawing/2014/main" id="{B0FFB0CB-AB3C-4ED0-B73E-0672A8E713FE}"/>
              </a:ext>
            </a:extLst>
          </p:cNvPr>
          <p:cNvSpPr>
            <a:spLocks noGrp="1"/>
          </p:cNvSpPr>
          <p:nvPr>
            <p:ph idx="1"/>
          </p:nvPr>
        </p:nvSpPr>
        <p:spPr/>
        <p:txBody>
          <a:bodyPr>
            <a:noAutofit/>
          </a:bodyPr>
          <a:lstStyle/>
          <a:p>
            <a:r>
              <a:rPr lang="en-US" sz="2400" dirty="0"/>
              <a:t>In </a:t>
            </a:r>
            <a:r>
              <a:rPr lang="en-US" sz="2400" i="1" dirty="0"/>
              <a:t>Zippo Manufacturing Co. v. Zippo Dot Com, Inc</a:t>
            </a:r>
            <a:r>
              <a:rPr lang="en-US" sz="2400" dirty="0"/>
              <a:t>. Most courts have applied an "interactive-passive" distinction when determining personal jurisdiction over someone operating a Web Site. Generally, courts have conferred personal jurisdiction in cases where "interactive" uses of the Internet have taken place within the state. </a:t>
            </a:r>
            <a:r>
              <a:rPr lang="en-US" dirty="0"/>
              <a:t>​</a:t>
            </a:r>
          </a:p>
          <a:p>
            <a:pPr lvl="2"/>
            <a:r>
              <a:rPr lang="en-US" sz="2000" dirty="0"/>
              <a:t>Interactive contact encompasses two-way online communication which fosters an ongoing business relationship​</a:t>
            </a:r>
          </a:p>
          <a:p>
            <a:pPr lvl="2"/>
            <a:r>
              <a:rPr lang="en-US" sz="2000" dirty="0"/>
              <a:t>“Passive" contacts are those that simply make information available to interested viewers. </a:t>
            </a:r>
          </a:p>
        </p:txBody>
      </p:sp>
    </p:spTree>
    <p:extLst>
      <p:ext uri="{BB962C8B-B14F-4D97-AF65-F5344CB8AC3E}">
        <p14:creationId xmlns:p14="http://schemas.microsoft.com/office/powerpoint/2010/main" val="37992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A5E2-7362-4110-B6A5-76537C8CFE84}"/>
              </a:ext>
            </a:extLst>
          </p:cNvPr>
          <p:cNvSpPr>
            <a:spLocks noGrp="1"/>
          </p:cNvSpPr>
          <p:nvPr>
            <p:ph type="title"/>
          </p:nvPr>
        </p:nvSpPr>
        <p:spPr/>
        <p:txBody>
          <a:bodyPr/>
          <a:lstStyle/>
          <a:p>
            <a:r>
              <a:rPr lang="en-US" dirty="0"/>
              <a:t>Getting Sued</a:t>
            </a:r>
          </a:p>
        </p:txBody>
      </p:sp>
      <p:sp>
        <p:nvSpPr>
          <p:cNvPr id="3" name="Content Placeholder 2">
            <a:extLst>
              <a:ext uri="{FF2B5EF4-FFF2-40B4-BE49-F238E27FC236}">
                <a16:creationId xmlns:a16="http://schemas.microsoft.com/office/drawing/2014/main" id="{F6DBBF95-231C-4004-ABD5-ADDF2E301ACA}"/>
              </a:ext>
            </a:extLst>
          </p:cNvPr>
          <p:cNvSpPr>
            <a:spLocks noGrp="1"/>
          </p:cNvSpPr>
          <p:nvPr>
            <p:ph idx="1"/>
          </p:nvPr>
        </p:nvSpPr>
        <p:spPr/>
        <p:txBody>
          <a:bodyPr>
            <a:normAutofit lnSpcReduction="10000"/>
          </a:bodyPr>
          <a:lstStyle/>
          <a:p>
            <a:r>
              <a:rPr lang="en-US" dirty="0"/>
              <a:t>You don’t need to violate any laws or regulations to get sued. This is </a:t>
            </a:r>
            <a:r>
              <a:rPr lang="en-US" dirty="0" err="1"/>
              <a:t>Murica</a:t>
            </a:r>
            <a:r>
              <a:rPr lang="en-US" dirty="0"/>
              <a:t>, you can get sued for anything.</a:t>
            </a:r>
          </a:p>
          <a:p>
            <a:r>
              <a:rPr lang="en-US" dirty="0"/>
              <a:t>In July 2021, Zoom agreed to pay $85 million to settle a class action suit filed alleging that it violated users’ privacy rights by not providing encryption security, sharing users’ PII without notice or consent with companies such as Facebook, Google etc. and also failing to protect users (and zoom meetings) from unauthorized interruptions (“zoom bombing”).</a:t>
            </a:r>
          </a:p>
          <a:p>
            <a:r>
              <a:rPr lang="en-US" dirty="0"/>
              <a:t>In addition, Zoom agreed to make some changes to improve users’ security and privacy concerns, including updating its privacy notice to indicate that user data can be shared via third-party software and educating its users about the security features.</a:t>
            </a:r>
          </a:p>
        </p:txBody>
      </p:sp>
    </p:spTree>
    <p:extLst>
      <p:ext uri="{BB962C8B-B14F-4D97-AF65-F5344CB8AC3E}">
        <p14:creationId xmlns:p14="http://schemas.microsoft.com/office/powerpoint/2010/main" val="332287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8ED5-100A-4D5B-AA86-9BD7F47CFD54}"/>
              </a:ext>
            </a:extLst>
          </p:cNvPr>
          <p:cNvSpPr>
            <a:spLocks noGrp="1"/>
          </p:cNvSpPr>
          <p:nvPr>
            <p:ph type="title"/>
          </p:nvPr>
        </p:nvSpPr>
        <p:spPr/>
        <p:txBody>
          <a:bodyPr/>
          <a:lstStyle/>
          <a:p>
            <a:r>
              <a:rPr lang="en-US" dirty="0"/>
              <a:t>Civil Torts</a:t>
            </a:r>
          </a:p>
        </p:txBody>
      </p:sp>
      <p:sp>
        <p:nvSpPr>
          <p:cNvPr id="3" name="Content Placeholder 2">
            <a:extLst>
              <a:ext uri="{FF2B5EF4-FFF2-40B4-BE49-F238E27FC236}">
                <a16:creationId xmlns:a16="http://schemas.microsoft.com/office/drawing/2014/main" id="{909AD2F5-100C-41E9-AC7B-664213F067AA}"/>
              </a:ext>
            </a:extLst>
          </p:cNvPr>
          <p:cNvSpPr>
            <a:spLocks noGrp="1"/>
          </p:cNvSpPr>
          <p:nvPr>
            <p:ph idx="1"/>
          </p:nvPr>
        </p:nvSpPr>
        <p:spPr/>
        <p:txBody>
          <a:bodyPr/>
          <a:lstStyle/>
          <a:p>
            <a:r>
              <a:rPr lang="en-US" dirty="0"/>
              <a:t>Private parties file suit</a:t>
            </a:r>
          </a:p>
          <a:p>
            <a:r>
              <a:rPr lang="en-US" dirty="0"/>
              <a:t>	Process to determine standing</a:t>
            </a:r>
          </a:p>
          <a:p>
            <a:r>
              <a:rPr lang="en-US" dirty="0"/>
              <a:t>Burden of proof based on a preponderance of the evidence</a:t>
            </a:r>
          </a:p>
          <a:p>
            <a:r>
              <a:rPr lang="en-US" dirty="0"/>
              <a:t>No right to silence</a:t>
            </a:r>
          </a:p>
          <a:p>
            <a:r>
              <a:rPr lang="en-US" dirty="0"/>
              <a:t>	No right to attorney</a:t>
            </a:r>
          </a:p>
          <a:p>
            <a:r>
              <a:rPr lang="en-US" dirty="0"/>
              <a:t>Penalties based on compensation (</a:t>
            </a:r>
            <a:r>
              <a:rPr lang="en-US"/>
              <a:t>actual damages) and </a:t>
            </a:r>
            <a:r>
              <a:rPr lang="en-US" dirty="0"/>
              <a:t>punitive damages.</a:t>
            </a:r>
          </a:p>
          <a:p>
            <a:endParaRPr lang="en-US" dirty="0"/>
          </a:p>
        </p:txBody>
      </p:sp>
    </p:spTree>
    <p:extLst>
      <p:ext uri="{BB962C8B-B14F-4D97-AF65-F5344CB8AC3E}">
        <p14:creationId xmlns:p14="http://schemas.microsoft.com/office/powerpoint/2010/main" val="32483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50F0C2-2467-48E4-B2BC-2ACFDB0CD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0"/>
            <a:ext cx="11201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82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51B6-E46C-4BA6-B2D3-A7DC78634287}"/>
              </a:ext>
            </a:extLst>
          </p:cNvPr>
          <p:cNvSpPr>
            <a:spLocks noGrp="1"/>
          </p:cNvSpPr>
          <p:nvPr>
            <p:ph type="title"/>
          </p:nvPr>
        </p:nvSpPr>
        <p:spPr/>
        <p:txBody>
          <a:bodyPr/>
          <a:lstStyle/>
          <a:p>
            <a:r>
              <a:rPr lang="en-US" dirty="0"/>
              <a:t>Strict Liability</a:t>
            </a:r>
          </a:p>
        </p:txBody>
      </p:sp>
      <p:sp>
        <p:nvSpPr>
          <p:cNvPr id="3" name="Content Placeholder 2">
            <a:extLst>
              <a:ext uri="{FF2B5EF4-FFF2-40B4-BE49-F238E27FC236}">
                <a16:creationId xmlns:a16="http://schemas.microsoft.com/office/drawing/2014/main" id="{E10B1E4C-ADF0-41FD-893D-EE7F952F28C6}"/>
              </a:ext>
            </a:extLst>
          </p:cNvPr>
          <p:cNvSpPr>
            <a:spLocks noGrp="1"/>
          </p:cNvSpPr>
          <p:nvPr>
            <p:ph idx="1"/>
          </p:nvPr>
        </p:nvSpPr>
        <p:spPr/>
        <p:txBody>
          <a:bodyPr>
            <a:normAutofit lnSpcReduction="10000"/>
          </a:bodyPr>
          <a:lstStyle/>
          <a:p>
            <a:r>
              <a:rPr lang="en-US" dirty="0"/>
              <a:t>In both tort and criminal law, strict liability exists when a defendant is liable for committing an action, regardless of what his/her intent or mental state was when committing the action. In criminal law, possession crimes and statutory rape are both examples of strict liability offenses.</a:t>
            </a:r>
          </a:p>
          <a:p>
            <a:r>
              <a:rPr lang="en-US" dirty="0"/>
              <a:t>In tort law, there are two broad categories of activities for which a plaintiff may be held strictly liable - possession of certain animals and </a:t>
            </a:r>
            <a:r>
              <a:rPr lang="en-US" dirty="0">
                <a:hlinkClick r:id="rId2"/>
              </a:rPr>
              <a:t>abnormally dangerous activities</a:t>
            </a:r>
            <a:r>
              <a:rPr lang="en-US" dirty="0"/>
              <a:t>.  Additionally, in the area of torts known as products liability, there is a sub-category known as strict products liability which applies when a defective product for which an appropriate defendant holds responsibility causes injury to an appropriate plaintiff.</a:t>
            </a:r>
          </a:p>
        </p:txBody>
      </p:sp>
    </p:spTree>
    <p:extLst>
      <p:ext uri="{BB962C8B-B14F-4D97-AF65-F5344CB8AC3E}">
        <p14:creationId xmlns:p14="http://schemas.microsoft.com/office/powerpoint/2010/main" val="248242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E2FD-AE7B-4BD2-8A81-BC0E623FF379}"/>
              </a:ext>
            </a:extLst>
          </p:cNvPr>
          <p:cNvSpPr>
            <a:spLocks noGrp="1"/>
          </p:cNvSpPr>
          <p:nvPr>
            <p:ph type="title"/>
          </p:nvPr>
        </p:nvSpPr>
        <p:spPr/>
        <p:txBody>
          <a:bodyPr/>
          <a:lstStyle/>
          <a:p>
            <a:r>
              <a:rPr lang="en-US" dirty="0"/>
              <a:t>Negligence</a:t>
            </a:r>
          </a:p>
        </p:txBody>
      </p:sp>
      <p:sp>
        <p:nvSpPr>
          <p:cNvPr id="3" name="Content Placeholder 2">
            <a:extLst>
              <a:ext uri="{FF2B5EF4-FFF2-40B4-BE49-F238E27FC236}">
                <a16:creationId xmlns:a16="http://schemas.microsoft.com/office/drawing/2014/main" id="{9348E31C-C875-4403-8C26-145E5FF92469}"/>
              </a:ext>
            </a:extLst>
          </p:cNvPr>
          <p:cNvSpPr>
            <a:spLocks noGrp="1"/>
          </p:cNvSpPr>
          <p:nvPr>
            <p:ph idx="1"/>
          </p:nvPr>
        </p:nvSpPr>
        <p:spPr/>
        <p:txBody>
          <a:bodyPr>
            <a:normAutofit fontScale="92500" lnSpcReduction="10000"/>
          </a:bodyPr>
          <a:lstStyle/>
          <a:p>
            <a:r>
              <a:rPr lang="en-US" dirty="0"/>
              <a:t>A failure to behave with the level of care that someone of ordinary prudence would have exercised under the same circumstances.  The behavior usually consists of actions, but can also consist of omissions when there is some duty to act (e.g., a duty to help victims of one's previous conduct). </a:t>
            </a:r>
          </a:p>
          <a:p>
            <a:r>
              <a:rPr lang="en-US" dirty="0"/>
              <a:t>When determining how whether the defendant has breached a duty, courts will usually use the Hand Formula (created by Judge Learned Hand in </a:t>
            </a:r>
            <a:r>
              <a:rPr lang="en-US" i="1" dirty="0"/>
              <a:t>United States v. Carroll Towing</a:t>
            </a:r>
            <a:r>
              <a:rPr lang="en-US" dirty="0"/>
              <a:t>): </a:t>
            </a:r>
          </a:p>
          <a:p>
            <a:r>
              <a:rPr lang="en-US" dirty="0"/>
              <a:t>If B &lt; PL, then there will be negligence liability for the party with the burden of taking precautions</a:t>
            </a:r>
          </a:p>
          <a:p>
            <a:pPr lvl="2"/>
            <a:r>
              <a:rPr lang="en-US" dirty="0"/>
              <a:t>B=burden of taking precautions</a:t>
            </a:r>
          </a:p>
          <a:p>
            <a:pPr lvl="2"/>
            <a:r>
              <a:rPr lang="en-US" dirty="0"/>
              <a:t>P=probability of loss</a:t>
            </a:r>
          </a:p>
          <a:p>
            <a:pPr lvl="2"/>
            <a:r>
              <a:rPr lang="en-US" dirty="0"/>
              <a:t>L=gravity of loss (gravity of the personal loss, not social loss)</a:t>
            </a:r>
          </a:p>
        </p:txBody>
      </p:sp>
    </p:spTree>
    <p:extLst>
      <p:ext uri="{BB962C8B-B14F-4D97-AF65-F5344CB8AC3E}">
        <p14:creationId xmlns:p14="http://schemas.microsoft.com/office/powerpoint/2010/main" val="284335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47A6-B840-4EAB-BD35-270BD7E17CC1}"/>
              </a:ext>
            </a:extLst>
          </p:cNvPr>
          <p:cNvSpPr>
            <a:spLocks noGrp="1"/>
          </p:cNvSpPr>
          <p:nvPr>
            <p:ph type="title"/>
          </p:nvPr>
        </p:nvSpPr>
        <p:spPr/>
        <p:txBody>
          <a:bodyPr/>
          <a:lstStyle/>
          <a:p>
            <a:r>
              <a:rPr lang="en-US" dirty="0"/>
              <a:t>Subpoenas</a:t>
            </a:r>
          </a:p>
        </p:txBody>
      </p:sp>
      <p:sp>
        <p:nvSpPr>
          <p:cNvPr id="3" name="Content Placeholder 2">
            <a:extLst>
              <a:ext uri="{FF2B5EF4-FFF2-40B4-BE49-F238E27FC236}">
                <a16:creationId xmlns:a16="http://schemas.microsoft.com/office/drawing/2014/main" id="{C5A60C3A-4C7B-4AEE-BB50-1DAEEA3E2FE3}"/>
              </a:ext>
            </a:extLst>
          </p:cNvPr>
          <p:cNvSpPr>
            <a:spLocks noGrp="1"/>
          </p:cNvSpPr>
          <p:nvPr>
            <p:ph idx="1"/>
          </p:nvPr>
        </p:nvSpPr>
        <p:spPr/>
        <p:txBody>
          <a:bodyPr/>
          <a:lstStyle/>
          <a:p>
            <a:r>
              <a:rPr lang="en-US" dirty="0"/>
              <a:t>Subpoena ad testificandum</a:t>
            </a:r>
          </a:p>
          <a:p>
            <a:endParaRPr lang="en-US" b="1" dirty="0"/>
          </a:p>
          <a:p>
            <a:r>
              <a:rPr lang="en-US" dirty="0"/>
              <a:t>Order to Preserve / Litigation Hold / Subpoena duces tecum </a:t>
            </a:r>
          </a:p>
          <a:p>
            <a:endParaRPr lang="en-US" dirty="0"/>
          </a:p>
          <a:p>
            <a:r>
              <a:rPr lang="en-US" dirty="0"/>
              <a:t>Administrative subpoenas</a:t>
            </a:r>
          </a:p>
        </p:txBody>
      </p:sp>
    </p:spTree>
    <p:extLst>
      <p:ext uri="{BB962C8B-B14F-4D97-AF65-F5344CB8AC3E}">
        <p14:creationId xmlns:p14="http://schemas.microsoft.com/office/powerpoint/2010/main" val="144475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IT Security Spending</a:t>
            </a:r>
          </a:p>
        </p:txBody>
      </p:sp>
      <p:sp>
        <p:nvSpPr>
          <p:cNvPr id="6" name="Content Placeholder 5">
            <a:extLst>
              <a:ext uri="{FF2B5EF4-FFF2-40B4-BE49-F238E27FC236}">
                <a16:creationId xmlns:a16="http://schemas.microsoft.com/office/drawing/2014/main" id="{BEE33402-43D7-461D-A9FE-24A2F92A448A}"/>
              </a:ext>
            </a:extLst>
          </p:cNvPr>
          <p:cNvSpPr>
            <a:spLocks noGrp="1"/>
          </p:cNvSpPr>
          <p:nvPr>
            <p:ph idx="1"/>
          </p:nvPr>
        </p:nvSpPr>
        <p:spPr/>
        <p:txBody>
          <a:bodyPr>
            <a:noAutofit/>
          </a:bodyPr>
          <a:lstStyle/>
          <a:p>
            <a:r>
              <a:rPr lang="en-US" sz="2400" dirty="0"/>
              <a:t>$7.1 Billion in 2014 (Gartner)</a:t>
            </a:r>
          </a:p>
          <a:p>
            <a:r>
              <a:rPr lang="en-US" sz="2400" dirty="0"/>
              <a:t>8.2% growth to reach $76.9 Billion</a:t>
            </a:r>
          </a:p>
          <a:p>
            <a:r>
              <a:rPr lang="en-US" sz="2400" u="sng" dirty="0"/>
              <a:t>Security countermeasures</a:t>
            </a:r>
          </a:p>
          <a:p>
            <a:pPr marL="285750" indent="-285750">
              <a:buFont typeface="Arial" panose="020B0604020202020204" pitchFamily="34" charset="0"/>
              <a:buChar char="•"/>
            </a:pPr>
            <a:r>
              <a:rPr lang="en-US" sz="2400" dirty="0"/>
              <a:t>Firewalls</a:t>
            </a:r>
          </a:p>
          <a:p>
            <a:pPr marL="285750" indent="-285750">
              <a:buFont typeface="Arial" panose="020B0604020202020204" pitchFamily="34" charset="0"/>
              <a:buChar char="•"/>
            </a:pPr>
            <a:r>
              <a:rPr lang="en-US" sz="2400" dirty="0"/>
              <a:t>IDS/IPS</a:t>
            </a:r>
          </a:p>
          <a:p>
            <a:pPr marL="285750" indent="-285750">
              <a:buFont typeface="Arial" panose="020B0604020202020204" pitchFamily="34" charset="0"/>
              <a:buChar char="•"/>
            </a:pPr>
            <a:r>
              <a:rPr lang="en-US" sz="2400" dirty="0"/>
              <a:t>Security Software</a:t>
            </a:r>
          </a:p>
          <a:p>
            <a:pPr marL="285750" indent="-285750">
              <a:buFont typeface="Arial" panose="020B0604020202020204" pitchFamily="34" charset="0"/>
              <a:buChar char="•"/>
            </a:pPr>
            <a:r>
              <a:rPr lang="en-US" sz="2400" dirty="0"/>
              <a:t>Network security appliances</a:t>
            </a:r>
          </a:p>
        </p:txBody>
      </p:sp>
    </p:spTree>
    <p:extLst>
      <p:ext uri="{BB962C8B-B14F-4D97-AF65-F5344CB8AC3E}">
        <p14:creationId xmlns:p14="http://schemas.microsoft.com/office/powerpoint/2010/main" val="42277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Collecting SBI</a:t>
            </a:r>
            <a:br>
              <a:rPr lang="en-US" dirty="0"/>
            </a:br>
            <a:r>
              <a:rPr lang="en-US" dirty="0"/>
              <a:t>(Security Business Intelligence)</a:t>
            </a:r>
          </a:p>
        </p:txBody>
      </p:sp>
      <p:sp>
        <p:nvSpPr>
          <p:cNvPr id="2" name="Content Placeholder 1"/>
          <p:cNvSpPr>
            <a:spLocks noGrp="1"/>
          </p:cNvSpPr>
          <p:nvPr>
            <p:ph idx="1"/>
          </p:nvPr>
        </p:nvSpPr>
        <p:spPr/>
        <p:txBody>
          <a:bodyPr/>
          <a:lstStyle/>
          <a:p>
            <a:r>
              <a:rPr lang="en-US" sz="2400" dirty="0"/>
              <a:t>The implementation of these network security appliances will reduce the attack surface, but will not provide SBI without a comprehensive Information Systems Audit program.</a:t>
            </a:r>
          </a:p>
          <a:p>
            <a:endParaRPr lang="en-US" dirty="0"/>
          </a:p>
        </p:txBody>
      </p:sp>
    </p:spTree>
    <p:extLst>
      <p:ext uri="{BB962C8B-B14F-4D97-AF65-F5344CB8AC3E}">
        <p14:creationId xmlns:p14="http://schemas.microsoft.com/office/powerpoint/2010/main" val="412288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742950" indent="-742950">
              <a:buFont typeface="+mj-lt"/>
              <a:buAutoNum type="arabicPeriod"/>
            </a:pPr>
            <a:r>
              <a:rPr lang="en-US" sz="3600" dirty="0"/>
              <a:t>Identify the need to protect information</a:t>
            </a:r>
          </a:p>
          <a:p>
            <a:pPr marL="742950" indent="-742950">
              <a:buFont typeface="+mj-lt"/>
              <a:buAutoNum type="arabicPeriod"/>
            </a:pPr>
            <a:endParaRPr lang="en-US" sz="3600" dirty="0"/>
          </a:p>
          <a:p>
            <a:pPr marL="742950" indent="-742950">
              <a:buFont typeface="+mj-lt"/>
              <a:buAutoNum type="arabicPeriod"/>
            </a:pPr>
            <a:r>
              <a:rPr lang="en-US" sz="3600" dirty="0"/>
              <a:t>Determine the proper access level for administrators and users</a:t>
            </a:r>
          </a:p>
          <a:p>
            <a:pPr marL="742950" indent="-742950">
              <a:buFont typeface="+mj-lt"/>
              <a:buAutoNum type="arabicPeriod"/>
            </a:pPr>
            <a:endParaRPr lang="en-US" sz="3600" dirty="0"/>
          </a:p>
          <a:p>
            <a:pPr marL="742950" indent="-742950">
              <a:buFont typeface="+mj-lt"/>
              <a:buAutoNum type="arabicPeriod"/>
            </a:pPr>
            <a:r>
              <a:rPr lang="en-US" sz="3600" dirty="0"/>
              <a:t>Implement and enforce the resulting policy</a:t>
            </a:r>
          </a:p>
          <a:p>
            <a:pPr marL="742950" indent="-742950">
              <a:buFont typeface="+mj-lt"/>
              <a:buAutoNum type="arabicPeriod"/>
            </a:pPr>
            <a:endParaRPr lang="en-US" sz="3600" dirty="0"/>
          </a:p>
          <a:p>
            <a:pPr marL="742950" indent="-742950">
              <a:buFont typeface="+mj-lt"/>
              <a:buAutoNum type="arabicPeriod"/>
            </a:pPr>
            <a:r>
              <a:rPr lang="en-US" sz="3600" dirty="0"/>
              <a:t>Monitor the information collected </a:t>
            </a:r>
          </a:p>
        </p:txBody>
      </p:sp>
      <p:sp>
        <p:nvSpPr>
          <p:cNvPr id="3" name="Title 2"/>
          <p:cNvSpPr>
            <a:spLocks noGrp="1"/>
          </p:cNvSpPr>
          <p:nvPr>
            <p:ph type="title"/>
          </p:nvPr>
        </p:nvSpPr>
        <p:spPr/>
        <p:txBody>
          <a:bodyPr/>
          <a:lstStyle/>
          <a:p>
            <a:r>
              <a:rPr lang="en-US" dirty="0"/>
              <a:t>Business Challenge </a:t>
            </a:r>
          </a:p>
        </p:txBody>
      </p:sp>
    </p:spTree>
    <p:extLst>
      <p:ext uri="{BB962C8B-B14F-4D97-AF65-F5344CB8AC3E}">
        <p14:creationId xmlns:p14="http://schemas.microsoft.com/office/powerpoint/2010/main" val="130318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84EA-3E3D-4FE7-BF07-0484ADF204DE}"/>
              </a:ext>
            </a:extLst>
          </p:cNvPr>
          <p:cNvSpPr>
            <a:spLocks noGrp="1"/>
          </p:cNvSpPr>
          <p:nvPr>
            <p:ph type="title"/>
          </p:nvPr>
        </p:nvSpPr>
        <p:spPr/>
        <p:txBody>
          <a:bodyPr/>
          <a:lstStyle/>
          <a:p>
            <a:r>
              <a:rPr lang="en-US" dirty="0"/>
              <a:t>Getting Sued</a:t>
            </a:r>
          </a:p>
        </p:txBody>
      </p:sp>
      <p:sp>
        <p:nvSpPr>
          <p:cNvPr id="3" name="Content Placeholder 2">
            <a:extLst>
              <a:ext uri="{FF2B5EF4-FFF2-40B4-BE49-F238E27FC236}">
                <a16:creationId xmlns:a16="http://schemas.microsoft.com/office/drawing/2014/main" id="{27EB1BD8-FEA3-464C-8110-6D829A462FF3}"/>
              </a:ext>
            </a:extLst>
          </p:cNvPr>
          <p:cNvSpPr>
            <a:spLocks noGrp="1"/>
          </p:cNvSpPr>
          <p:nvPr>
            <p:ph idx="1"/>
          </p:nvPr>
        </p:nvSpPr>
        <p:spPr/>
        <p:txBody>
          <a:bodyPr>
            <a:normAutofit/>
          </a:bodyPr>
          <a:lstStyle/>
          <a:p>
            <a:r>
              <a:rPr lang="en-US" sz="2400" dirty="0"/>
              <a:t>This unit we will be talking about different regulations.</a:t>
            </a:r>
          </a:p>
          <a:p>
            <a:endParaRPr lang="en-US" sz="2400" dirty="0"/>
          </a:p>
          <a:p>
            <a:r>
              <a:rPr lang="en-US" sz="2400" dirty="0"/>
              <a:t>When we looked at data breach laws, we saw penalties tended to be pretty low. That’s because the true risk with breaking regulations is civil penalties.</a:t>
            </a:r>
          </a:p>
          <a:p>
            <a:endParaRPr lang="en-US" sz="2400" dirty="0"/>
          </a:p>
          <a:p>
            <a:r>
              <a:rPr lang="en-US" sz="2400" dirty="0"/>
              <a:t>Determining liability is a big part of the risk analysis process.</a:t>
            </a:r>
          </a:p>
        </p:txBody>
      </p:sp>
    </p:spTree>
    <p:extLst>
      <p:ext uri="{BB962C8B-B14F-4D97-AF65-F5344CB8AC3E}">
        <p14:creationId xmlns:p14="http://schemas.microsoft.com/office/powerpoint/2010/main" val="127937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exactly is Auditing and IS Auditing?</a:t>
            </a:r>
          </a:p>
        </p:txBody>
      </p:sp>
      <p:sp>
        <p:nvSpPr>
          <p:cNvPr id="2" name="Content Placeholder 1"/>
          <p:cNvSpPr>
            <a:spLocks noGrp="1"/>
          </p:cNvSpPr>
          <p:nvPr>
            <p:ph idx="1"/>
          </p:nvPr>
        </p:nvSpPr>
        <p:spPr/>
        <p:txBody>
          <a:bodyPr>
            <a:normAutofit/>
          </a:bodyPr>
          <a:lstStyle/>
          <a:p>
            <a:r>
              <a:rPr lang="en-US" sz="2800" dirty="0"/>
              <a:t>Information Systems Audit refers to any audit that encompasses wholly or partly the review and evaluation of automated information processing systems, related non-automated processes and the interfaces among them.</a:t>
            </a:r>
          </a:p>
        </p:txBody>
      </p:sp>
    </p:spTree>
    <p:extLst>
      <p:ext uri="{BB962C8B-B14F-4D97-AF65-F5344CB8AC3E}">
        <p14:creationId xmlns:p14="http://schemas.microsoft.com/office/powerpoint/2010/main" val="131090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IT Governance, Risk and IS Auditing</a:t>
            </a:r>
          </a:p>
        </p:txBody>
      </p:sp>
      <p:sp>
        <p:nvSpPr>
          <p:cNvPr id="2" name="Content Placeholder 1"/>
          <p:cNvSpPr>
            <a:spLocks noGrp="1"/>
          </p:cNvSpPr>
          <p:nvPr>
            <p:ph idx="1"/>
          </p:nvPr>
        </p:nvSpPr>
        <p:spPr>
          <a:xfrm>
            <a:off x="525717" y="2521885"/>
            <a:ext cx="5570283" cy="3549045"/>
          </a:xfrm>
        </p:spPr>
        <p:txBody>
          <a:bodyPr>
            <a:normAutofit/>
          </a:bodyPr>
          <a:lstStyle/>
          <a:p>
            <a:r>
              <a:rPr lang="en-US" sz="3200" dirty="0"/>
              <a:t>Ensuring an enterprise’s strategic objectives are not jeopardized by IT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966" y="2521915"/>
            <a:ext cx="3943350" cy="3549015"/>
          </a:xfrm>
          <a:prstGeom prst="rect">
            <a:avLst/>
          </a:prstGeom>
        </p:spPr>
      </p:pic>
    </p:spTree>
    <p:extLst>
      <p:ext uri="{BB962C8B-B14F-4D97-AF65-F5344CB8AC3E}">
        <p14:creationId xmlns:p14="http://schemas.microsoft.com/office/powerpoint/2010/main" val="24378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Proper log configuration</a:t>
            </a:r>
          </a:p>
        </p:txBody>
      </p:sp>
      <p:sp>
        <p:nvSpPr>
          <p:cNvPr id="2" name="Content Placeholder 1"/>
          <p:cNvSpPr>
            <a:spLocks noGrp="1"/>
          </p:cNvSpPr>
          <p:nvPr>
            <p:ph idx="1"/>
          </p:nvPr>
        </p:nvSpPr>
        <p:spPr/>
        <p:txBody>
          <a:bodyPr>
            <a:noAutofit/>
          </a:bodyPr>
          <a:lstStyle/>
          <a:p>
            <a:r>
              <a:rPr lang="en-US" dirty="0"/>
              <a:t>The first step begins with the proper configuration management of the system’s log settings.</a:t>
            </a:r>
          </a:p>
          <a:p>
            <a:endParaRPr lang="en-US" dirty="0"/>
          </a:p>
          <a:p>
            <a:r>
              <a:rPr lang="en-US" dirty="0"/>
              <a:t>Having access to event information will provide the ability to discover and investigate suspicious system, security or application activity.</a:t>
            </a:r>
          </a:p>
          <a:p>
            <a:endParaRPr lang="en-US" dirty="0"/>
          </a:p>
          <a:p>
            <a:r>
              <a:rPr lang="en-US" dirty="0"/>
              <a:t>The success of the IS Audit program will depend on the quality of the analysis and review of the logs.</a:t>
            </a:r>
          </a:p>
        </p:txBody>
      </p:sp>
    </p:spTree>
    <p:extLst>
      <p:ext uri="{BB962C8B-B14F-4D97-AF65-F5344CB8AC3E}">
        <p14:creationId xmlns:p14="http://schemas.microsoft.com/office/powerpoint/2010/main" val="173977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sz="4000" dirty="0"/>
              <a:t>Individual Accountability</a:t>
            </a:r>
          </a:p>
          <a:p>
            <a:pPr lvl="1"/>
            <a:r>
              <a:rPr lang="en-US" sz="3800" dirty="0"/>
              <a:t>Alerting users that they are personally accountable for the actions.</a:t>
            </a:r>
          </a:p>
          <a:p>
            <a:pPr lvl="1"/>
            <a:endParaRPr lang="en-US" sz="3800" dirty="0"/>
          </a:p>
          <a:p>
            <a:r>
              <a:rPr lang="en-US" sz="4000" dirty="0"/>
              <a:t>Reconstruction of events</a:t>
            </a:r>
          </a:p>
          <a:p>
            <a:pPr lvl="1"/>
            <a:r>
              <a:rPr lang="en-US" sz="3800" dirty="0"/>
              <a:t>This can be used to troubleshoot problems and determine if the problem was triggered by the user or the system.</a:t>
            </a:r>
          </a:p>
          <a:p>
            <a:pPr lvl="1"/>
            <a:endParaRPr lang="en-US" sz="3800" dirty="0"/>
          </a:p>
          <a:p>
            <a:r>
              <a:rPr lang="en-US" sz="4000" dirty="0"/>
              <a:t>Intrusion detection</a:t>
            </a:r>
          </a:p>
          <a:p>
            <a:pPr lvl="1"/>
            <a:r>
              <a:rPr lang="en-US" sz="3800" dirty="0"/>
              <a:t>This refers to the process of identifying attempts to penetrate a system or unauthorized access.</a:t>
            </a:r>
          </a:p>
          <a:p>
            <a:endParaRPr lang="en-US" dirty="0"/>
          </a:p>
        </p:txBody>
      </p:sp>
      <p:sp>
        <p:nvSpPr>
          <p:cNvPr id="3" name="Title 2"/>
          <p:cNvSpPr>
            <a:spLocks noGrp="1"/>
          </p:cNvSpPr>
          <p:nvPr>
            <p:ph type="title"/>
          </p:nvPr>
        </p:nvSpPr>
        <p:spPr/>
        <p:txBody>
          <a:bodyPr>
            <a:normAutofit/>
          </a:bodyPr>
          <a:lstStyle/>
          <a:p>
            <a:r>
              <a:rPr lang="en-US" dirty="0"/>
              <a:t>NIST Objectives for Audit Trails</a:t>
            </a:r>
          </a:p>
        </p:txBody>
      </p:sp>
    </p:spTree>
    <p:extLst>
      <p:ext uri="{BB962C8B-B14F-4D97-AF65-F5344CB8AC3E}">
        <p14:creationId xmlns:p14="http://schemas.microsoft.com/office/powerpoint/2010/main" val="250724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need for auditing</a:t>
            </a:r>
          </a:p>
        </p:txBody>
      </p:sp>
      <p:sp>
        <p:nvSpPr>
          <p:cNvPr id="2" name="Content Placeholder 1"/>
          <p:cNvSpPr>
            <a:spLocks noGrp="1"/>
          </p:cNvSpPr>
          <p:nvPr>
            <p:ph idx="1"/>
          </p:nvPr>
        </p:nvSpPr>
        <p:spPr/>
        <p:txBody>
          <a:bodyPr>
            <a:normAutofit/>
          </a:bodyPr>
          <a:lstStyle/>
          <a:p>
            <a:r>
              <a:rPr lang="en-US" sz="3200" dirty="0"/>
              <a:t>No matter how small or how complex a system is, how can you be certain and confident on your security program unless someone is properly monitoring it?</a:t>
            </a:r>
          </a:p>
        </p:txBody>
      </p:sp>
    </p:spTree>
    <p:extLst>
      <p:ext uri="{BB962C8B-B14F-4D97-AF65-F5344CB8AC3E}">
        <p14:creationId xmlns:p14="http://schemas.microsoft.com/office/powerpoint/2010/main" val="42990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Comprehensive IS Auditing</a:t>
            </a:r>
          </a:p>
        </p:txBody>
      </p:sp>
      <p:sp>
        <p:nvSpPr>
          <p:cNvPr id="2" name="Content Placeholder 1"/>
          <p:cNvSpPr>
            <a:spLocks noGrp="1"/>
          </p:cNvSpPr>
          <p:nvPr>
            <p:ph idx="1"/>
          </p:nvPr>
        </p:nvSpPr>
        <p:spPr/>
        <p:txBody>
          <a:bodyPr>
            <a:normAutofit fontScale="62500" lnSpcReduction="20000"/>
          </a:bodyPr>
          <a:lstStyle/>
          <a:p>
            <a:r>
              <a:rPr lang="en-US" sz="3600" dirty="0"/>
              <a:t>Audit account logon events</a:t>
            </a:r>
          </a:p>
          <a:p>
            <a:r>
              <a:rPr lang="en-US" sz="3600" dirty="0"/>
              <a:t>Audit account management</a:t>
            </a:r>
          </a:p>
          <a:p>
            <a:r>
              <a:rPr lang="en-US" sz="3600" dirty="0"/>
              <a:t>Audit directory service access </a:t>
            </a:r>
          </a:p>
          <a:p>
            <a:r>
              <a:rPr lang="en-US" sz="3600" dirty="0"/>
              <a:t>Audit object access</a:t>
            </a:r>
          </a:p>
          <a:p>
            <a:r>
              <a:rPr lang="en-US" sz="3600" dirty="0"/>
              <a:t>Audit policy change</a:t>
            </a:r>
          </a:p>
          <a:p>
            <a:r>
              <a:rPr lang="en-US" sz="3600" dirty="0"/>
              <a:t>Audit privilege use</a:t>
            </a:r>
          </a:p>
          <a:p>
            <a:r>
              <a:rPr lang="en-US" sz="3600" dirty="0"/>
              <a:t>Audit process tracking</a:t>
            </a:r>
          </a:p>
          <a:p>
            <a:r>
              <a:rPr lang="en-US" sz="3600" dirty="0"/>
              <a:t>Audit system events</a:t>
            </a:r>
          </a:p>
        </p:txBody>
      </p:sp>
    </p:spTree>
    <p:extLst>
      <p:ext uri="{BB962C8B-B14F-4D97-AF65-F5344CB8AC3E}">
        <p14:creationId xmlns:p14="http://schemas.microsoft.com/office/powerpoint/2010/main" val="294253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EA63-2AF9-4B86-A6CB-88343482B68B}"/>
              </a:ext>
            </a:extLst>
          </p:cNvPr>
          <p:cNvSpPr>
            <a:spLocks noGrp="1"/>
          </p:cNvSpPr>
          <p:nvPr>
            <p:ph type="title"/>
          </p:nvPr>
        </p:nvSpPr>
        <p:spPr/>
        <p:txBody>
          <a:bodyPr>
            <a:normAutofit/>
          </a:bodyPr>
          <a:lstStyle/>
          <a:p>
            <a:r>
              <a:rPr lang="fr-FR" dirty="0"/>
              <a:t>Sarbanes-Oxley</a:t>
            </a:r>
            <a:br>
              <a:rPr lang="fr-FR" dirty="0"/>
            </a:br>
            <a:r>
              <a:rPr lang="fr-FR" dirty="0"/>
              <a:t>15 U.S. Code </a:t>
            </a:r>
            <a:r>
              <a:rPr lang="fr-FR" dirty="0" err="1"/>
              <a:t>Chapter</a:t>
            </a:r>
            <a:r>
              <a:rPr lang="fr-FR" dirty="0"/>
              <a:t> 98</a:t>
            </a:r>
            <a:endParaRPr lang="en-US" dirty="0"/>
          </a:p>
        </p:txBody>
      </p:sp>
      <p:sp>
        <p:nvSpPr>
          <p:cNvPr id="3" name="Content Placeholder 2">
            <a:extLst>
              <a:ext uri="{FF2B5EF4-FFF2-40B4-BE49-F238E27FC236}">
                <a16:creationId xmlns:a16="http://schemas.microsoft.com/office/drawing/2014/main" id="{2B305445-494A-4BDF-9D9B-ED94F185B8C1}"/>
              </a:ext>
            </a:extLst>
          </p:cNvPr>
          <p:cNvSpPr>
            <a:spLocks noGrp="1"/>
          </p:cNvSpPr>
          <p:nvPr>
            <p:ph idx="1"/>
          </p:nvPr>
        </p:nvSpPr>
        <p:spPr/>
        <p:txBody>
          <a:bodyPr>
            <a:normAutofit fontScale="92500" lnSpcReduction="10000"/>
          </a:bodyPr>
          <a:lstStyle/>
          <a:p>
            <a:r>
              <a:rPr lang="en-US" dirty="0"/>
              <a:t>The Sarbanes-Oxley (SOX) requires organizations to prove their cybersecurity credentials.</a:t>
            </a:r>
          </a:p>
          <a:p>
            <a:r>
              <a:rPr lang="en-US" dirty="0"/>
              <a:t>Applicability:</a:t>
            </a:r>
          </a:p>
          <a:p>
            <a:r>
              <a:rPr lang="en-US" dirty="0"/>
              <a:t>SOX applies only to public companies. Generally, a public company is listed on a public stock exchange. The purpose of the legislation and regulations is to make sure these companies produce accurate financial statements from public companies.</a:t>
            </a:r>
          </a:p>
          <a:p>
            <a:r>
              <a:rPr lang="en-US" dirty="0"/>
              <a:t>Penalties and enforcement:</a:t>
            </a:r>
          </a:p>
          <a:p>
            <a:r>
              <a:rPr lang="en-US" dirty="0"/>
              <a:t>SOX has very tough penalties. Unlike many other cybersecurity or privacy statutes, SOX has criminal penalties. In theory, a CEO or CFO can be liable for maximum fines of $1 million and 10 years imprisonment for false certification and $5 million and 20 years for a willfully false filing.</a:t>
            </a:r>
          </a:p>
        </p:txBody>
      </p:sp>
    </p:spTree>
    <p:extLst>
      <p:ext uri="{BB962C8B-B14F-4D97-AF65-F5344CB8AC3E}">
        <p14:creationId xmlns:p14="http://schemas.microsoft.com/office/powerpoint/2010/main" val="116433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6745-CCD0-490D-9E12-9F9D1B9D1066}"/>
              </a:ext>
            </a:extLst>
          </p:cNvPr>
          <p:cNvSpPr>
            <a:spLocks noGrp="1"/>
          </p:cNvSpPr>
          <p:nvPr>
            <p:ph type="title"/>
          </p:nvPr>
        </p:nvSpPr>
        <p:spPr/>
        <p:txBody>
          <a:bodyPr>
            <a:normAutofit/>
          </a:bodyPr>
          <a:lstStyle/>
          <a:p>
            <a:r>
              <a:rPr lang="en-US" dirty="0"/>
              <a:t>GLBA: Gramm-Leach-Bliley Act</a:t>
            </a:r>
            <a:br>
              <a:rPr lang="en-US" dirty="0"/>
            </a:br>
            <a:r>
              <a:rPr lang="en-US" dirty="0"/>
              <a:t>15 U.S. Code Subchapter I</a:t>
            </a:r>
          </a:p>
        </p:txBody>
      </p:sp>
      <p:sp>
        <p:nvSpPr>
          <p:cNvPr id="3" name="Content Placeholder 2">
            <a:extLst>
              <a:ext uri="{FF2B5EF4-FFF2-40B4-BE49-F238E27FC236}">
                <a16:creationId xmlns:a16="http://schemas.microsoft.com/office/drawing/2014/main" id="{72744C68-3318-4C64-AE7B-8F0E6FDC9F14}"/>
              </a:ext>
            </a:extLst>
          </p:cNvPr>
          <p:cNvSpPr>
            <a:spLocks noGrp="1"/>
          </p:cNvSpPr>
          <p:nvPr>
            <p:ph idx="1"/>
          </p:nvPr>
        </p:nvSpPr>
        <p:spPr/>
        <p:txBody>
          <a:bodyPr>
            <a:normAutofit fontScale="85000" lnSpcReduction="20000"/>
          </a:bodyPr>
          <a:lstStyle/>
          <a:p>
            <a:r>
              <a:rPr lang="en-US" dirty="0"/>
              <a:t>The Gramm-Leach-Bliley Act (GLBA) is both an information security and a privacy law.</a:t>
            </a:r>
          </a:p>
          <a:p>
            <a:r>
              <a:rPr lang="en-US" dirty="0"/>
              <a:t>Applicability:</a:t>
            </a:r>
          </a:p>
          <a:p>
            <a:r>
              <a:rPr lang="en-US" dirty="0"/>
              <a:t>The law applies to financial institutions, but the definition is very broad and includes banks, insurance companies, securities firms, non-bank mortgage lenders, auto dealers, and tax preparers.</a:t>
            </a:r>
          </a:p>
          <a:p>
            <a:r>
              <a:rPr lang="en-US" dirty="0"/>
              <a:t>There is a Security Rule and a Privacy Rule. The Security Rule (16 CFR Part 314) requires organizations to “develop, implement, and maintain a comprehensive information security program that is written in one or more readily accessible parts and contains administrative, technical, and physical safeguards that are appropriate to your size and complexity, the nature and scope of your activities, and the sensitivity of any customer information at issue.” (15 USC §6801 (a))</a:t>
            </a:r>
          </a:p>
          <a:p>
            <a:r>
              <a:rPr lang="en-US" dirty="0"/>
              <a:t>Penalties and enforcement:</a:t>
            </a:r>
          </a:p>
          <a:p>
            <a:r>
              <a:rPr lang="en-US" dirty="0"/>
              <a:t>Penalties for violation could exceed $1 million. There is also the possibility of termination of FDIC insurance, which could mean the end of the business for a financial firm.</a:t>
            </a:r>
          </a:p>
        </p:txBody>
      </p:sp>
    </p:spTree>
    <p:extLst>
      <p:ext uri="{BB962C8B-B14F-4D97-AF65-F5344CB8AC3E}">
        <p14:creationId xmlns:p14="http://schemas.microsoft.com/office/powerpoint/2010/main" val="300285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A23F-E014-42D5-9153-D12F10786D51}"/>
              </a:ext>
            </a:extLst>
          </p:cNvPr>
          <p:cNvSpPr>
            <a:spLocks noGrp="1"/>
          </p:cNvSpPr>
          <p:nvPr>
            <p:ph type="title"/>
          </p:nvPr>
        </p:nvSpPr>
        <p:spPr/>
        <p:txBody>
          <a:bodyPr>
            <a:normAutofit/>
          </a:bodyPr>
          <a:lstStyle/>
          <a:p>
            <a:r>
              <a:rPr lang="en-US" dirty="0"/>
              <a:t>FTC: Federal Trade Commission Act §5</a:t>
            </a:r>
            <a:br>
              <a:rPr lang="en-US" dirty="0"/>
            </a:br>
            <a:r>
              <a:rPr lang="en-US" dirty="0"/>
              <a:t>15 U.S. Code § 45</a:t>
            </a:r>
          </a:p>
        </p:txBody>
      </p:sp>
      <p:sp>
        <p:nvSpPr>
          <p:cNvPr id="3" name="Content Placeholder 2">
            <a:extLst>
              <a:ext uri="{FF2B5EF4-FFF2-40B4-BE49-F238E27FC236}">
                <a16:creationId xmlns:a16="http://schemas.microsoft.com/office/drawing/2014/main" id="{CAA01C5B-0504-4565-892D-446A5FA4A713}"/>
              </a:ext>
            </a:extLst>
          </p:cNvPr>
          <p:cNvSpPr>
            <a:spLocks noGrp="1"/>
          </p:cNvSpPr>
          <p:nvPr>
            <p:ph idx="1"/>
          </p:nvPr>
        </p:nvSpPr>
        <p:spPr/>
        <p:txBody>
          <a:bodyPr>
            <a:normAutofit fontScale="70000" lnSpcReduction="20000"/>
          </a:bodyPr>
          <a:lstStyle/>
          <a:p>
            <a:r>
              <a:rPr lang="en-US" dirty="0"/>
              <a:t>FTC Act Section 5 is an information security regulation (which requires appropriate cybersecurity measures) and a privacy law.</a:t>
            </a:r>
          </a:p>
          <a:p>
            <a:r>
              <a:rPr lang="en-US" dirty="0"/>
              <a:t>Applicability:</a:t>
            </a:r>
          </a:p>
          <a:p>
            <a:r>
              <a:rPr lang="en-US" dirty="0"/>
              <a:t>The law applies to almost every organization in the US, except for banks and common carriers.</a:t>
            </a:r>
          </a:p>
          <a:p>
            <a:r>
              <a:rPr lang="en-US" dirty="0"/>
              <a:t>Penalties and enforcement:</a:t>
            </a:r>
          </a:p>
          <a:p>
            <a:r>
              <a:rPr lang="en-US" dirty="0"/>
              <a:t>The FTC is not shy about imposing civil liabilities, which have even reached $5 billion in the recent case concerning Facebook. It might seem odd that a law passed in 1914 to prohibit unfair or deceptive acts is one of the major sources of cybersecurity and privacy law in the US. </a:t>
            </a:r>
          </a:p>
          <a:p>
            <a:r>
              <a:rPr lang="en-US" dirty="0"/>
              <a:t>How to comply with the FTC:</a:t>
            </a:r>
          </a:p>
          <a:p>
            <a:r>
              <a:rPr lang="en-US" dirty="0"/>
              <a:t>The problem is that organizations must engage in all “reasonable and necessary” security practices, but these are generally undefined. The FTC has established a regulation, the Safeguards Rule (16 CFR 314), for companies within its jurisdiction that have to comply with the GLBA. This rule is the same as the Security Rule. It would be a good start to determine a company’s responsibilities under the Act.</a:t>
            </a:r>
          </a:p>
        </p:txBody>
      </p:sp>
    </p:spTree>
    <p:extLst>
      <p:ext uri="{BB962C8B-B14F-4D97-AF65-F5344CB8AC3E}">
        <p14:creationId xmlns:p14="http://schemas.microsoft.com/office/powerpoint/2010/main" val="229927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8B72-3EF7-45E1-9D48-10BE3F15D98D}"/>
              </a:ext>
            </a:extLst>
          </p:cNvPr>
          <p:cNvSpPr>
            <a:spLocks noGrp="1"/>
          </p:cNvSpPr>
          <p:nvPr>
            <p:ph type="title"/>
          </p:nvPr>
        </p:nvSpPr>
        <p:spPr/>
        <p:txBody>
          <a:bodyPr>
            <a:normAutofit fontScale="90000"/>
          </a:bodyPr>
          <a:lstStyle/>
          <a:p>
            <a:r>
              <a:rPr lang="en-US" dirty="0"/>
              <a:t>HIPAA: Health Insurance Portability and Accountability Act</a:t>
            </a:r>
            <a:br>
              <a:rPr lang="en-US" dirty="0"/>
            </a:br>
            <a:r>
              <a:rPr lang="en-US" dirty="0"/>
              <a:t>45 CFR Part 160, 45 CFR Part 164</a:t>
            </a:r>
          </a:p>
        </p:txBody>
      </p:sp>
      <p:sp>
        <p:nvSpPr>
          <p:cNvPr id="3" name="Content Placeholder 2">
            <a:extLst>
              <a:ext uri="{FF2B5EF4-FFF2-40B4-BE49-F238E27FC236}">
                <a16:creationId xmlns:a16="http://schemas.microsoft.com/office/drawing/2014/main" id="{80CB20BA-6360-449B-AF74-B2538554C752}"/>
              </a:ext>
            </a:extLst>
          </p:cNvPr>
          <p:cNvSpPr>
            <a:spLocks noGrp="1"/>
          </p:cNvSpPr>
          <p:nvPr>
            <p:ph idx="1"/>
          </p:nvPr>
        </p:nvSpPr>
        <p:spPr/>
        <p:txBody>
          <a:bodyPr>
            <a:normAutofit fontScale="85000" lnSpcReduction="20000"/>
          </a:bodyPr>
          <a:lstStyle/>
          <a:p>
            <a:r>
              <a:rPr lang="en-US" dirty="0"/>
              <a:t>HIPAA has security, privacy, and breach notification rules.</a:t>
            </a:r>
          </a:p>
          <a:p>
            <a:r>
              <a:rPr lang="en-US" dirty="0"/>
              <a:t>Applicability:</a:t>
            </a:r>
          </a:p>
          <a:p>
            <a:r>
              <a:rPr lang="en-US" dirty="0"/>
              <a:t>The law applies to health care providers, health plans, health care clearinghouses, and, in some instances, business associates of these businesses called covered entities.</a:t>
            </a:r>
          </a:p>
          <a:p>
            <a:r>
              <a:rPr lang="en-US" dirty="0"/>
              <a:t>As a result, the Act can cover organizations as diverse as health insurance companies and pharmaceutical companies. Unlike other laws, HIPAA has particular rules to determine compliance.</a:t>
            </a:r>
          </a:p>
          <a:p>
            <a:r>
              <a:rPr lang="en-US" dirty="0"/>
              <a:t>Penalties and enforcement:</a:t>
            </a:r>
          </a:p>
          <a:p>
            <a:r>
              <a:rPr lang="en-US" dirty="0"/>
              <a:t>Fines depend on the nature and extent of the violation and, the extent to which the organization has attempted to protect information.</a:t>
            </a:r>
          </a:p>
          <a:p>
            <a:r>
              <a:rPr lang="en-US" dirty="0"/>
              <a:t>The largest fine to date was more than $16 million. Penalties have been increasing dramatically recently. In 2018 the total number of penalties reached a record $28 million.</a:t>
            </a:r>
          </a:p>
        </p:txBody>
      </p:sp>
    </p:spTree>
    <p:extLst>
      <p:ext uri="{BB962C8B-B14F-4D97-AF65-F5344CB8AC3E}">
        <p14:creationId xmlns:p14="http://schemas.microsoft.com/office/powerpoint/2010/main" val="96092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AA68-C77F-4ECE-8D30-4DDE8DB8FDC3}"/>
              </a:ext>
            </a:extLst>
          </p:cNvPr>
          <p:cNvSpPr>
            <a:spLocks noGrp="1"/>
          </p:cNvSpPr>
          <p:nvPr>
            <p:ph type="title"/>
          </p:nvPr>
        </p:nvSpPr>
        <p:spPr/>
        <p:txBody>
          <a:bodyPr/>
          <a:lstStyle/>
          <a:p>
            <a:r>
              <a:rPr lang="en-US" dirty="0"/>
              <a:t>General personal jurisdiction​</a:t>
            </a:r>
          </a:p>
        </p:txBody>
      </p:sp>
      <p:sp>
        <p:nvSpPr>
          <p:cNvPr id="3" name="Content Placeholder 2">
            <a:extLst>
              <a:ext uri="{FF2B5EF4-FFF2-40B4-BE49-F238E27FC236}">
                <a16:creationId xmlns:a16="http://schemas.microsoft.com/office/drawing/2014/main" id="{1C92B622-977F-413E-980A-2A91DBAA6863}"/>
              </a:ext>
            </a:extLst>
          </p:cNvPr>
          <p:cNvSpPr>
            <a:spLocks noGrp="1"/>
          </p:cNvSpPr>
          <p:nvPr>
            <p:ph idx="1"/>
          </p:nvPr>
        </p:nvSpPr>
        <p:spPr/>
        <p:txBody>
          <a:bodyPr>
            <a:normAutofit lnSpcReduction="10000"/>
          </a:bodyPr>
          <a:lstStyle/>
          <a:p>
            <a:r>
              <a:rPr lang="en-US" sz="2400" i="1" dirty="0"/>
              <a:t>Goodyear Dunlop Tires Operations, S.A. v. Brown</a:t>
            </a:r>
            <a:r>
              <a:rPr lang="en-US" sz="2400" dirty="0"/>
              <a:t> and </a:t>
            </a:r>
            <a:r>
              <a:rPr lang="en-US" sz="2400" i="1" dirty="0"/>
              <a:t>Daimler AG v. Bauman</a:t>
            </a:r>
            <a:r>
              <a:rPr lang="en-US" sz="2400" dirty="0"/>
              <a:t>, a company doing business on the Internet may be sued for any reason in the jurisdiction where it is "at home," typically its place of incorporation. This is </a:t>
            </a:r>
            <a:r>
              <a:rPr lang="en-US" sz="2400" u="sng" dirty="0"/>
              <a:t>general personal jurisdiction</a:t>
            </a:r>
            <a:r>
              <a:rPr lang="en-US" sz="2400" dirty="0"/>
              <a:t>.</a:t>
            </a:r>
          </a:p>
          <a:p>
            <a:r>
              <a:rPr lang="en-US" sz="2400" dirty="0"/>
              <a:t> </a:t>
            </a:r>
          </a:p>
          <a:p>
            <a:r>
              <a:rPr lang="en-US" sz="2400" dirty="0"/>
              <a:t>Because general jurisdiction is now quite limited, courts will often look to </a:t>
            </a:r>
            <a:r>
              <a:rPr lang="en-US" sz="2400" u="sng" dirty="0"/>
              <a:t>specific personal jurisdiction</a:t>
            </a:r>
            <a:r>
              <a:rPr lang="en-US" sz="2400" dirty="0"/>
              <a:t> to determine whether a company is amenable to suit in each jurisdiction.​</a:t>
            </a:r>
          </a:p>
          <a:p>
            <a:endParaRPr lang="en-US" dirty="0"/>
          </a:p>
        </p:txBody>
      </p:sp>
    </p:spTree>
    <p:extLst>
      <p:ext uri="{BB962C8B-B14F-4D97-AF65-F5344CB8AC3E}">
        <p14:creationId xmlns:p14="http://schemas.microsoft.com/office/powerpoint/2010/main" val="3098723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055E-19E8-4617-AE90-1E4C15A41431}"/>
              </a:ext>
            </a:extLst>
          </p:cNvPr>
          <p:cNvSpPr>
            <a:spLocks noGrp="1"/>
          </p:cNvSpPr>
          <p:nvPr>
            <p:ph type="title"/>
          </p:nvPr>
        </p:nvSpPr>
        <p:spPr/>
        <p:txBody>
          <a:bodyPr>
            <a:normAutofit fontScale="90000"/>
          </a:bodyPr>
          <a:lstStyle/>
          <a:p>
            <a:r>
              <a:rPr lang="en-US" dirty="0"/>
              <a:t>COPPA: Children’s Online Privacy Protection Act</a:t>
            </a:r>
            <a:br>
              <a:rPr lang="en-US" dirty="0"/>
            </a:br>
            <a:r>
              <a:rPr lang="en-US" dirty="0"/>
              <a:t>15 U.S. Code Chapter 91, 16 CFR Part 312</a:t>
            </a:r>
          </a:p>
        </p:txBody>
      </p:sp>
      <p:sp>
        <p:nvSpPr>
          <p:cNvPr id="3" name="Content Placeholder 2">
            <a:extLst>
              <a:ext uri="{FF2B5EF4-FFF2-40B4-BE49-F238E27FC236}">
                <a16:creationId xmlns:a16="http://schemas.microsoft.com/office/drawing/2014/main" id="{4AC1E388-C5E2-433F-ADF8-F6FFF694AA38}"/>
              </a:ext>
            </a:extLst>
          </p:cNvPr>
          <p:cNvSpPr>
            <a:spLocks noGrp="1"/>
          </p:cNvSpPr>
          <p:nvPr>
            <p:ph idx="1"/>
          </p:nvPr>
        </p:nvSpPr>
        <p:spPr/>
        <p:txBody>
          <a:bodyPr>
            <a:normAutofit fontScale="92500" lnSpcReduction="20000"/>
          </a:bodyPr>
          <a:lstStyle/>
          <a:p>
            <a:r>
              <a:rPr lang="en-US" dirty="0"/>
              <a:t>COPPA is a privacy and cybersecurity law.</a:t>
            </a:r>
          </a:p>
          <a:p>
            <a:r>
              <a:rPr lang="en-US" dirty="0"/>
              <a:t>Applicability:</a:t>
            </a:r>
          </a:p>
          <a:p>
            <a:r>
              <a:rPr lang="en-US" dirty="0"/>
              <a:t>COPPA applies to websites and online services that are directed at children under the age of 13. It also applies if the site </a:t>
            </a:r>
            <a:r>
              <a:rPr lang="en-US" dirty="0" err="1"/>
              <a:t>poerator</a:t>
            </a:r>
            <a:r>
              <a:rPr lang="en-US" dirty="0"/>
              <a:t> has actual knowledge that children under the age of 13 are using a website.</a:t>
            </a:r>
          </a:p>
          <a:p>
            <a:r>
              <a:rPr lang="en-US" dirty="0"/>
              <a:t>The Act's purpose is to regulate how these websites collect, use, and/or disclose personal information from and about children.</a:t>
            </a:r>
          </a:p>
          <a:p>
            <a:r>
              <a:rPr lang="en-US" dirty="0"/>
              <a:t>Penalties and enforcement:</a:t>
            </a:r>
          </a:p>
          <a:p>
            <a:r>
              <a:rPr lang="en-US" dirty="0"/>
              <a:t>The Act is enforced by the FTC. Fines have been increasing, with the largest penalty to date reaching $5.7 million.</a:t>
            </a:r>
          </a:p>
        </p:txBody>
      </p:sp>
    </p:spTree>
    <p:extLst>
      <p:ext uri="{BB962C8B-B14F-4D97-AF65-F5344CB8AC3E}">
        <p14:creationId xmlns:p14="http://schemas.microsoft.com/office/powerpoint/2010/main" val="138202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2EA3-D571-42C4-A895-267D2CBD11D9}"/>
              </a:ext>
            </a:extLst>
          </p:cNvPr>
          <p:cNvSpPr>
            <a:spLocks noGrp="1"/>
          </p:cNvSpPr>
          <p:nvPr>
            <p:ph type="title"/>
          </p:nvPr>
        </p:nvSpPr>
        <p:spPr/>
        <p:txBody>
          <a:bodyPr>
            <a:normAutofit/>
          </a:bodyPr>
          <a:lstStyle/>
          <a:p>
            <a:r>
              <a:rPr lang="en-US" dirty="0"/>
              <a:t>ECPA and SCA: 18 U.S. Code Chapter 119 and 18 U.S. Code Chapter 121</a:t>
            </a:r>
          </a:p>
        </p:txBody>
      </p:sp>
      <p:sp>
        <p:nvSpPr>
          <p:cNvPr id="3" name="Content Placeholder 2">
            <a:extLst>
              <a:ext uri="{FF2B5EF4-FFF2-40B4-BE49-F238E27FC236}">
                <a16:creationId xmlns:a16="http://schemas.microsoft.com/office/drawing/2014/main" id="{206B4FA2-A66F-40CB-90A9-C6FA0A45E306}"/>
              </a:ext>
            </a:extLst>
          </p:cNvPr>
          <p:cNvSpPr>
            <a:spLocks noGrp="1"/>
          </p:cNvSpPr>
          <p:nvPr>
            <p:ph idx="1"/>
          </p:nvPr>
        </p:nvSpPr>
        <p:spPr/>
        <p:txBody>
          <a:bodyPr>
            <a:noAutofit/>
          </a:bodyPr>
          <a:lstStyle/>
          <a:p>
            <a:r>
              <a:rPr lang="en-US" sz="1300" dirty="0"/>
              <a:t>The Electronic Communications Privacy Act (ECPA) and the Stored Communications Act (SCA), also known as the Wiretap Act, are privacy statutes.</a:t>
            </a:r>
          </a:p>
          <a:p>
            <a:r>
              <a:rPr lang="en-US" sz="1300" dirty="0"/>
              <a:t>Applicability:</a:t>
            </a:r>
          </a:p>
          <a:p>
            <a:r>
              <a:rPr lang="en-US" sz="1300" dirty="0"/>
              <a:t>Originally designed to limit warrantless surveillance, these acts forbid the intentional use, disclosure, or access to any wire, oral, or electronic communication without authorization.</a:t>
            </a:r>
          </a:p>
          <a:p>
            <a:r>
              <a:rPr lang="en-US" sz="1300" dirty="0"/>
              <a:t>Penalties and enforcement:</a:t>
            </a:r>
          </a:p>
          <a:p>
            <a:r>
              <a:rPr lang="en-US" sz="1300" dirty="0"/>
              <a:t>The acts provide criminal penalties that could be used to jail malicious hackers. They also provide a private right of action. </a:t>
            </a:r>
          </a:p>
          <a:p>
            <a:r>
              <a:rPr lang="en-US" sz="1300" dirty="0"/>
              <a:t>How to comply with the ECPA and SCA:</a:t>
            </a:r>
          </a:p>
          <a:p>
            <a:pPr marL="285750" indent="-285750">
              <a:buFont typeface="Arial" panose="020B0604020202020204" pitchFamily="34" charset="0"/>
              <a:buChar char="•"/>
            </a:pPr>
            <a:r>
              <a:rPr lang="en-US" sz="1300" dirty="0"/>
              <a:t>Policies should prohibit recording or disclosing any oral or electronic communications without obtaining consent from both parties</a:t>
            </a:r>
          </a:p>
          <a:p>
            <a:pPr marL="285750" indent="-285750">
              <a:buFont typeface="Arial" panose="020B0604020202020204" pitchFamily="34" charset="0"/>
              <a:buChar char="•"/>
            </a:pPr>
            <a:r>
              <a:rPr lang="en-US" sz="1300" dirty="0"/>
              <a:t>Policies should prohibit surveillance of non-employees unless there is consent</a:t>
            </a:r>
          </a:p>
          <a:p>
            <a:pPr marL="285750" indent="-285750">
              <a:buFont typeface="Arial" panose="020B0604020202020204" pitchFamily="34" charset="0"/>
              <a:buChar char="•"/>
            </a:pPr>
            <a:r>
              <a:rPr lang="en-US" sz="1300" dirty="0"/>
              <a:t>Policies allow surveillance, including video and email interception of employees, if there is a valid business reason for doing so</a:t>
            </a:r>
          </a:p>
        </p:txBody>
      </p:sp>
    </p:spTree>
    <p:extLst>
      <p:ext uri="{BB962C8B-B14F-4D97-AF65-F5344CB8AC3E}">
        <p14:creationId xmlns:p14="http://schemas.microsoft.com/office/powerpoint/2010/main" val="414090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23AD-6A54-4272-B6E0-DA4F370F4CBF}"/>
              </a:ext>
            </a:extLst>
          </p:cNvPr>
          <p:cNvSpPr>
            <a:spLocks noGrp="1"/>
          </p:cNvSpPr>
          <p:nvPr>
            <p:ph type="title"/>
          </p:nvPr>
        </p:nvSpPr>
        <p:spPr/>
        <p:txBody>
          <a:bodyPr/>
          <a:lstStyle/>
          <a:p>
            <a:r>
              <a:rPr lang="en-US" dirty="0"/>
              <a:t>Specific personal jurisdiction​</a:t>
            </a:r>
          </a:p>
        </p:txBody>
      </p:sp>
      <p:sp>
        <p:nvSpPr>
          <p:cNvPr id="3" name="Content Placeholder 2">
            <a:extLst>
              <a:ext uri="{FF2B5EF4-FFF2-40B4-BE49-F238E27FC236}">
                <a16:creationId xmlns:a16="http://schemas.microsoft.com/office/drawing/2014/main" id="{5CA6AA48-8ADD-42CA-92AA-AD751913B158}"/>
              </a:ext>
            </a:extLst>
          </p:cNvPr>
          <p:cNvSpPr>
            <a:spLocks noGrp="1"/>
          </p:cNvSpPr>
          <p:nvPr>
            <p:ph idx="1"/>
          </p:nvPr>
        </p:nvSpPr>
        <p:spPr/>
        <p:txBody>
          <a:bodyPr>
            <a:normAutofit/>
          </a:bodyPr>
          <a:lstStyle/>
          <a:p>
            <a:r>
              <a:rPr lang="en-US" sz="2400" dirty="0"/>
              <a:t>Allows a defendant to be sued in a forum based on the defendant's contacts with the forum. A court can establish specific jurisdiction over a defendant only if he or she has "certain minimum contacts." .​</a:t>
            </a:r>
          </a:p>
          <a:p>
            <a:endParaRPr lang="en-US" sz="2400" dirty="0"/>
          </a:p>
          <a:p>
            <a:r>
              <a:rPr lang="en-US" sz="2400" dirty="0"/>
              <a:t>“Minimum contacts” for crimes over the Internet mean “active contacts with a forum,” such as Internet sales to the forum residents, conducting business in the forum state through numerous contacts, or entering into specific dealings with forum residents. </a:t>
            </a:r>
            <a:r>
              <a:rPr lang="en-US" dirty="0"/>
              <a:t>​</a:t>
            </a:r>
          </a:p>
        </p:txBody>
      </p:sp>
    </p:spTree>
    <p:extLst>
      <p:ext uri="{BB962C8B-B14F-4D97-AF65-F5344CB8AC3E}">
        <p14:creationId xmlns:p14="http://schemas.microsoft.com/office/powerpoint/2010/main" val="185399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5732-5D07-4221-92B9-4348DD5A0718}"/>
              </a:ext>
            </a:extLst>
          </p:cNvPr>
          <p:cNvSpPr>
            <a:spLocks noGrp="1"/>
          </p:cNvSpPr>
          <p:nvPr>
            <p:ph type="title"/>
          </p:nvPr>
        </p:nvSpPr>
        <p:spPr/>
        <p:txBody>
          <a:bodyPr/>
          <a:lstStyle/>
          <a:p>
            <a:r>
              <a:rPr lang="en-US" dirty="0"/>
              <a:t>Minimum Contacts</a:t>
            </a:r>
          </a:p>
        </p:txBody>
      </p:sp>
      <p:sp>
        <p:nvSpPr>
          <p:cNvPr id="3" name="Content Placeholder 2">
            <a:extLst>
              <a:ext uri="{FF2B5EF4-FFF2-40B4-BE49-F238E27FC236}">
                <a16:creationId xmlns:a16="http://schemas.microsoft.com/office/drawing/2014/main" id="{B8E73B95-6F7A-4C4D-91FF-D5FCD8DEA083}"/>
              </a:ext>
            </a:extLst>
          </p:cNvPr>
          <p:cNvSpPr>
            <a:spLocks noGrp="1"/>
          </p:cNvSpPr>
          <p:nvPr>
            <p:ph idx="1"/>
          </p:nvPr>
        </p:nvSpPr>
        <p:spPr/>
        <p:txBody>
          <a:bodyPr>
            <a:normAutofit/>
          </a:bodyPr>
          <a:lstStyle/>
          <a:p>
            <a:r>
              <a:rPr lang="en-US" sz="2400" dirty="0"/>
              <a:t>The United States Supreme Court decided in 1945 in the case of </a:t>
            </a:r>
            <a:r>
              <a:rPr lang="en-US" sz="2400" i="1" dirty="0"/>
              <a:t>International Shoe v. Washington </a:t>
            </a:r>
            <a:r>
              <a:rPr lang="en-US" sz="2400" dirty="0"/>
              <a:t>that for a defendant to be hailed into court in a particular jurisdiction it must have at least a minimum level of contact with that state that it could reasonably expect to be sued in the courts of that state.</a:t>
            </a:r>
          </a:p>
        </p:txBody>
      </p:sp>
    </p:spTree>
    <p:extLst>
      <p:ext uri="{BB962C8B-B14F-4D97-AF65-F5344CB8AC3E}">
        <p14:creationId xmlns:p14="http://schemas.microsoft.com/office/powerpoint/2010/main" val="57834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580-5DC3-4764-AF7C-6D74A8679AF2}"/>
              </a:ext>
            </a:extLst>
          </p:cNvPr>
          <p:cNvSpPr>
            <a:spLocks noGrp="1"/>
          </p:cNvSpPr>
          <p:nvPr>
            <p:ph type="title"/>
          </p:nvPr>
        </p:nvSpPr>
        <p:spPr/>
        <p:txBody>
          <a:bodyPr/>
          <a:lstStyle/>
          <a:p>
            <a:r>
              <a:rPr lang="en-US" dirty="0"/>
              <a:t>Minimum Contacts</a:t>
            </a:r>
          </a:p>
        </p:txBody>
      </p:sp>
      <p:sp>
        <p:nvSpPr>
          <p:cNvPr id="3" name="Content Placeholder 2">
            <a:extLst>
              <a:ext uri="{FF2B5EF4-FFF2-40B4-BE49-F238E27FC236}">
                <a16:creationId xmlns:a16="http://schemas.microsoft.com/office/drawing/2014/main" id="{18E11AE2-91F4-43CA-B61F-93C28DFF12AC}"/>
              </a:ext>
            </a:extLst>
          </p:cNvPr>
          <p:cNvSpPr>
            <a:spLocks noGrp="1"/>
          </p:cNvSpPr>
          <p:nvPr>
            <p:ph idx="1"/>
          </p:nvPr>
        </p:nvSpPr>
        <p:spPr/>
        <p:txBody>
          <a:bodyPr>
            <a:noAutofit/>
          </a:bodyPr>
          <a:lstStyle/>
          <a:p>
            <a:r>
              <a:rPr lang="en-US" sz="2400" dirty="0"/>
              <a:t>Following </a:t>
            </a:r>
            <a:r>
              <a:rPr lang="en-US" sz="2400" i="1" dirty="0"/>
              <a:t>International Shoe</a:t>
            </a:r>
            <a:r>
              <a:rPr lang="en-US" sz="2400" dirty="0"/>
              <a:t>, courts have generally applied a three-part test in evaluating minimum contacts sufficient for jurisdiction:​</a:t>
            </a:r>
          </a:p>
          <a:p>
            <a:pPr lvl="2"/>
            <a:r>
              <a:rPr lang="en-US" sz="2000" dirty="0"/>
              <a:t>(1) The nonresident defendant must do some act or consummate some transaction with the forum or perform some act by which he purposefully avails himself of the privilege of conducting activities in the forum, thereby invoking the benefits and protections[;] ​</a:t>
            </a:r>
          </a:p>
          <a:p>
            <a:pPr lvl="2"/>
            <a:r>
              <a:rPr lang="en-US" sz="2000" dirty="0"/>
              <a:t>(2) the claim must be one which arises out of or results from the defendant's forum-related activities[; and] ​</a:t>
            </a:r>
          </a:p>
          <a:p>
            <a:pPr lvl="2"/>
            <a:r>
              <a:rPr lang="en-US" sz="2000" dirty="0"/>
              <a:t>(3) exercise of jurisdiction must be reasonable.</a:t>
            </a:r>
          </a:p>
        </p:txBody>
      </p:sp>
    </p:spTree>
    <p:extLst>
      <p:ext uri="{BB962C8B-B14F-4D97-AF65-F5344CB8AC3E}">
        <p14:creationId xmlns:p14="http://schemas.microsoft.com/office/powerpoint/2010/main" val="229416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A5EC-4AAC-4E82-B5E8-4B6E69F343B5}"/>
              </a:ext>
            </a:extLst>
          </p:cNvPr>
          <p:cNvSpPr>
            <a:spLocks noGrp="1"/>
          </p:cNvSpPr>
          <p:nvPr>
            <p:ph type="title"/>
          </p:nvPr>
        </p:nvSpPr>
        <p:spPr/>
        <p:txBody>
          <a:bodyPr/>
          <a:lstStyle/>
          <a:p>
            <a:r>
              <a:rPr lang="en-US" dirty="0"/>
              <a:t>Calder Test – “Purposeful Direction”</a:t>
            </a:r>
          </a:p>
        </p:txBody>
      </p:sp>
      <p:sp>
        <p:nvSpPr>
          <p:cNvPr id="3" name="Content Placeholder 2">
            <a:extLst>
              <a:ext uri="{FF2B5EF4-FFF2-40B4-BE49-F238E27FC236}">
                <a16:creationId xmlns:a16="http://schemas.microsoft.com/office/drawing/2014/main" id="{FB430336-AE3F-4A44-B151-581B62101F99}"/>
              </a:ext>
            </a:extLst>
          </p:cNvPr>
          <p:cNvSpPr>
            <a:spLocks noGrp="1"/>
          </p:cNvSpPr>
          <p:nvPr>
            <p:ph idx="1"/>
          </p:nvPr>
        </p:nvSpPr>
        <p:spPr/>
        <p:txBody>
          <a:bodyPr>
            <a:noAutofit/>
          </a:bodyPr>
          <a:lstStyle/>
          <a:p>
            <a:r>
              <a:rPr lang="en-US" sz="2400" dirty="0"/>
              <a:t>Courts may also apply the "effects" test from </a:t>
            </a:r>
            <a:r>
              <a:rPr lang="en-US" sz="2400" i="1" dirty="0"/>
              <a:t>Calder v. Jones</a:t>
            </a:r>
            <a:r>
              <a:rPr lang="en-US" sz="2400" dirty="0"/>
              <a:t>, 465 U.S. 783 (1984), in cases with insufficient interactivity or minimum contacts, but where an action is targeted at a particular forum.</a:t>
            </a:r>
          </a:p>
          <a:p>
            <a:pPr lvl="2"/>
            <a:r>
              <a:rPr lang="en-US" sz="2000" dirty="0"/>
              <a:t>In </a:t>
            </a:r>
            <a:r>
              <a:rPr lang="en-US" sz="2000" i="1" dirty="0"/>
              <a:t>Calder</a:t>
            </a:r>
            <a:r>
              <a:rPr lang="en-US" sz="2000" dirty="0"/>
              <a:t>, a California resident in the entertainment business sued the National Enquirer, located in Florida, for libel based on an allegedly defamatory article published by the magazine. While the article was written and edited in Florida, the Court found that personal jurisdiction was properly established in California because of the effects of the defendants' conduct in that state. </a:t>
            </a:r>
          </a:p>
        </p:txBody>
      </p:sp>
    </p:spTree>
    <p:extLst>
      <p:ext uri="{BB962C8B-B14F-4D97-AF65-F5344CB8AC3E}">
        <p14:creationId xmlns:p14="http://schemas.microsoft.com/office/powerpoint/2010/main" val="391849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5079-05F1-47BB-B5D9-F34C1D1A44CE}"/>
              </a:ext>
            </a:extLst>
          </p:cNvPr>
          <p:cNvSpPr>
            <a:spLocks noGrp="1"/>
          </p:cNvSpPr>
          <p:nvPr>
            <p:ph type="title"/>
          </p:nvPr>
        </p:nvSpPr>
        <p:spPr/>
        <p:txBody>
          <a:bodyPr/>
          <a:lstStyle/>
          <a:p>
            <a:r>
              <a:rPr lang="en-US" dirty="0"/>
              <a:t>Purposeful Direction</a:t>
            </a:r>
          </a:p>
        </p:txBody>
      </p:sp>
      <p:sp>
        <p:nvSpPr>
          <p:cNvPr id="3" name="Content Placeholder 2">
            <a:extLst>
              <a:ext uri="{FF2B5EF4-FFF2-40B4-BE49-F238E27FC236}">
                <a16:creationId xmlns:a16="http://schemas.microsoft.com/office/drawing/2014/main" id="{46C8990B-4AB2-40D4-BE0A-EDB07E62DB72}"/>
              </a:ext>
            </a:extLst>
          </p:cNvPr>
          <p:cNvSpPr>
            <a:spLocks noGrp="1"/>
          </p:cNvSpPr>
          <p:nvPr>
            <p:ph idx="1"/>
          </p:nvPr>
        </p:nvSpPr>
        <p:spPr/>
        <p:txBody>
          <a:bodyPr>
            <a:normAutofit/>
          </a:bodyPr>
          <a:lstStyle/>
          <a:p>
            <a:r>
              <a:rPr lang="en-US" sz="2400" dirty="0"/>
              <a:t>In the Internet context, the effects test can be used to examine the exact nature of a defendant's Internet activities to determine whether its out of state actions were directed at parties or entities within the forum state. This is referred to in the language of </a:t>
            </a:r>
            <a:r>
              <a:rPr lang="en-US" sz="2400" i="1" dirty="0"/>
              <a:t>Calder v. Jones </a:t>
            </a:r>
            <a:r>
              <a:rPr lang="en-US" sz="2400" dirty="0"/>
              <a:t>as "purposeful direction," which requires:​</a:t>
            </a:r>
          </a:p>
          <a:p>
            <a:pPr lvl="2"/>
            <a:r>
              <a:rPr lang="en-US" sz="2000" dirty="0"/>
              <a:t>(a) an intentional action, that was ​</a:t>
            </a:r>
          </a:p>
          <a:p>
            <a:pPr lvl="2"/>
            <a:r>
              <a:rPr lang="en-US" sz="2000" dirty="0"/>
              <a:t>(b) expressly aimed at the forum state, with ​</a:t>
            </a:r>
          </a:p>
          <a:p>
            <a:pPr lvl="2"/>
            <a:r>
              <a:rPr lang="en-US" sz="2000" dirty="0"/>
              <a:t>(c) knowledge that the brunt of the injury would be felt in the forum state.</a:t>
            </a:r>
          </a:p>
        </p:txBody>
      </p:sp>
    </p:spTree>
    <p:extLst>
      <p:ext uri="{BB962C8B-B14F-4D97-AF65-F5344CB8AC3E}">
        <p14:creationId xmlns:p14="http://schemas.microsoft.com/office/powerpoint/2010/main" val="328363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20CB-9A06-4841-A51D-51EFCE769E53}"/>
              </a:ext>
            </a:extLst>
          </p:cNvPr>
          <p:cNvSpPr>
            <a:spLocks noGrp="1"/>
          </p:cNvSpPr>
          <p:nvPr>
            <p:ph type="title"/>
          </p:nvPr>
        </p:nvSpPr>
        <p:spPr/>
        <p:txBody>
          <a:bodyPr/>
          <a:lstStyle/>
          <a:p>
            <a:r>
              <a:rPr lang="en-US" dirty="0"/>
              <a:t>Purposeful Direction</a:t>
            </a:r>
          </a:p>
        </p:txBody>
      </p:sp>
      <p:sp>
        <p:nvSpPr>
          <p:cNvPr id="3" name="Content Placeholder 2">
            <a:extLst>
              <a:ext uri="{FF2B5EF4-FFF2-40B4-BE49-F238E27FC236}">
                <a16:creationId xmlns:a16="http://schemas.microsoft.com/office/drawing/2014/main" id="{117B06D7-F2B1-41E1-86B5-BB0B5405B0C4}"/>
              </a:ext>
            </a:extLst>
          </p:cNvPr>
          <p:cNvSpPr>
            <a:spLocks noGrp="1"/>
          </p:cNvSpPr>
          <p:nvPr>
            <p:ph idx="1"/>
          </p:nvPr>
        </p:nvSpPr>
        <p:spPr/>
        <p:txBody>
          <a:bodyPr>
            <a:normAutofit/>
          </a:bodyPr>
          <a:lstStyle/>
          <a:p>
            <a:r>
              <a:rPr lang="en-US" sz="2400" dirty="0"/>
              <a:t>If a court finds that a defendant's actions meets the standard of purposeful direction, then personal jurisdiction may be asserted based on Internet activities which do not meet the requisite level of interactivity or minimum contacts needed for other tests of personal jurisdiction in Internet cases.</a:t>
            </a:r>
          </a:p>
        </p:txBody>
      </p:sp>
    </p:spTree>
    <p:extLst>
      <p:ext uri="{BB962C8B-B14F-4D97-AF65-F5344CB8AC3E}">
        <p14:creationId xmlns:p14="http://schemas.microsoft.com/office/powerpoint/2010/main" val="2416523432"/>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16680</TotalTime>
  <Words>2909</Words>
  <Application>Microsoft Office PowerPoint</Application>
  <PresentationFormat>Widescreen</PresentationFormat>
  <Paragraphs>182</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 LT Pro</vt:lpstr>
      <vt:lpstr>Avenir Next LT Pro Light</vt:lpstr>
      <vt:lpstr>Calibri</vt:lpstr>
      <vt:lpstr>Georgia Pro Semibold</vt:lpstr>
      <vt:lpstr>RocaVTI</vt:lpstr>
      <vt:lpstr>Security Assessment and  Risk Management</vt:lpstr>
      <vt:lpstr>Getting Sued</vt:lpstr>
      <vt:lpstr>General personal jurisdiction​</vt:lpstr>
      <vt:lpstr>Specific personal jurisdiction​</vt:lpstr>
      <vt:lpstr>Minimum Contacts</vt:lpstr>
      <vt:lpstr>Minimum Contacts</vt:lpstr>
      <vt:lpstr>Calder Test – “Purposeful Direction”</vt:lpstr>
      <vt:lpstr>Purposeful Direction</vt:lpstr>
      <vt:lpstr>Purposeful Direction</vt:lpstr>
      <vt:lpstr>“Sliding Scale” or “Zippo” Test</vt:lpstr>
      <vt:lpstr>Getting Sued</vt:lpstr>
      <vt:lpstr>Civil Torts</vt:lpstr>
      <vt:lpstr>PowerPoint Presentation</vt:lpstr>
      <vt:lpstr>Strict Liability</vt:lpstr>
      <vt:lpstr>Negligence</vt:lpstr>
      <vt:lpstr>Subpoenas</vt:lpstr>
      <vt:lpstr>Global IT Security Spending</vt:lpstr>
      <vt:lpstr>Collecting SBI (Security Business Intelligence)</vt:lpstr>
      <vt:lpstr>Business Challenge </vt:lpstr>
      <vt:lpstr>What exactly is Auditing and IS Auditing?</vt:lpstr>
      <vt:lpstr>IT Governance, Risk and IS Auditing</vt:lpstr>
      <vt:lpstr>Proper log configuration</vt:lpstr>
      <vt:lpstr>NIST Objectives for Audit Trails</vt:lpstr>
      <vt:lpstr>The need for auditing</vt:lpstr>
      <vt:lpstr>Comprehensive IS Auditing</vt:lpstr>
      <vt:lpstr>Sarbanes-Oxley 15 U.S. Code Chapter 98</vt:lpstr>
      <vt:lpstr>GLBA: Gramm-Leach-Bliley Act 15 U.S. Code Subchapter I</vt:lpstr>
      <vt:lpstr>FTC: Federal Trade Commission Act §5 15 U.S. Code § 45</vt:lpstr>
      <vt:lpstr>HIPAA: Health Insurance Portability and Accountability Act 45 CFR Part 160, 45 CFR Part 164</vt:lpstr>
      <vt:lpstr>COPPA: Children’s Online Privacy Protection Act 15 U.S. Code Chapter 91, 16 CFR Part 312</vt:lpstr>
      <vt:lpstr>ECPA and SCA: 18 U.S. Code Chapter 119 and 18 U.S. Code Chapter 121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25</cp:revision>
  <dcterms:created xsi:type="dcterms:W3CDTF">2022-01-17T17:37:28Z</dcterms:created>
  <dcterms:modified xsi:type="dcterms:W3CDTF">2022-04-04T18:24:00Z</dcterms:modified>
</cp:coreProperties>
</file>