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29"/>
  </p:notesMasterIdLst>
  <p:sldIdLst>
    <p:sldId id="256" r:id="rId2"/>
    <p:sldId id="257" r:id="rId3"/>
    <p:sldId id="258" r:id="rId4"/>
    <p:sldId id="259" r:id="rId5"/>
    <p:sldId id="262" r:id="rId6"/>
    <p:sldId id="264" r:id="rId7"/>
    <p:sldId id="290" r:id="rId8"/>
    <p:sldId id="270" r:id="rId9"/>
    <p:sldId id="277" r:id="rId10"/>
    <p:sldId id="281" r:id="rId11"/>
    <p:sldId id="421" r:id="rId12"/>
    <p:sldId id="420" r:id="rId13"/>
    <p:sldId id="278" r:id="rId14"/>
    <p:sldId id="279" r:id="rId15"/>
    <p:sldId id="280" r:id="rId16"/>
    <p:sldId id="282" r:id="rId17"/>
    <p:sldId id="422" r:id="rId18"/>
    <p:sldId id="283" r:id="rId19"/>
    <p:sldId id="285" r:id="rId20"/>
    <p:sldId id="284" r:id="rId21"/>
    <p:sldId id="286" r:id="rId22"/>
    <p:sldId id="423" r:id="rId23"/>
    <p:sldId id="287" r:id="rId24"/>
    <p:sldId id="424" r:id="rId25"/>
    <p:sldId id="288" r:id="rId26"/>
    <p:sldId id="425" r:id="rId27"/>
    <p:sldId id="42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966CA-8AEC-43F0-BE00-BE963FF9571B}" v="3" dt="2022-04-11T18:04:02.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3" autoAdjust="0"/>
    <p:restoredTop sz="75061" autoAdjust="0"/>
  </p:normalViewPr>
  <p:slideViewPr>
    <p:cSldViewPr snapToGrid="0">
      <p:cViewPr varScale="1">
        <p:scale>
          <a:sx n="74" d="100"/>
          <a:sy n="74" d="100"/>
        </p:scale>
        <p:origin x="72" y="2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Trust frameworks develop a common set of rules to govern a set of business processes between organizations. The value of a common framework is to avoid the need for each organization to conduct due diligence on every other participating organization, while providing common formats for data transfer, rules for processing, and levels of information security.</a:t>
            </a:r>
          </a:p>
          <a:p>
            <a:endParaRPr lang="en-US" dirty="0"/>
          </a:p>
          <a:p>
            <a:r>
              <a:rPr lang="en-US" dirty="0" err="1"/>
              <a:t>Leszcz</a:t>
            </a:r>
            <a:r>
              <a:rPr lang="en-US" dirty="0"/>
              <a:t>, M. (2017). Trust Frameworks for Identity Systems.</a:t>
            </a:r>
          </a:p>
          <a:p>
            <a:endParaRPr lang="en-US" dirty="0"/>
          </a:p>
          <a:p>
            <a:r>
              <a:rPr lang="en-US" dirty="0"/>
              <a:t>Trust Framework definition I’m using comes from the Identity industry.  They developed this useful way to thinking about trust, but have been unsuccessful in </a:t>
            </a:r>
          </a:p>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3</a:t>
            </a:fld>
            <a:endParaRPr lang="en-US"/>
          </a:p>
        </p:txBody>
      </p:sp>
    </p:spTree>
    <p:extLst>
      <p:ext uri="{BB962C8B-B14F-4D97-AF65-F5344CB8AC3E}">
        <p14:creationId xmlns:p14="http://schemas.microsoft.com/office/powerpoint/2010/main" val="361931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health care business may take credit cards.  A financial institution may have a federal contract.   </a:t>
            </a:r>
          </a:p>
          <a:p>
            <a:r>
              <a:rPr lang="en-US" dirty="0"/>
              <a:t>Passwords – ISO – Easy to remember, not subject to dictionary attacks.</a:t>
            </a:r>
          </a:p>
          <a:p>
            <a:r>
              <a:rPr lang="en-US" dirty="0"/>
              <a:t>FISMA (SP800-53 Appendix F) has five requirements for passwords</a:t>
            </a:r>
          </a:p>
          <a:p>
            <a:r>
              <a:rPr lang="en-US" dirty="0"/>
              <a:t>PCI-DSS – 24 requirements for passwords (at least 7 characters, alphanumeric)</a:t>
            </a:r>
          </a:p>
          <a:p>
            <a:endParaRPr lang="en-US" dirty="0"/>
          </a:p>
          <a:p>
            <a:r>
              <a:rPr lang="en-US" dirty="0"/>
              <a:t>How old are the components of the PCI-DSS password complexity standard?  It’ll be turning 40.  </a:t>
            </a:r>
          </a:p>
          <a:p>
            <a:endParaRPr lang="en-US" dirty="0"/>
          </a:p>
          <a:p>
            <a:r>
              <a:rPr lang="en-US" dirty="0"/>
              <a:t>Proposal for changes in SP800-53 – reduce it to 30 controls!</a:t>
            </a:r>
          </a:p>
          <a:p>
            <a:r>
              <a:rPr lang="en-US" dirty="0" err="1"/>
              <a:t>Lipner</a:t>
            </a:r>
            <a:r>
              <a:rPr lang="en-US" dirty="0"/>
              <a:t>, S., Lampson, B., (2016) Risk Management and the Cybersecurity of the U.S.</a:t>
            </a:r>
          </a:p>
          <a:p>
            <a:r>
              <a:rPr lang="en-US" dirty="0"/>
              <a:t>Government: Input to the Commission on Enhancing National Cybersecurity</a:t>
            </a:r>
          </a:p>
          <a:p>
            <a:r>
              <a:rPr lang="en-US" dirty="0"/>
              <a:t>retrieved from https://www.nist.gov/sites/default/files/documents/2016/09/16/s.lipnerb.</a:t>
            </a:r>
          </a:p>
          <a:p>
            <a:r>
              <a:rPr lang="en-US" dirty="0"/>
              <a:t>lampson_rfi_response.pdf</a:t>
            </a:r>
          </a:p>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4</a:t>
            </a:fld>
            <a:endParaRPr lang="en-US"/>
          </a:p>
        </p:txBody>
      </p:sp>
    </p:spTree>
    <p:extLst>
      <p:ext uri="{BB962C8B-B14F-4D97-AF65-F5344CB8AC3E}">
        <p14:creationId xmlns:p14="http://schemas.microsoft.com/office/powerpoint/2010/main" val="2422348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large org with a FISMA ATO, PCI-DSS, SOC 2 Type II, ISO 27001:2013– the full boat of security certs, signaling heavily that YOU SHOULD TRUST US.  WE KNOW WHAT WE ARE DOING, AND HAVE PROVEN IT TO ALL THE AUDITORS IN THE WORLD. </a:t>
            </a:r>
          </a:p>
          <a:p>
            <a:endParaRPr lang="en-US" dirty="0"/>
          </a:p>
          <a:p>
            <a:r>
              <a:rPr lang="en-US" dirty="0"/>
              <a:t>This org was Equifax.  </a:t>
            </a:r>
          </a:p>
          <a:p>
            <a:endParaRPr lang="en-US" dirty="0"/>
          </a:p>
          <a:p>
            <a:r>
              <a:rPr lang="en-US" dirty="0"/>
              <a:t>Come to think about it, every hack that stole credit cards was of a PCI compliant org.  </a:t>
            </a:r>
          </a:p>
          <a:p>
            <a:endParaRPr lang="en-US" dirty="0"/>
          </a:p>
          <a:p>
            <a:r>
              <a:rPr lang="en-US" dirty="0"/>
              <a:t>Verizon Business PCI-DSS report – in 2017 52.5% of PCI-DSS certified orgs were compliant six months later.  (down from 55.4% in 2016, but up from 11% in 2011, so yay?)</a:t>
            </a:r>
          </a:p>
        </p:txBody>
      </p:sp>
      <p:sp>
        <p:nvSpPr>
          <p:cNvPr id="4" name="Slide Number Placeholder 3"/>
          <p:cNvSpPr>
            <a:spLocks noGrp="1"/>
          </p:cNvSpPr>
          <p:nvPr>
            <p:ph type="sldNum" sz="quarter" idx="10"/>
          </p:nvPr>
        </p:nvSpPr>
        <p:spPr/>
        <p:txBody>
          <a:bodyPr/>
          <a:lstStyle/>
          <a:p>
            <a:fld id="{03157CC6-D082-4827-8D5A-1C029B6C58F9}" type="slidenum">
              <a:rPr lang="en-US" smtClean="0"/>
              <a:t>5</a:t>
            </a:fld>
            <a:endParaRPr lang="en-US"/>
          </a:p>
        </p:txBody>
      </p:sp>
    </p:spTree>
    <p:extLst>
      <p:ext uri="{BB962C8B-B14F-4D97-AF65-F5344CB8AC3E}">
        <p14:creationId xmlns:p14="http://schemas.microsoft.com/office/powerpoint/2010/main" val="2899971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theory that some systems don’t work like gears/cogs, or follow common, predictable patterns.  Some are bordering on the “edge of chaos” – a system almost to the point of falling apart – and when it is in this state it changes and grows.  It happens when water changes state (ice to water to gas).  It happens in evolution.  </a:t>
            </a:r>
          </a:p>
          <a:p>
            <a:r>
              <a:rPr lang="en-US" dirty="0"/>
              <a:t>I think (as do others) that it happens in organizations.  </a:t>
            </a:r>
          </a:p>
          <a:p>
            <a:r>
              <a:rPr lang="en-US" dirty="0"/>
              <a:t>So what happens to an organization’s compliance program when it changes? What happens to its security outcomes? </a:t>
            </a:r>
          </a:p>
        </p:txBody>
      </p:sp>
      <p:sp>
        <p:nvSpPr>
          <p:cNvPr id="4" name="Slide Number Placeholder 3"/>
          <p:cNvSpPr>
            <a:spLocks noGrp="1"/>
          </p:cNvSpPr>
          <p:nvPr>
            <p:ph type="sldNum" sz="quarter" idx="10"/>
          </p:nvPr>
        </p:nvSpPr>
        <p:spPr/>
        <p:txBody>
          <a:bodyPr/>
          <a:lstStyle/>
          <a:p>
            <a:fld id="{03157CC6-D082-4827-8D5A-1C029B6C58F9}" type="slidenum">
              <a:rPr lang="en-US" smtClean="0"/>
              <a:t>6</a:t>
            </a:fld>
            <a:endParaRPr lang="en-US"/>
          </a:p>
        </p:txBody>
      </p:sp>
    </p:spTree>
    <p:extLst>
      <p:ext uri="{BB962C8B-B14F-4D97-AF65-F5344CB8AC3E}">
        <p14:creationId xmlns:p14="http://schemas.microsoft.com/office/powerpoint/2010/main" val="1429819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157CC6-D082-4827-8D5A-1C029B6C58F9}" type="slidenum">
              <a:rPr lang="en-US" smtClean="0"/>
              <a:t>8</a:t>
            </a:fld>
            <a:endParaRPr lang="en-US"/>
          </a:p>
        </p:txBody>
      </p:sp>
    </p:spTree>
    <p:extLst>
      <p:ext uri="{BB962C8B-B14F-4D97-AF65-F5344CB8AC3E}">
        <p14:creationId xmlns:p14="http://schemas.microsoft.com/office/powerpoint/2010/main" val="64641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FEA627-D3C2-4636-B2F0-064FB510A257}" type="slidenum">
              <a:rPr lang="en-US" smtClean="0"/>
              <a:t>11</a:t>
            </a:fld>
            <a:endParaRPr lang="en-US"/>
          </a:p>
        </p:txBody>
      </p:sp>
    </p:spTree>
    <p:extLst>
      <p:ext uri="{BB962C8B-B14F-4D97-AF65-F5344CB8AC3E}">
        <p14:creationId xmlns:p14="http://schemas.microsoft.com/office/powerpoint/2010/main" val="253444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4/11/2022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8223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4/11/2022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7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4/11/2022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8221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4/11/2022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35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4/11/2022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60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4/11/2022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4/11/2022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9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4/11/2022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60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4/11/2022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8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4/11/2022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28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4/11/2022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2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4/11/2022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98001471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11 – Compliance</a:t>
            </a:r>
          </a:p>
        </p:txBody>
      </p:sp>
      <p:grpSp>
        <p:nvGrpSpPr>
          <p:cNvPr id="4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581192" y="5159508"/>
            <a:ext cx="11029615" cy="1346800"/>
          </a:xfrm>
        </p:spPr>
        <p:txBody>
          <a:bodyPr>
            <a:normAutofit lnSpcReduction="10000"/>
          </a:bodyPr>
          <a:lstStyle/>
          <a:p>
            <a:r>
              <a:rPr lang="en-US" dirty="0"/>
              <a:t>Multiple people play a role in the PCI process because PCI is a contract between the Merchant (the person accepting credit cards), the Issuer (credit card companies), an Acquiring Bank (the bank performing the transactions), and the PCI Council (the governing body over standards.)</a:t>
            </a:r>
          </a:p>
        </p:txBody>
      </p:sp>
      <p:grpSp>
        <p:nvGrpSpPr>
          <p:cNvPr id="4" name="Group 3">
            <a:extLst>
              <a:ext uri="{FF2B5EF4-FFF2-40B4-BE49-F238E27FC236}">
                <a16:creationId xmlns:a16="http://schemas.microsoft.com/office/drawing/2014/main" id="{8E83CA4B-D771-479B-9CCE-B6E6A849283C}"/>
              </a:ext>
            </a:extLst>
          </p:cNvPr>
          <p:cNvGrpSpPr>
            <a:grpSpLocks/>
          </p:cNvGrpSpPr>
          <p:nvPr/>
        </p:nvGrpSpPr>
        <p:grpSpPr bwMode="auto">
          <a:xfrm>
            <a:off x="1714501" y="3476628"/>
            <a:ext cx="3544888" cy="1524001"/>
            <a:chOff x="96" y="2496"/>
            <a:chExt cx="2233" cy="960"/>
          </a:xfrm>
        </p:grpSpPr>
        <p:grpSp>
          <p:nvGrpSpPr>
            <p:cNvPr id="21" name="Group 20">
              <a:extLst>
                <a:ext uri="{FF2B5EF4-FFF2-40B4-BE49-F238E27FC236}">
                  <a16:creationId xmlns:a16="http://schemas.microsoft.com/office/drawing/2014/main" id="{A45BCE62-D1AB-48D0-858F-11904AAE7307}"/>
                </a:ext>
              </a:extLst>
            </p:cNvPr>
            <p:cNvGrpSpPr>
              <a:grpSpLocks/>
            </p:cNvGrpSpPr>
            <p:nvPr/>
          </p:nvGrpSpPr>
          <p:grpSpPr bwMode="auto">
            <a:xfrm>
              <a:off x="96" y="2598"/>
              <a:ext cx="1920" cy="627"/>
              <a:chOff x="96" y="2640"/>
              <a:chExt cx="1920" cy="627"/>
            </a:xfrm>
          </p:grpSpPr>
          <p:sp>
            <p:nvSpPr>
              <p:cNvPr id="23" name="Text Box 5">
                <a:extLst>
                  <a:ext uri="{FF2B5EF4-FFF2-40B4-BE49-F238E27FC236}">
                    <a16:creationId xmlns:a16="http://schemas.microsoft.com/office/drawing/2014/main" id="{8CD81C03-77A2-406D-8347-CE37D0D44CD6}"/>
                  </a:ext>
                </a:extLst>
              </p:cNvPr>
              <p:cNvSpPr txBox="1">
                <a:spLocks noChangeArrowheads="1"/>
              </p:cNvSpPr>
              <p:nvPr/>
            </p:nvSpPr>
            <p:spPr bwMode="auto">
              <a:xfrm>
                <a:off x="802" y="2640"/>
                <a:ext cx="452" cy="252"/>
              </a:xfrm>
              <a:prstGeom prst="rect">
                <a:avLst/>
              </a:prstGeom>
              <a:noFill/>
              <a:ln w="9525">
                <a:noFill/>
                <a:miter lim="800000"/>
                <a:headEnd/>
                <a:tailEnd/>
              </a:ln>
              <a:effec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3333CC"/>
                    </a:solidFill>
                  </a:rPr>
                  <a:t>Bank</a:t>
                </a:r>
              </a:p>
            </p:txBody>
          </p:sp>
          <p:sp>
            <p:nvSpPr>
              <p:cNvPr id="24" name="Text Box 6">
                <a:extLst>
                  <a:ext uri="{FF2B5EF4-FFF2-40B4-BE49-F238E27FC236}">
                    <a16:creationId xmlns:a16="http://schemas.microsoft.com/office/drawing/2014/main" id="{CB0324B4-F652-4E31-9B16-4D55CB75CD22}"/>
                  </a:ext>
                </a:extLst>
              </p:cNvPr>
              <p:cNvSpPr txBox="1">
                <a:spLocks noChangeArrowheads="1"/>
              </p:cNvSpPr>
              <p:nvPr/>
            </p:nvSpPr>
            <p:spPr bwMode="auto">
              <a:xfrm>
                <a:off x="96" y="2802"/>
                <a:ext cx="1920" cy="465"/>
              </a:xfrm>
              <a:prstGeom prst="rect">
                <a:avLst/>
              </a:prstGeom>
              <a:noFill/>
              <a:ln w="9525">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Communicates and educates merchants on PCI DSS and reports compliance status to Card Associations</a:t>
                </a:r>
              </a:p>
            </p:txBody>
          </p:sp>
        </p:grpSp>
        <p:sp>
          <p:nvSpPr>
            <p:cNvPr id="22" name="AutoShape 7">
              <a:extLst>
                <a:ext uri="{FF2B5EF4-FFF2-40B4-BE49-F238E27FC236}">
                  <a16:creationId xmlns:a16="http://schemas.microsoft.com/office/drawing/2014/main" id="{B5487A6F-AD96-46D4-B218-8C007F623BA7}"/>
                </a:ext>
              </a:extLst>
            </p:cNvPr>
            <p:cNvSpPr>
              <a:spLocks noChangeArrowheads="1"/>
            </p:cNvSpPr>
            <p:nvPr/>
          </p:nvSpPr>
          <p:spPr bwMode="auto">
            <a:xfrm rot="16200000" flipV="1">
              <a:off x="1708" y="2834"/>
              <a:ext cx="960" cy="283"/>
            </a:xfrm>
            <a:prstGeom prst="triangle">
              <a:avLst>
                <a:gd name="adj" fmla="val 50000"/>
              </a:avLst>
            </a:prstGeom>
            <a:gradFill rotWithShape="1">
              <a:gsLst>
                <a:gs pos="0">
                  <a:srgbClr val="0066FF"/>
                </a:gs>
                <a:gs pos="100000">
                  <a:srgbClr val="AFD7FF"/>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 name="Group 4">
            <a:extLst>
              <a:ext uri="{FF2B5EF4-FFF2-40B4-BE49-F238E27FC236}">
                <a16:creationId xmlns:a16="http://schemas.microsoft.com/office/drawing/2014/main" id="{C345C16F-04BD-41FD-A5E1-DC8A16507B58}"/>
              </a:ext>
            </a:extLst>
          </p:cNvPr>
          <p:cNvGrpSpPr>
            <a:grpSpLocks/>
          </p:cNvGrpSpPr>
          <p:nvPr/>
        </p:nvGrpSpPr>
        <p:grpSpPr bwMode="auto">
          <a:xfrm>
            <a:off x="6896100" y="3476626"/>
            <a:ext cx="3581400" cy="1524000"/>
            <a:chOff x="3360" y="2400"/>
            <a:chExt cx="2256" cy="960"/>
          </a:xfrm>
        </p:grpSpPr>
        <p:grpSp>
          <p:nvGrpSpPr>
            <p:cNvPr id="17" name="Group 16">
              <a:extLst>
                <a:ext uri="{FF2B5EF4-FFF2-40B4-BE49-F238E27FC236}">
                  <a16:creationId xmlns:a16="http://schemas.microsoft.com/office/drawing/2014/main" id="{61D791B0-D2D2-4D42-AE9A-93717ABBEAE2}"/>
                </a:ext>
              </a:extLst>
            </p:cNvPr>
            <p:cNvGrpSpPr>
              <a:grpSpLocks/>
            </p:cNvGrpSpPr>
            <p:nvPr/>
          </p:nvGrpSpPr>
          <p:grpSpPr bwMode="auto">
            <a:xfrm>
              <a:off x="3600" y="2569"/>
              <a:ext cx="2016" cy="492"/>
              <a:chOff x="3600" y="2593"/>
              <a:chExt cx="2016" cy="492"/>
            </a:xfrm>
          </p:grpSpPr>
          <p:sp>
            <p:nvSpPr>
              <p:cNvPr id="19" name="Text Box 10">
                <a:extLst>
                  <a:ext uri="{FF2B5EF4-FFF2-40B4-BE49-F238E27FC236}">
                    <a16:creationId xmlns:a16="http://schemas.microsoft.com/office/drawing/2014/main" id="{A0749025-E7C1-4841-A428-044FBFE025E7}"/>
                  </a:ext>
                </a:extLst>
              </p:cNvPr>
              <p:cNvSpPr txBox="1">
                <a:spLocks noChangeArrowheads="1"/>
              </p:cNvSpPr>
              <p:nvPr/>
            </p:nvSpPr>
            <p:spPr bwMode="auto">
              <a:xfrm>
                <a:off x="4194" y="2593"/>
                <a:ext cx="770" cy="252"/>
              </a:xfrm>
              <a:prstGeom prst="rect">
                <a:avLst/>
              </a:prstGeom>
              <a:noFill/>
              <a:ln w="9525">
                <a:noFill/>
                <a:miter lim="800000"/>
                <a:headEnd/>
                <a:tailEnd/>
              </a:ln>
              <a:effec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0000"/>
                    </a:solidFill>
                  </a:rPr>
                  <a:t>Merchant</a:t>
                </a:r>
              </a:p>
            </p:txBody>
          </p:sp>
          <p:sp>
            <p:nvSpPr>
              <p:cNvPr id="20" name="Text Box 11">
                <a:extLst>
                  <a:ext uri="{FF2B5EF4-FFF2-40B4-BE49-F238E27FC236}">
                    <a16:creationId xmlns:a16="http://schemas.microsoft.com/office/drawing/2014/main" id="{2F581657-3549-4C16-94BB-68723DD0F877}"/>
                  </a:ext>
                </a:extLst>
              </p:cNvPr>
              <p:cNvSpPr txBox="1">
                <a:spLocks noChangeArrowheads="1"/>
              </p:cNvSpPr>
              <p:nvPr/>
            </p:nvSpPr>
            <p:spPr bwMode="auto">
              <a:xfrm>
                <a:off x="3600" y="2755"/>
                <a:ext cx="2016" cy="330"/>
              </a:xfrm>
              <a:prstGeom prst="rect">
                <a:avLst/>
              </a:prstGeom>
              <a:noFill/>
              <a:ln w="9525">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Responsible for safeguarding credit card data and complying with the PCI DSS</a:t>
                </a:r>
              </a:p>
            </p:txBody>
          </p:sp>
        </p:grpSp>
        <p:sp>
          <p:nvSpPr>
            <p:cNvPr id="18" name="AutoShape 12">
              <a:extLst>
                <a:ext uri="{FF2B5EF4-FFF2-40B4-BE49-F238E27FC236}">
                  <a16:creationId xmlns:a16="http://schemas.microsoft.com/office/drawing/2014/main" id="{4DC4A981-C296-4A6F-9B18-7300174A6D0B}"/>
                </a:ext>
              </a:extLst>
            </p:cNvPr>
            <p:cNvSpPr>
              <a:spLocks noChangeArrowheads="1"/>
            </p:cNvSpPr>
            <p:nvPr/>
          </p:nvSpPr>
          <p:spPr bwMode="auto">
            <a:xfrm rot="5400000" flipH="1" flipV="1">
              <a:off x="3022" y="2738"/>
              <a:ext cx="960" cy="283"/>
            </a:xfrm>
            <a:prstGeom prst="triangle">
              <a:avLst>
                <a:gd name="adj" fmla="val 50000"/>
              </a:avLst>
            </a:prstGeom>
            <a:gradFill rotWithShape="1">
              <a:gsLst>
                <a:gs pos="0">
                  <a:schemeClr val="bg2"/>
                </a:gs>
                <a:gs pos="50000">
                  <a:srgbClr val="FF0000"/>
                </a:gs>
                <a:gs pos="100000">
                  <a:schemeClr val="bg2"/>
                </a:gs>
              </a:gsLst>
              <a:lin ang="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6" name="Group 5">
            <a:extLst>
              <a:ext uri="{FF2B5EF4-FFF2-40B4-BE49-F238E27FC236}">
                <a16:creationId xmlns:a16="http://schemas.microsoft.com/office/drawing/2014/main" id="{FE1BC867-42E5-4514-A1DC-B6498798C54F}"/>
              </a:ext>
            </a:extLst>
          </p:cNvPr>
          <p:cNvGrpSpPr>
            <a:grpSpLocks/>
          </p:cNvGrpSpPr>
          <p:nvPr/>
        </p:nvGrpSpPr>
        <p:grpSpPr bwMode="auto">
          <a:xfrm>
            <a:off x="5308600" y="1857375"/>
            <a:ext cx="1524000" cy="3124200"/>
            <a:chOff x="2352" y="1200"/>
            <a:chExt cx="960" cy="1968"/>
          </a:xfrm>
        </p:grpSpPr>
        <p:sp>
          <p:nvSpPr>
            <p:cNvPr id="15" name="Rectangle 14">
              <a:extLst>
                <a:ext uri="{FF2B5EF4-FFF2-40B4-BE49-F238E27FC236}">
                  <a16:creationId xmlns:a16="http://schemas.microsoft.com/office/drawing/2014/main" id="{1358CBD0-B570-4FDA-9D3C-2FB70F17C11D}"/>
                </a:ext>
              </a:extLst>
            </p:cNvPr>
            <p:cNvSpPr>
              <a:spLocks noChangeArrowheads="1"/>
            </p:cNvSpPr>
            <p:nvPr/>
          </p:nvSpPr>
          <p:spPr bwMode="auto">
            <a:xfrm>
              <a:off x="2400" y="1200"/>
              <a:ext cx="864" cy="1968"/>
            </a:xfrm>
            <a:prstGeom prst="rect">
              <a:avLst/>
            </a:prstGeom>
            <a:gradFill rotWithShape="1">
              <a:gsLst>
                <a:gs pos="0">
                  <a:schemeClr val="tx1"/>
                </a:gs>
                <a:gs pos="100000">
                  <a:srgbClr val="0066FF"/>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 name="Text Box 15">
              <a:extLst>
                <a:ext uri="{FF2B5EF4-FFF2-40B4-BE49-F238E27FC236}">
                  <a16:creationId xmlns:a16="http://schemas.microsoft.com/office/drawing/2014/main" id="{88FF4EBD-DC33-401C-895F-29A66A1FEBF0}"/>
                </a:ext>
              </a:extLst>
            </p:cNvPr>
            <p:cNvSpPr txBox="1">
              <a:spLocks noChangeArrowheads="1"/>
            </p:cNvSpPr>
            <p:nvPr/>
          </p:nvSpPr>
          <p:spPr bwMode="auto">
            <a:xfrm>
              <a:off x="2352" y="1896"/>
              <a:ext cx="960" cy="407"/>
            </a:xfrm>
            <a:prstGeom prst="rect">
              <a:avLst/>
            </a:prstGeom>
            <a:noFill/>
            <a:ln w="9525">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rgbClr val="FFFFFF"/>
                  </a:solidFill>
                </a:rPr>
                <a:t>CREDIT CARD SECURITY</a:t>
              </a:r>
            </a:p>
          </p:txBody>
        </p:sp>
      </p:grpSp>
      <p:grpSp>
        <p:nvGrpSpPr>
          <p:cNvPr id="7" name="Group 6">
            <a:extLst>
              <a:ext uri="{FF2B5EF4-FFF2-40B4-BE49-F238E27FC236}">
                <a16:creationId xmlns:a16="http://schemas.microsoft.com/office/drawing/2014/main" id="{A9C6C4A1-4F43-499E-920A-DDB3D48BDC07}"/>
              </a:ext>
            </a:extLst>
          </p:cNvPr>
          <p:cNvGrpSpPr>
            <a:grpSpLocks/>
          </p:cNvGrpSpPr>
          <p:nvPr/>
        </p:nvGrpSpPr>
        <p:grpSpPr bwMode="auto">
          <a:xfrm>
            <a:off x="6896100" y="1876426"/>
            <a:ext cx="3581400" cy="1524001"/>
            <a:chOff x="3408" y="1488"/>
            <a:chExt cx="2256" cy="960"/>
          </a:xfrm>
        </p:grpSpPr>
        <p:sp>
          <p:nvSpPr>
            <p:cNvPr id="12" name="Text Box 17">
              <a:extLst>
                <a:ext uri="{FF2B5EF4-FFF2-40B4-BE49-F238E27FC236}">
                  <a16:creationId xmlns:a16="http://schemas.microsoft.com/office/drawing/2014/main" id="{5CB786CD-94CD-47A5-8262-84AD7638923E}"/>
                </a:ext>
              </a:extLst>
            </p:cNvPr>
            <p:cNvSpPr txBox="1">
              <a:spLocks noChangeArrowheads="1"/>
            </p:cNvSpPr>
            <p:nvPr/>
          </p:nvSpPr>
          <p:spPr bwMode="auto">
            <a:xfrm>
              <a:off x="3648" y="1819"/>
              <a:ext cx="2016" cy="465"/>
            </a:xfrm>
            <a:prstGeom prst="rect">
              <a:avLst/>
            </a:prstGeom>
            <a:noFill/>
            <a:ln w="9525">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Responsible for enforcing and monitoring merchant compliance with the PCI DSS</a:t>
              </a:r>
            </a:p>
          </p:txBody>
        </p:sp>
        <p:sp>
          <p:nvSpPr>
            <p:cNvPr id="13" name="AutoShape 18">
              <a:extLst>
                <a:ext uri="{FF2B5EF4-FFF2-40B4-BE49-F238E27FC236}">
                  <a16:creationId xmlns:a16="http://schemas.microsoft.com/office/drawing/2014/main" id="{803E1D2E-D6A5-43F7-8BF9-5E3497F2B1E9}"/>
                </a:ext>
              </a:extLst>
            </p:cNvPr>
            <p:cNvSpPr>
              <a:spLocks noChangeArrowheads="1"/>
            </p:cNvSpPr>
            <p:nvPr/>
          </p:nvSpPr>
          <p:spPr bwMode="auto">
            <a:xfrm rot="5400000" flipH="1" flipV="1">
              <a:off x="3070" y="1826"/>
              <a:ext cx="960" cy="283"/>
            </a:xfrm>
            <a:prstGeom prst="triangle">
              <a:avLst>
                <a:gd name="adj" fmla="val 50000"/>
              </a:avLst>
            </a:prstGeom>
            <a:gradFill rotWithShape="1">
              <a:gsLst>
                <a:gs pos="0">
                  <a:srgbClr val="0066FF"/>
                </a:gs>
                <a:gs pos="100000">
                  <a:srgbClr val="AFD7FF"/>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14" name="Picture 13" descr="credit_card_logos_16">
              <a:extLst>
                <a:ext uri="{FF2B5EF4-FFF2-40B4-BE49-F238E27FC236}">
                  <a16:creationId xmlns:a16="http://schemas.microsoft.com/office/drawing/2014/main" id="{C47EFCB3-261E-4FDF-9AEB-510ED237DFED}"/>
                </a:ext>
              </a:extLst>
            </p:cNvPr>
            <p:cNvPicPr>
              <a:picLocks noChangeAspect="1" noChangeArrowheads="1"/>
            </p:cNvPicPr>
            <p:nvPr/>
          </p:nvPicPr>
          <p:blipFill>
            <a:blip r:embed="rId2" cstate="print"/>
            <a:srcRect/>
            <a:stretch>
              <a:fillRect/>
            </a:stretch>
          </p:blipFill>
          <p:spPr bwMode="auto">
            <a:xfrm>
              <a:off x="3840" y="1555"/>
              <a:ext cx="1609" cy="239"/>
            </a:xfrm>
            <a:prstGeom prst="rect">
              <a:avLst/>
            </a:prstGeom>
            <a:noFill/>
          </p:spPr>
        </p:pic>
      </p:grpSp>
      <p:grpSp>
        <p:nvGrpSpPr>
          <p:cNvPr id="8" name="Group 7">
            <a:extLst>
              <a:ext uri="{FF2B5EF4-FFF2-40B4-BE49-F238E27FC236}">
                <a16:creationId xmlns:a16="http://schemas.microsoft.com/office/drawing/2014/main" id="{319F8A90-7D54-49F0-96D2-1CA49289BBA3}"/>
              </a:ext>
            </a:extLst>
          </p:cNvPr>
          <p:cNvGrpSpPr>
            <a:grpSpLocks/>
          </p:cNvGrpSpPr>
          <p:nvPr/>
        </p:nvGrpSpPr>
        <p:grpSpPr bwMode="auto">
          <a:xfrm>
            <a:off x="1943100" y="1876425"/>
            <a:ext cx="3314704" cy="1524000"/>
            <a:chOff x="288" y="1488"/>
            <a:chExt cx="2088" cy="960"/>
          </a:xfrm>
        </p:grpSpPr>
        <p:sp>
          <p:nvSpPr>
            <p:cNvPr id="9" name="AutoShape 21">
              <a:extLst>
                <a:ext uri="{FF2B5EF4-FFF2-40B4-BE49-F238E27FC236}">
                  <a16:creationId xmlns:a16="http://schemas.microsoft.com/office/drawing/2014/main" id="{712E501E-1AEF-4030-8314-A1B11256D7BA}"/>
                </a:ext>
              </a:extLst>
            </p:cNvPr>
            <p:cNvSpPr>
              <a:spLocks noChangeArrowheads="1"/>
            </p:cNvSpPr>
            <p:nvPr/>
          </p:nvSpPr>
          <p:spPr bwMode="auto">
            <a:xfrm rot="16200000" flipV="1">
              <a:off x="1755" y="1826"/>
              <a:ext cx="960" cy="283"/>
            </a:xfrm>
            <a:prstGeom prst="triangle">
              <a:avLst>
                <a:gd name="adj" fmla="val 50000"/>
              </a:avLst>
            </a:prstGeom>
            <a:gradFill rotWithShape="1">
              <a:gsLst>
                <a:gs pos="0">
                  <a:srgbClr val="0066FF"/>
                </a:gs>
                <a:gs pos="100000">
                  <a:srgbClr val="AFD7FF"/>
                </a:gs>
              </a:gsLst>
              <a:lin ang="5400000" scaled="1"/>
            </a:gra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Text Box 22">
              <a:extLst>
                <a:ext uri="{FF2B5EF4-FFF2-40B4-BE49-F238E27FC236}">
                  <a16:creationId xmlns:a16="http://schemas.microsoft.com/office/drawing/2014/main" id="{D78B47F0-C7EA-49B6-9249-747083D8BE8A}"/>
                </a:ext>
              </a:extLst>
            </p:cNvPr>
            <p:cNvSpPr txBox="1">
              <a:spLocks noChangeArrowheads="1"/>
            </p:cNvSpPr>
            <p:nvPr/>
          </p:nvSpPr>
          <p:spPr bwMode="auto">
            <a:xfrm>
              <a:off x="288" y="1815"/>
              <a:ext cx="1776" cy="330"/>
            </a:xfrm>
            <a:prstGeom prst="rect">
              <a:avLst/>
            </a:prstGeom>
            <a:noFill/>
            <a:ln w="9525">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Responsible for managing the PCI DSS and certifying QSAs and ASVs</a:t>
              </a:r>
            </a:p>
          </p:txBody>
        </p:sp>
        <p:pic>
          <p:nvPicPr>
            <p:cNvPr id="11" name="Picture 10" descr="pci logo">
              <a:extLst>
                <a:ext uri="{FF2B5EF4-FFF2-40B4-BE49-F238E27FC236}">
                  <a16:creationId xmlns:a16="http://schemas.microsoft.com/office/drawing/2014/main" id="{EA5A898A-133D-49A6-B56A-762144108C85}"/>
                </a:ext>
              </a:extLst>
            </p:cNvPr>
            <p:cNvPicPr>
              <a:picLocks noChangeAspect="1" noChangeArrowheads="1"/>
            </p:cNvPicPr>
            <p:nvPr/>
          </p:nvPicPr>
          <p:blipFill>
            <a:blip r:embed="rId3" cstate="print"/>
            <a:srcRect/>
            <a:stretch>
              <a:fillRect/>
            </a:stretch>
          </p:blipFill>
          <p:spPr bwMode="auto">
            <a:xfrm>
              <a:off x="720" y="1525"/>
              <a:ext cx="960" cy="299"/>
            </a:xfrm>
            <a:prstGeom prst="rect">
              <a:avLst/>
            </a:prstGeom>
            <a:noFill/>
          </p:spPr>
        </p:pic>
      </p:grpSp>
      <p:pic>
        <p:nvPicPr>
          <p:cNvPr id="26" name="Picture 25">
            <a:extLst>
              <a:ext uri="{FF2B5EF4-FFF2-40B4-BE49-F238E27FC236}">
                <a16:creationId xmlns:a16="http://schemas.microsoft.com/office/drawing/2014/main" id="{86ED60DE-B865-4186-9436-BF8A2F9B8FB8}"/>
              </a:ext>
            </a:extLst>
          </p:cNvPr>
          <p:cNvPicPr>
            <a:picLocks noChangeAspect="1"/>
          </p:cNvPicPr>
          <p:nvPr/>
        </p:nvPicPr>
        <p:blipFill>
          <a:blip r:embed="rId4"/>
          <a:stretch>
            <a:fillRect/>
          </a:stretch>
        </p:blipFill>
        <p:spPr>
          <a:xfrm>
            <a:off x="0" y="21126"/>
            <a:ext cx="12169640" cy="6836874"/>
          </a:xfrm>
          <a:prstGeom prst="rect">
            <a:avLst/>
          </a:prstGeom>
        </p:spPr>
      </p:pic>
    </p:spTree>
    <p:extLst>
      <p:ext uri="{BB962C8B-B14F-4D97-AF65-F5344CB8AC3E}">
        <p14:creationId xmlns:p14="http://schemas.microsoft.com/office/powerpoint/2010/main" val="303300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solating the Cardholder Data Environment with Network ...">
            <a:extLst>
              <a:ext uri="{FF2B5EF4-FFF2-40B4-BE49-F238E27FC236}">
                <a16:creationId xmlns:a16="http://schemas.microsoft.com/office/drawing/2014/main" id="{8F1CE259-B66D-4B82-8DFC-C59F4F045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59" y="0"/>
            <a:ext cx="10692882" cy="686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60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p:txBody>
          <a:bodyPr>
            <a:normAutofit/>
          </a:bodyPr>
          <a:lstStyle/>
          <a:p>
            <a:r>
              <a:rPr lang="en-US" dirty="0"/>
              <a:t>Anyone that takes plastic in any form must be in compliance with the standards. Any system that stores, processes, or transmits card data is </a:t>
            </a:r>
            <a:r>
              <a:rPr lang="en-US" b="1" dirty="0"/>
              <a:t>in scope</a:t>
            </a:r>
            <a:r>
              <a:rPr lang="en-US" dirty="0"/>
              <a:t> and must comply with current DSS. </a:t>
            </a:r>
          </a:p>
          <a:p>
            <a:r>
              <a:rPr lang="en-US" dirty="0"/>
              <a:t>Sometimes, in the course of an audit, it will be discovered that card data is being sent over an unknown system (“Oh, btw, did you know Tina in Sales is taking credit cards over the phone?”) – when that happens, it “pulls” the entire system “in scope.” Now the ENTIRE phone system must be PCI compliant (Tina’s phone and everything it connects to.)</a:t>
            </a:r>
          </a:p>
        </p:txBody>
      </p:sp>
    </p:spTree>
    <p:extLst>
      <p:ext uri="{BB962C8B-B14F-4D97-AF65-F5344CB8AC3E}">
        <p14:creationId xmlns:p14="http://schemas.microsoft.com/office/powerpoint/2010/main" val="153132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8214946" y="2180496"/>
            <a:ext cx="3395861" cy="4325812"/>
          </a:xfrm>
        </p:spPr>
        <p:txBody>
          <a:bodyPr>
            <a:normAutofit/>
          </a:bodyPr>
          <a:lstStyle/>
          <a:p>
            <a:r>
              <a:rPr lang="en-US" dirty="0"/>
              <a:t>The number of transactions a merchant takes determines their level.</a:t>
            </a:r>
          </a:p>
        </p:txBody>
      </p:sp>
      <p:pic>
        <p:nvPicPr>
          <p:cNvPr id="4" name="table">
            <a:extLst>
              <a:ext uri="{FF2B5EF4-FFF2-40B4-BE49-F238E27FC236}">
                <a16:creationId xmlns:a16="http://schemas.microsoft.com/office/drawing/2014/main" id="{465A3FEC-D7AB-4C0C-AC69-8A54735CFFDE}"/>
              </a:ext>
            </a:extLst>
          </p:cNvPr>
          <p:cNvPicPr>
            <a:picLocks noChangeAspect="1"/>
          </p:cNvPicPr>
          <p:nvPr/>
        </p:nvPicPr>
        <p:blipFill>
          <a:blip r:embed="rId2"/>
          <a:stretch>
            <a:fillRect/>
          </a:stretch>
        </p:blipFill>
        <p:spPr>
          <a:xfrm>
            <a:off x="442546" y="2180496"/>
            <a:ext cx="7772400" cy="4497389"/>
          </a:xfrm>
          <a:prstGeom prst="rect">
            <a:avLst/>
          </a:prstGeom>
        </p:spPr>
      </p:pic>
    </p:spTree>
    <p:extLst>
      <p:ext uri="{BB962C8B-B14F-4D97-AF65-F5344CB8AC3E}">
        <p14:creationId xmlns:p14="http://schemas.microsoft.com/office/powerpoint/2010/main" val="13951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525717" y="2582464"/>
            <a:ext cx="3866815" cy="2649936"/>
          </a:xfrm>
        </p:spPr>
        <p:txBody>
          <a:bodyPr>
            <a:normAutofit/>
          </a:bodyPr>
          <a:lstStyle/>
          <a:p>
            <a:r>
              <a:rPr lang="en-US" dirty="0"/>
              <a:t>The merchant’s level determines what types of audits they face.</a:t>
            </a:r>
          </a:p>
        </p:txBody>
      </p:sp>
      <p:pic>
        <p:nvPicPr>
          <p:cNvPr id="5" name="table">
            <a:extLst>
              <a:ext uri="{FF2B5EF4-FFF2-40B4-BE49-F238E27FC236}">
                <a16:creationId xmlns:a16="http://schemas.microsoft.com/office/drawing/2014/main" id="{72306A06-873D-4E21-92EA-8FA03856CFB0}"/>
              </a:ext>
            </a:extLst>
          </p:cNvPr>
          <p:cNvPicPr>
            <a:picLocks noChangeAspect="1"/>
          </p:cNvPicPr>
          <p:nvPr/>
        </p:nvPicPr>
        <p:blipFill>
          <a:blip r:embed="rId2"/>
          <a:stretch>
            <a:fillRect/>
          </a:stretch>
        </p:blipFill>
        <p:spPr>
          <a:xfrm>
            <a:off x="5029200" y="1816608"/>
            <a:ext cx="7162800" cy="5041392"/>
          </a:xfrm>
          <a:prstGeom prst="rect">
            <a:avLst/>
          </a:prstGeom>
        </p:spPr>
      </p:pic>
    </p:spTree>
    <p:extLst>
      <p:ext uri="{BB962C8B-B14F-4D97-AF65-F5344CB8AC3E}">
        <p14:creationId xmlns:p14="http://schemas.microsoft.com/office/powerpoint/2010/main" val="57708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525717" y="4832789"/>
            <a:ext cx="9706513" cy="1981512"/>
          </a:xfrm>
        </p:spPr>
        <p:txBody>
          <a:bodyPr>
            <a:normAutofit fontScale="85000" lnSpcReduction="20000"/>
          </a:bodyPr>
          <a:lstStyle/>
          <a:p>
            <a:r>
              <a:rPr lang="en-US" dirty="0"/>
              <a:t>The </a:t>
            </a:r>
            <a:r>
              <a:rPr lang="en-US" b="1" dirty="0"/>
              <a:t>Self-Assessment Questionnaire </a:t>
            </a:r>
            <a:r>
              <a:rPr lang="en-US" dirty="0"/>
              <a:t>is a form that describes various controls. The merchant marks down whether or not they comply with the standard, and are audited against that. For example, the SAQ may contain the following provision: “All authentication utilizes passwords of at least 7 characters.” The potential options are Yes, No, or N/A. There is no “maybe” “sometimes” or “I don’t know”</a:t>
            </a:r>
          </a:p>
          <a:p>
            <a:r>
              <a:rPr lang="en-US" dirty="0"/>
              <a:t>There are multiple types of SAQs. The SAQ D described roughly 330 controls to comply. The SAQ B, about 40.</a:t>
            </a:r>
          </a:p>
        </p:txBody>
      </p:sp>
      <p:pic>
        <p:nvPicPr>
          <p:cNvPr id="6" name="table">
            <a:extLst>
              <a:ext uri="{FF2B5EF4-FFF2-40B4-BE49-F238E27FC236}">
                <a16:creationId xmlns:a16="http://schemas.microsoft.com/office/drawing/2014/main" id="{F6CF8CEF-1ACF-4366-945A-49794EE3A181}"/>
              </a:ext>
            </a:extLst>
          </p:cNvPr>
          <p:cNvPicPr>
            <a:picLocks noChangeAspect="1"/>
          </p:cNvPicPr>
          <p:nvPr/>
        </p:nvPicPr>
        <p:blipFill>
          <a:blip r:embed="rId2"/>
          <a:stretch>
            <a:fillRect/>
          </a:stretch>
        </p:blipFill>
        <p:spPr>
          <a:xfrm>
            <a:off x="1959767" y="2379487"/>
            <a:ext cx="8272465" cy="1447800"/>
          </a:xfrm>
          <a:prstGeom prst="rect">
            <a:avLst/>
          </a:prstGeom>
        </p:spPr>
      </p:pic>
      <p:pic>
        <p:nvPicPr>
          <p:cNvPr id="7" name="table">
            <a:extLst>
              <a:ext uri="{FF2B5EF4-FFF2-40B4-BE49-F238E27FC236}">
                <a16:creationId xmlns:a16="http://schemas.microsoft.com/office/drawing/2014/main" id="{DF027CF5-F8C5-41B5-841A-28D6E4016941}"/>
              </a:ext>
            </a:extLst>
          </p:cNvPr>
          <p:cNvPicPr>
            <a:picLocks noChangeAspect="1"/>
          </p:cNvPicPr>
          <p:nvPr/>
        </p:nvPicPr>
        <p:blipFill>
          <a:blip r:embed="rId3"/>
          <a:stretch>
            <a:fillRect/>
          </a:stretch>
        </p:blipFill>
        <p:spPr>
          <a:xfrm>
            <a:off x="1959767" y="3719373"/>
            <a:ext cx="8272745" cy="1113416"/>
          </a:xfrm>
          <a:prstGeom prst="rect">
            <a:avLst/>
          </a:prstGeom>
        </p:spPr>
      </p:pic>
    </p:spTree>
    <p:extLst>
      <p:ext uri="{BB962C8B-B14F-4D97-AF65-F5344CB8AC3E}">
        <p14:creationId xmlns:p14="http://schemas.microsoft.com/office/powerpoint/2010/main" val="349880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a:xfrm>
            <a:off x="8856379" y="2329215"/>
            <a:ext cx="2754428" cy="4115547"/>
          </a:xfrm>
        </p:spPr>
        <p:txBody>
          <a:bodyPr>
            <a:normAutofit/>
          </a:bodyPr>
          <a:lstStyle/>
          <a:p>
            <a:r>
              <a:rPr lang="en-US" dirty="0"/>
              <a:t>The PCI DSS is full of a </a:t>
            </a:r>
            <a:r>
              <a:rPr lang="en-US" i="1" dirty="0"/>
              <a:t>lot</a:t>
            </a:r>
            <a:r>
              <a:rPr lang="en-US" dirty="0"/>
              <a:t> of controls. However, the basic six objectives have been around since DSS 1.0 with the accompanying twelve goals.</a:t>
            </a:r>
          </a:p>
        </p:txBody>
      </p:sp>
      <p:pic>
        <p:nvPicPr>
          <p:cNvPr id="8" name="table">
            <a:extLst>
              <a:ext uri="{FF2B5EF4-FFF2-40B4-BE49-F238E27FC236}">
                <a16:creationId xmlns:a16="http://schemas.microsoft.com/office/drawing/2014/main" id="{FF9BF2B0-EC96-4AAA-9DCB-5ABBF3B0DBB2}"/>
              </a:ext>
            </a:extLst>
          </p:cNvPr>
          <p:cNvPicPr>
            <a:picLocks noChangeAspect="1"/>
          </p:cNvPicPr>
          <p:nvPr/>
        </p:nvPicPr>
        <p:blipFill>
          <a:blip r:embed="rId2"/>
          <a:stretch>
            <a:fillRect/>
          </a:stretch>
        </p:blipFill>
        <p:spPr>
          <a:xfrm>
            <a:off x="498722" y="2329215"/>
            <a:ext cx="8357657" cy="4528785"/>
          </a:xfrm>
          <a:prstGeom prst="rect">
            <a:avLst/>
          </a:prstGeom>
        </p:spPr>
      </p:pic>
    </p:spTree>
    <p:extLst>
      <p:ext uri="{BB962C8B-B14F-4D97-AF65-F5344CB8AC3E}">
        <p14:creationId xmlns:p14="http://schemas.microsoft.com/office/powerpoint/2010/main" val="222116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245B1DB-0E1B-4CC8-831D-F3D6C05F91C4}"/>
              </a:ext>
            </a:extLst>
          </p:cNvPr>
          <p:cNvPicPr>
            <a:picLocks noGrp="1" noChangeAspect="1"/>
          </p:cNvPicPr>
          <p:nvPr>
            <p:ph idx="1"/>
          </p:nvPr>
        </p:nvPicPr>
        <p:blipFill>
          <a:blip r:embed="rId2"/>
          <a:stretch>
            <a:fillRect/>
          </a:stretch>
        </p:blipFill>
        <p:spPr>
          <a:xfrm>
            <a:off x="3888" y="1212979"/>
            <a:ext cx="12188112" cy="4432041"/>
          </a:xfrm>
          <a:prstGeom prst="rect">
            <a:avLst/>
          </a:prstGeom>
        </p:spPr>
      </p:pic>
    </p:spTree>
    <p:extLst>
      <p:ext uri="{BB962C8B-B14F-4D97-AF65-F5344CB8AC3E}">
        <p14:creationId xmlns:p14="http://schemas.microsoft.com/office/powerpoint/2010/main" val="108661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8D9-7DF2-4CA7-A8B2-56886CDA53C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D061CD4E-81C2-493F-8DD6-16692CB9EF48}"/>
              </a:ext>
            </a:extLst>
          </p:cNvPr>
          <p:cNvSpPr>
            <a:spLocks noGrp="1"/>
          </p:cNvSpPr>
          <p:nvPr>
            <p:ph sz="half" idx="1"/>
          </p:nvPr>
        </p:nvSpPr>
        <p:spPr/>
        <p:txBody>
          <a:bodyPr>
            <a:normAutofit fontScale="92500" lnSpcReduction="20000"/>
          </a:bodyPr>
          <a:lstStyle/>
          <a:p>
            <a:r>
              <a:rPr lang="en-US" dirty="0"/>
              <a:t>PCI data breaks down into two groups of information:</a:t>
            </a:r>
          </a:p>
          <a:p>
            <a:r>
              <a:rPr lang="en-US" dirty="0"/>
              <a:t>Cardholder Data (CHD) – Generally the info on the front of the card. Nothing in PCI DSS forbids storage of this data.</a:t>
            </a:r>
          </a:p>
          <a:p>
            <a:r>
              <a:rPr lang="en-US" dirty="0"/>
              <a:t>Primary Account Number (PAN)</a:t>
            </a:r>
          </a:p>
          <a:p>
            <a:r>
              <a:rPr lang="en-US" dirty="0"/>
              <a:t>Truncated PAN: up to first 6 and last 4</a:t>
            </a:r>
          </a:p>
          <a:p>
            <a:r>
              <a:rPr lang="en-US" dirty="0"/>
              <a:t>Cardholder Name (when kept with PAN)</a:t>
            </a:r>
          </a:p>
          <a:p>
            <a:r>
              <a:rPr lang="en-US" dirty="0"/>
              <a:t>Expiration Date (when kept with PAN)</a:t>
            </a:r>
          </a:p>
          <a:p>
            <a:r>
              <a:rPr lang="en-US" dirty="0"/>
              <a:t>Service Code (when kept with PAN)</a:t>
            </a:r>
          </a:p>
        </p:txBody>
      </p:sp>
      <p:sp>
        <p:nvSpPr>
          <p:cNvPr id="6" name="Content Placeholder 5">
            <a:extLst>
              <a:ext uri="{FF2B5EF4-FFF2-40B4-BE49-F238E27FC236}">
                <a16:creationId xmlns:a16="http://schemas.microsoft.com/office/drawing/2014/main" id="{822A0BAC-25DE-42E6-AF2F-7586F6985EC2}"/>
              </a:ext>
            </a:extLst>
          </p:cNvPr>
          <p:cNvSpPr>
            <a:spLocks noGrp="1"/>
          </p:cNvSpPr>
          <p:nvPr>
            <p:ph sz="half" idx="2"/>
          </p:nvPr>
        </p:nvSpPr>
        <p:spPr/>
        <p:txBody>
          <a:bodyPr>
            <a:normAutofit fontScale="92500" lnSpcReduction="20000"/>
          </a:bodyPr>
          <a:lstStyle/>
          <a:p>
            <a:r>
              <a:rPr lang="en-US" dirty="0"/>
              <a:t>Sensitive Authentication Data (SAD) – Generally on the back of the card. NEVER STORE SAD after authorization.</a:t>
            </a:r>
          </a:p>
          <a:p>
            <a:endParaRPr lang="en-US" dirty="0"/>
          </a:p>
          <a:p>
            <a:r>
              <a:rPr lang="en-US" dirty="0"/>
              <a:t>Full magnetic stripe data or equivalent on a chip</a:t>
            </a:r>
          </a:p>
          <a:p>
            <a:r>
              <a:rPr lang="en-US" dirty="0"/>
              <a:t>CAV2/CVC2/CVV2/CID</a:t>
            </a:r>
          </a:p>
          <a:p>
            <a:r>
              <a:rPr lang="en-US" dirty="0"/>
              <a:t>PIN/PIN block</a:t>
            </a:r>
          </a:p>
        </p:txBody>
      </p:sp>
    </p:spTree>
    <p:extLst>
      <p:ext uri="{BB962C8B-B14F-4D97-AF65-F5344CB8AC3E}">
        <p14:creationId xmlns:p14="http://schemas.microsoft.com/office/powerpoint/2010/main" val="333907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rmAutofit fontScale="92500" lnSpcReduction="20000"/>
          </a:bodyPr>
          <a:lstStyle/>
          <a:p>
            <a:r>
              <a:rPr lang="en-US" dirty="0"/>
              <a:t>Because the audit process is lengthy and requires a high level of knowledge, audits are usually done by individuals in Auditing or a Compliance Officer in an IA organization. PCI also certifies auditors. ISA are internal security assessors. QSA (qualified security assessors) are external auditors, outsourcing the compliance audit.</a:t>
            </a:r>
          </a:p>
          <a:p>
            <a:r>
              <a:rPr lang="en-US" dirty="0"/>
              <a:t>A QSA can:</a:t>
            </a:r>
          </a:p>
          <a:p>
            <a:pPr lvl="1"/>
            <a:r>
              <a:rPr lang="en-US" dirty="0"/>
              <a:t>Validate your scope of compliance</a:t>
            </a:r>
          </a:p>
          <a:p>
            <a:pPr lvl="1"/>
            <a:r>
              <a:rPr lang="en-US" dirty="0"/>
              <a:t>Prepare gap assessments</a:t>
            </a:r>
          </a:p>
          <a:p>
            <a:pPr lvl="1"/>
            <a:r>
              <a:rPr lang="en-US" dirty="0"/>
              <a:t>Perform a full PCI assessment</a:t>
            </a:r>
          </a:p>
          <a:p>
            <a:pPr lvl="1"/>
            <a:r>
              <a:rPr lang="en-US" dirty="0"/>
              <a:t>And prepare the Report on Compliance (ROC)</a:t>
            </a:r>
          </a:p>
          <a:p>
            <a:pPr lvl="1"/>
            <a:r>
              <a:rPr lang="en-US" dirty="0"/>
              <a:t>Assist with the Attestation of Compliance (AOC)</a:t>
            </a:r>
          </a:p>
          <a:p>
            <a:pPr lvl="1"/>
            <a:r>
              <a:rPr lang="en-US" dirty="0"/>
              <a:t>Speak with your team and with campus leaders</a:t>
            </a:r>
          </a:p>
          <a:p>
            <a:endParaRPr lang="en-US" dirty="0"/>
          </a:p>
        </p:txBody>
      </p:sp>
    </p:spTree>
    <p:extLst>
      <p:ext uri="{BB962C8B-B14F-4D97-AF65-F5344CB8AC3E}">
        <p14:creationId xmlns:p14="http://schemas.microsoft.com/office/powerpoint/2010/main" val="154393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1590-ECE4-41DC-ADC9-DE44E3A3899D}"/>
              </a:ext>
            </a:extLst>
          </p:cNvPr>
          <p:cNvSpPr>
            <a:spLocks noGrp="1"/>
          </p:cNvSpPr>
          <p:nvPr>
            <p:ph type="title"/>
          </p:nvPr>
        </p:nvSpPr>
        <p:spPr/>
        <p:txBody>
          <a:bodyPr/>
          <a:lstStyle/>
          <a:p>
            <a:r>
              <a:rPr lang="en-US" dirty="0"/>
              <a:t>Compliance begins with audit</a:t>
            </a:r>
          </a:p>
        </p:txBody>
      </p:sp>
      <p:sp>
        <p:nvSpPr>
          <p:cNvPr id="3" name="Content Placeholder 2">
            <a:extLst>
              <a:ext uri="{FF2B5EF4-FFF2-40B4-BE49-F238E27FC236}">
                <a16:creationId xmlns:a16="http://schemas.microsoft.com/office/drawing/2014/main" id="{8A73F70A-7AFE-4865-8C35-4CAC764E3D22}"/>
              </a:ext>
            </a:extLst>
          </p:cNvPr>
          <p:cNvSpPr>
            <a:spLocks noGrp="1"/>
          </p:cNvSpPr>
          <p:nvPr>
            <p:ph idx="1"/>
          </p:nvPr>
        </p:nvSpPr>
        <p:spPr/>
        <p:txBody>
          <a:bodyPr/>
          <a:lstStyle/>
          <a:p>
            <a:r>
              <a:rPr lang="en-US" dirty="0"/>
              <a:t>You can’t protect it if you don’t know it’s there.</a:t>
            </a:r>
          </a:p>
          <a:p>
            <a:endParaRPr lang="en-US" dirty="0"/>
          </a:p>
          <a:p>
            <a:r>
              <a:rPr lang="en-US" dirty="0"/>
              <a:t>	Data discovery</a:t>
            </a:r>
          </a:p>
          <a:p>
            <a:r>
              <a:rPr lang="en-US" dirty="0"/>
              <a:t>	Vulnerability Scanning</a:t>
            </a:r>
          </a:p>
          <a:p>
            <a:r>
              <a:rPr lang="en-US" dirty="0"/>
              <a:t>	Internal Audit</a:t>
            </a:r>
          </a:p>
          <a:p>
            <a:r>
              <a:rPr lang="en-US" dirty="0"/>
              <a:t>	External Audit</a:t>
            </a:r>
          </a:p>
        </p:txBody>
      </p:sp>
    </p:spTree>
    <p:extLst>
      <p:ext uri="{BB962C8B-B14F-4D97-AF65-F5344CB8AC3E}">
        <p14:creationId xmlns:p14="http://schemas.microsoft.com/office/powerpoint/2010/main" val="3035670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HIPAA</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rmAutofit fontScale="92500" lnSpcReduction="20000"/>
          </a:bodyPr>
          <a:lstStyle/>
          <a:p>
            <a:r>
              <a:rPr lang="en-US" dirty="0"/>
              <a:t>The Health Insurance Portability and Accountability Act of 1996 brought a lot of changes to the healthcare industry. For our purposes, we are concerned wit the regulations that govern the handling of health information. This is Title II HIPAA Privacy, Security, and Enforcement. This clause establishes Personal Health Information (PHI).</a:t>
            </a:r>
          </a:p>
          <a:p>
            <a:pPr lvl="1"/>
            <a:r>
              <a:rPr lang="en-US" dirty="0"/>
              <a:t>a patient's name, address, birth date and Social Security number;</a:t>
            </a:r>
          </a:p>
          <a:p>
            <a:pPr lvl="1"/>
            <a:r>
              <a:rPr lang="en-US" dirty="0"/>
              <a:t>an individual's physical or mental health condition;</a:t>
            </a:r>
          </a:p>
          <a:p>
            <a:pPr lvl="1"/>
            <a:r>
              <a:rPr lang="en-US" dirty="0"/>
              <a:t>any care provided to an individual; or</a:t>
            </a:r>
          </a:p>
          <a:p>
            <a:pPr lvl="1"/>
            <a:r>
              <a:rPr lang="en-US" dirty="0"/>
              <a:t>information concerning the payment for the care provided to the individual that identifies the patient, or information for which there is a reasonable basis to believe could be used to identify the patient.</a:t>
            </a:r>
          </a:p>
          <a:p>
            <a:r>
              <a:rPr lang="en-US" dirty="0"/>
              <a:t>This applies only to data that is not “de-identified” aka sanitized, anonymized, etc. If it contains no identifiable information it is not subject to HIPAA requirements.</a:t>
            </a:r>
          </a:p>
        </p:txBody>
      </p:sp>
    </p:spTree>
    <p:extLst>
      <p:ext uri="{BB962C8B-B14F-4D97-AF65-F5344CB8AC3E}">
        <p14:creationId xmlns:p14="http://schemas.microsoft.com/office/powerpoint/2010/main" val="1203657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FERPA</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a:xfrm>
            <a:off x="525717" y="2521885"/>
            <a:ext cx="10077557" cy="3930430"/>
          </a:xfrm>
        </p:spPr>
        <p:txBody>
          <a:bodyPr>
            <a:normAutofit/>
          </a:bodyPr>
          <a:lstStyle/>
          <a:p>
            <a:r>
              <a:rPr lang="en-US" dirty="0"/>
              <a:t>The Family Educational Rights and Privacy Act (FERPA) (20 U.S.C. § 1232g; 34 CFR Part 99) is a Federal law that protects the privacy of student education records. The law applies to all schools that receive funds under an applicable program of the U.S. Department of Education.</a:t>
            </a:r>
          </a:p>
          <a:p>
            <a:r>
              <a:rPr lang="en-US" dirty="0"/>
              <a:t>FERPA gives parents certain rights with respect to their children's education records. These rights transfer to the student when he or she reaches the age of 18 or attends a school beyond the high school level. Students to whom the rights have transferred are "eligible students."</a:t>
            </a:r>
          </a:p>
        </p:txBody>
      </p:sp>
    </p:spTree>
    <p:extLst>
      <p:ext uri="{BB962C8B-B14F-4D97-AF65-F5344CB8AC3E}">
        <p14:creationId xmlns:p14="http://schemas.microsoft.com/office/powerpoint/2010/main" val="205782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FERPA</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a:xfrm>
            <a:off x="525717" y="2521885"/>
            <a:ext cx="10077557" cy="3930430"/>
          </a:xfrm>
        </p:spPr>
        <p:txBody>
          <a:bodyPr>
            <a:normAutofit/>
          </a:bodyPr>
          <a:lstStyle/>
          <a:p>
            <a:r>
              <a:rPr lang="en-US" dirty="0"/>
              <a:t>Parents or eligible students have the right to inspect and review the student's education records maintained by the school. Schools are not required to provide copies of records unless, for reasons such as great distance, it is impossible for parents or eligible students to review the records. Schools may charge a fee for copies.</a:t>
            </a:r>
          </a:p>
          <a:p>
            <a:r>
              <a:rPr lang="en-US" dirty="0"/>
              <a:t>Parents or eligible students have the right to request that a school correct records which they believe to be inaccurate or misleading. If the school decides not to amend the record, the parent or eligible student then has the right to a formal hearing. After the hearing, if the school still decides not to amend the record, the parent or eligible student has the right to place a statement with the record setting forth his or her view about the contested information.</a:t>
            </a:r>
          </a:p>
        </p:txBody>
      </p:sp>
    </p:spTree>
    <p:extLst>
      <p:ext uri="{BB962C8B-B14F-4D97-AF65-F5344CB8AC3E}">
        <p14:creationId xmlns:p14="http://schemas.microsoft.com/office/powerpoint/2010/main" val="767931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FERPA</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rmAutofit fontScale="92500" lnSpcReduction="20000"/>
          </a:bodyPr>
          <a:lstStyle/>
          <a:p>
            <a:r>
              <a:rPr lang="en-US" dirty="0"/>
              <a:t>FERPA allows schools to disclose those records, without consent, to the following parties or under the following conditions (34 CFR § 99.31):</a:t>
            </a:r>
          </a:p>
          <a:p>
            <a:pPr lvl="1"/>
            <a:r>
              <a:rPr lang="en-US" dirty="0"/>
              <a:t>School officials with legitimate educational interest;</a:t>
            </a:r>
          </a:p>
          <a:p>
            <a:pPr lvl="1"/>
            <a:r>
              <a:rPr lang="en-US" dirty="0"/>
              <a:t>Other schools to which a student is transferring;</a:t>
            </a:r>
          </a:p>
          <a:p>
            <a:pPr lvl="1"/>
            <a:r>
              <a:rPr lang="en-US" dirty="0"/>
              <a:t>Specified officials for audit or evaluation purposes;</a:t>
            </a:r>
          </a:p>
          <a:p>
            <a:pPr lvl="1"/>
            <a:r>
              <a:rPr lang="en-US" dirty="0"/>
              <a:t>Appropriate parties in connection with financial aid to a student;</a:t>
            </a:r>
          </a:p>
          <a:p>
            <a:pPr lvl="1"/>
            <a:r>
              <a:rPr lang="en-US" dirty="0"/>
              <a:t>Organizations conducting certain studies for or on behalf of the school;</a:t>
            </a:r>
          </a:p>
          <a:p>
            <a:pPr lvl="1"/>
            <a:r>
              <a:rPr lang="en-US" dirty="0"/>
              <a:t>Accrediting organizations;</a:t>
            </a:r>
          </a:p>
          <a:p>
            <a:pPr lvl="1"/>
            <a:r>
              <a:rPr lang="en-US" dirty="0"/>
              <a:t>To comply with a judicial order or lawfully issued subpoena; </a:t>
            </a:r>
          </a:p>
          <a:p>
            <a:pPr lvl="1"/>
            <a:r>
              <a:rPr lang="en-US" dirty="0"/>
              <a:t>Appropriate officials in cases of health and safety emergencies; and</a:t>
            </a:r>
          </a:p>
          <a:p>
            <a:pPr lvl="1"/>
            <a:r>
              <a:rPr lang="en-US" dirty="0"/>
              <a:t>State and local authorities, within a juvenile justice system, pursuant to specific State law.</a:t>
            </a:r>
          </a:p>
        </p:txBody>
      </p:sp>
    </p:spTree>
    <p:extLst>
      <p:ext uri="{BB962C8B-B14F-4D97-AF65-F5344CB8AC3E}">
        <p14:creationId xmlns:p14="http://schemas.microsoft.com/office/powerpoint/2010/main" val="586064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FERPA</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rmAutofit/>
          </a:bodyPr>
          <a:lstStyle/>
          <a:p>
            <a:r>
              <a:rPr lang="en-US" dirty="0"/>
              <a:t>Schools may disclose, without consent, "directory" information such as a student's name, address, telephone number, date and place of birth, honors and awards, and dates of attendance. However, schools must tell parents and eligible students about directory information and allow parents and eligible students a reasonable amount of time to request that the school not disclose directory information about them. Schools must notify parents and eligible students annually of their rights under FERPA. The actual means of notification (special letter, inclusion in a PTA bulletin, student handbook, or newspaper article) is left to the discretion of each school.</a:t>
            </a:r>
          </a:p>
        </p:txBody>
      </p:sp>
    </p:spTree>
    <p:extLst>
      <p:ext uri="{BB962C8B-B14F-4D97-AF65-F5344CB8AC3E}">
        <p14:creationId xmlns:p14="http://schemas.microsoft.com/office/powerpoint/2010/main" val="3899778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GDPR</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rmAutofit/>
          </a:bodyPr>
          <a:lstStyle/>
          <a:p>
            <a:r>
              <a:rPr lang="en-US" dirty="0"/>
              <a:t>Breach Notification</a:t>
            </a:r>
          </a:p>
          <a:p>
            <a:pPr lvl="1"/>
            <a:r>
              <a:rPr lang="en-US" dirty="0"/>
              <a:t>Under the GDPR, breach notification will become mandatory in all member states where a data breach is likely to “result in a risk for the rights and freedoms of individuals”. This must be done within 72 hours of first having become aware of the breach. Data processors will also be required to notify their customers, the controllers, “without undue delay” after first becoming aware of a data breach. </a:t>
            </a:r>
          </a:p>
        </p:txBody>
      </p:sp>
    </p:spTree>
    <p:extLst>
      <p:ext uri="{BB962C8B-B14F-4D97-AF65-F5344CB8AC3E}">
        <p14:creationId xmlns:p14="http://schemas.microsoft.com/office/powerpoint/2010/main" val="295779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GDPR</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rmAutofit/>
          </a:bodyPr>
          <a:lstStyle/>
          <a:p>
            <a:r>
              <a:rPr lang="en-US" dirty="0"/>
              <a:t>Right to Access</a:t>
            </a:r>
          </a:p>
          <a:p>
            <a:pPr lvl="1"/>
            <a:r>
              <a:rPr lang="en-US" dirty="0"/>
              <a:t>Part of the expanded rights of data subjects outlined by the GDPR is the right for data subjects to obtain from the data controller confirmation as to whether or not personal data concerning them is being processed, where and for what purpose. Further, the controller shall provide a copy of the personal data, free of charge, in an electronic format. This change is a dramatic shift to data transparency and empowerment of data subjects.</a:t>
            </a:r>
          </a:p>
        </p:txBody>
      </p:sp>
    </p:spTree>
    <p:extLst>
      <p:ext uri="{BB962C8B-B14F-4D97-AF65-F5344CB8AC3E}">
        <p14:creationId xmlns:p14="http://schemas.microsoft.com/office/powerpoint/2010/main" val="3247153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87A-8D0D-49DE-AA14-E304B2AE8229}"/>
              </a:ext>
            </a:extLst>
          </p:cNvPr>
          <p:cNvSpPr>
            <a:spLocks noGrp="1"/>
          </p:cNvSpPr>
          <p:nvPr>
            <p:ph type="title"/>
          </p:nvPr>
        </p:nvSpPr>
        <p:spPr/>
        <p:txBody>
          <a:bodyPr/>
          <a:lstStyle/>
          <a:p>
            <a:r>
              <a:rPr lang="en-US" dirty="0"/>
              <a:t>Types of Data - GDPR</a:t>
            </a:r>
          </a:p>
        </p:txBody>
      </p:sp>
      <p:sp>
        <p:nvSpPr>
          <p:cNvPr id="3" name="Content Placeholder 2">
            <a:extLst>
              <a:ext uri="{FF2B5EF4-FFF2-40B4-BE49-F238E27FC236}">
                <a16:creationId xmlns:a16="http://schemas.microsoft.com/office/drawing/2014/main" id="{30D90787-290E-4C35-88B9-26D2CF4720B6}"/>
              </a:ext>
            </a:extLst>
          </p:cNvPr>
          <p:cNvSpPr>
            <a:spLocks noGrp="1"/>
          </p:cNvSpPr>
          <p:nvPr>
            <p:ph idx="1"/>
          </p:nvPr>
        </p:nvSpPr>
        <p:spPr/>
        <p:txBody>
          <a:bodyPr>
            <a:normAutofit/>
          </a:bodyPr>
          <a:lstStyle/>
          <a:p>
            <a:r>
              <a:rPr lang="en-US" dirty="0"/>
              <a:t>Right to be Forgotten</a:t>
            </a:r>
          </a:p>
          <a:p>
            <a:pPr lvl="1"/>
            <a:r>
              <a:rPr lang="en-US" dirty="0"/>
              <a:t>Also known as Data Erasure, the right to be forgotten entitles the data subject to have the data controller erase his/her personal data, cease further dissemination of the data, and potentially have third parties halt processing of the data. The conditions for erasure, as outlined in article 17, include the data no longer being relevant to original purposes for processing, or a data subjects withdrawing consent. It should also be noted that this right requires controllers to compare the subjects' rights to "the public interest in the availability of the data" when considering such requests.</a:t>
            </a:r>
          </a:p>
        </p:txBody>
      </p:sp>
    </p:spTree>
    <p:extLst>
      <p:ext uri="{BB962C8B-B14F-4D97-AF65-F5344CB8AC3E}">
        <p14:creationId xmlns:p14="http://schemas.microsoft.com/office/powerpoint/2010/main" val="77001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2548-BDEE-4ECA-AB44-29D1C985D746}"/>
              </a:ext>
            </a:extLst>
          </p:cNvPr>
          <p:cNvSpPr>
            <a:spLocks noGrp="1"/>
          </p:cNvSpPr>
          <p:nvPr>
            <p:ph type="title"/>
          </p:nvPr>
        </p:nvSpPr>
        <p:spPr/>
        <p:txBody>
          <a:bodyPr/>
          <a:lstStyle/>
          <a:p>
            <a:r>
              <a:rPr lang="en-US" dirty="0"/>
              <a:t>Why compliance</a:t>
            </a:r>
          </a:p>
        </p:txBody>
      </p:sp>
      <p:sp>
        <p:nvSpPr>
          <p:cNvPr id="3" name="Content Placeholder 2">
            <a:extLst>
              <a:ext uri="{FF2B5EF4-FFF2-40B4-BE49-F238E27FC236}">
                <a16:creationId xmlns:a16="http://schemas.microsoft.com/office/drawing/2014/main" id="{CF7CE11A-F53C-4289-B485-C7F5112C8B24}"/>
              </a:ext>
            </a:extLst>
          </p:cNvPr>
          <p:cNvSpPr>
            <a:spLocks noGrp="1"/>
          </p:cNvSpPr>
          <p:nvPr>
            <p:ph idx="1"/>
          </p:nvPr>
        </p:nvSpPr>
        <p:spPr>
          <a:xfrm>
            <a:off x="525717" y="2521885"/>
            <a:ext cx="10942383" cy="3549045"/>
          </a:xfrm>
        </p:spPr>
        <p:txBody>
          <a:bodyPr>
            <a:normAutofit fontScale="92500"/>
          </a:bodyPr>
          <a:lstStyle/>
          <a:p>
            <a:r>
              <a:rPr lang="en-US" dirty="0"/>
              <a:t>Organizations need a method to trust one another when exchanging data or sharing IT resources</a:t>
            </a:r>
          </a:p>
          <a:p>
            <a:r>
              <a:rPr lang="en-US" dirty="0"/>
              <a:t>A Trust Framework helps this happen with common rules of behavior. </a:t>
            </a:r>
          </a:p>
          <a:p>
            <a:r>
              <a:rPr lang="en-US" dirty="0"/>
              <a:t>	Increases efficiencies, enables processes</a:t>
            </a:r>
          </a:p>
          <a:p>
            <a:r>
              <a:rPr lang="en-US" dirty="0"/>
              <a:t>Examples: </a:t>
            </a:r>
          </a:p>
          <a:p>
            <a:r>
              <a:rPr lang="en-US" dirty="0"/>
              <a:t>	Credit Card participants – Payment Card Industry Digital Security Standard</a:t>
            </a:r>
          </a:p>
          <a:p>
            <a:r>
              <a:rPr lang="en-US" dirty="0"/>
              <a:t>	Cloud service providers to US Government – FEDRAMP</a:t>
            </a:r>
          </a:p>
          <a:p>
            <a:r>
              <a:rPr lang="en-US" dirty="0"/>
              <a:t>	Health care business associates – HITRUST</a:t>
            </a:r>
          </a:p>
          <a:p>
            <a:r>
              <a:rPr lang="en-US" dirty="0"/>
              <a:t>	Catalogues of control make for efficient validations, and assessment economies of scale</a:t>
            </a:r>
          </a:p>
        </p:txBody>
      </p:sp>
    </p:spTree>
    <p:extLst>
      <p:ext uri="{BB962C8B-B14F-4D97-AF65-F5344CB8AC3E}">
        <p14:creationId xmlns:p14="http://schemas.microsoft.com/office/powerpoint/2010/main" val="41936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20FF-111E-4D5E-BED6-4F9BC75B1826}"/>
              </a:ext>
            </a:extLst>
          </p:cNvPr>
          <p:cNvSpPr>
            <a:spLocks noGrp="1"/>
          </p:cNvSpPr>
          <p:nvPr>
            <p:ph type="title"/>
          </p:nvPr>
        </p:nvSpPr>
        <p:spPr/>
        <p:txBody>
          <a:bodyPr/>
          <a:lstStyle/>
          <a:p>
            <a:r>
              <a:rPr lang="en-US" dirty="0"/>
              <a:t>Why not compliance</a:t>
            </a:r>
          </a:p>
        </p:txBody>
      </p:sp>
      <p:sp>
        <p:nvSpPr>
          <p:cNvPr id="3" name="Content Placeholder 2">
            <a:extLst>
              <a:ext uri="{FF2B5EF4-FFF2-40B4-BE49-F238E27FC236}">
                <a16:creationId xmlns:a16="http://schemas.microsoft.com/office/drawing/2014/main" id="{52D9F504-3B37-4BAA-ABAB-E05232CEC988}"/>
              </a:ext>
            </a:extLst>
          </p:cNvPr>
          <p:cNvSpPr>
            <a:spLocks noGrp="1"/>
          </p:cNvSpPr>
          <p:nvPr>
            <p:ph idx="1"/>
          </p:nvPr>
        </p:nvSpPr>
        <p:spPr/>
        <p:txBody>
          <a:bodyPr/>
          <a:lstStyle/>
          <a:p>
            <a:r>
              <a:rPr lang="en-US" dirty="0"/>
              <a:t>One organization may have to comply with multiple frameworks with different standards</a:t>
            </a:r>
          </a:p>
          <a:p>
            <a:r>
              <a:rPr lang="en-US" dirty="0"/>
              <a:t>Control catalogues </a:t>
            </a:r>
            <a:r>
              <a:rPr lang="en-US" dirty="0" err="1"/>
              <a:t>mooovvveee</a:t>
            </a:r>
            <a:r>
              <a:rPr lang="en-US" dirty="0"/>
              <a:t> </a:t>
            </a:r>
            <a:r>
              <a:rPr lang="en-US" dirty="0" err="1"/>
              <a:t>sllloooooowwwwwllllyyy</a:t>
            </a:r>
            <a:r>
              <a:rPr lang="en-US" dirty="0"/>
              <a:t> </a:t>
            </a:r>
          </a:p>
          <a:p>
            <a:r>
              <a:rPr lang="en-US" dirty="0"/>
              <a:t>	(the eight character password)</a:t>
            </a:r>
          </a:p>
          <a:p>
            <a:r>
              <a:rPr lang="en-US" dirty="0"/>
              <a:t>The Market for Lemons in Assessments</a:t>
            </a:r>
          </a:p>
          <a:p>
            <a:r>
              <a:rPr lang="en-US" dirty="0"/>
              <a:t>	Unable to judge quality, it’s a race to the bottom</a:t>
            </a:r>
          </a:p>
        </p:txBody>
      </p:sp>
    </p:spTree>
    <p:extLst>
      <p:ext uri="{BB962C8B-B14F-4D97-AF65-F5344CB8AC3E}">
        <p14:creationId xmlns:p14="http://schemas.microsoft.com/office/powerpoint/2010/main" val="350693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4294967295"/>
          </p:nvPr>
        </p:nvPicPr>
        <p:blipFill>
          <a:blip r:embed="rId3">
            <a:extLst>
              <a:ext uri="{28A0092B-C50C-407E-A947-70E740481C1C}">
                <a14:useLocalDpi xmlns:a14="http://schemas.microsoft.com/office/drawing/2010/main" val="0"/>
              </a:ext>
            </a:extLst>
          </a:blip>
          <a:srcRect l="10166" r="10166"/>
          <a:stretch>
            <a:fillRect/>
          </a:stretch>
        </p:blipFill>
        <p:spPr>
          <a:xfrm>
            <a:off x="0" y="1"/>
            <a:ext cx="12192000" cy="6858000"/>
          </a:xfrm>
        </p:spPr>
      </p:pic>
    </p:spTree>
    <p:extLst>
      <p:ext uri="{BB962C8B-B14F-4D97-AF65-F5344CB8AC3E}">
        <p14:creationId xmlns:p14="http://schemas.microsoft.com/office/powerpoint/2010/main" val="13530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Adaptive Systems</a:t>
            </a:r>
          </a:p>
        </p:txBody>
      </p:sp>
      <p:sp>
        <p:nvSpPr>
          <p:cNvPr id="3" name="Content Placeholder 2"/>
          <p:cNvSpPr>
            <a:spLocks noGrp="1"/>
          </p:cNvSpPr>
          <p:nvPr>
            <p:ph idx="1"/>
          </p:nvPr>
        </p:nvSpPr>
        <p:spPr/>
        <p:txBody>
          <a:bodyPr/>
          <a:lstStyle/>
          <a:p>
            <a:r>
              <a:rPr lang="en-US" dirty="0"/>
              <a:t>Self-similarity, chaos, and the butterfly effect.</a:t>
            </a:r>
          </a:p>
          <a:p>
            <a:r>
              <a:rPr lang="en-US" dirty="0"/>
              <a:t>Every human in an organization has their own set of schema or rules of behavior</a:t>
            </a:r>
          </a:p>
          <a:p>
            <a:pPr lvl="1"/>
            <a:r>
              <a:rPr lang="en-US" dirty="0"/>
              <a:t>So does every team / department / division </a:t>
            </a:r>
          </a:p>
          <a:p>
            <a:r>
              <a:rPr lang="en-US" dirty="0"/>
              <a:t>They communicate with each other and establish “shadow systems”</a:t>
            </a:r>
          </a:p>
          <a:p>
            <a:r>
              <a:rPr lang="en-US" dirty="0"/>
              <a:t>These systems are non-linear.   </a:t>
            </a:r>
          </a:p>
          <a:p>
            <a:r>
              <a:rPr lang="en-US" dirty="0"/>
              <a:t>Everything is headed toward chaos  - and through chaos, adaptation</a:t>
            </a:r>
          </a:p>
        </p:txBody>
      </p:sp>
      <p:sp>
        <p:nvSpPr>
          <p:cNvPr id="4" name="Text Placeholder 3"/>
          <p:cNvSpPr>
            <a:spLocks noGrp="1"/>
          </p:cNvSpPr>
          <p:nvPr>
            <p:ph type="body" sz="half" idx="4294967295"/>
          </p:nvPr>
        </p:nvSpPr>
        <p:spPr>
          <a:xfrm>
            <a:off x="0" y="3429000"/>
            <a:ext cx="4314825" cy="2439988"/>
          </a:xfrm>
        </p:spPr>
        <p:txBody>
          <a:bodyPr/>
          <a:lstStyle/>
          <a:p>
            <a:r>
              <a:rPr lang="en-US" dirty="0"/>
              <a:t> .  </a:t>
            </a:r>
          </a:p>
        </p:txBody>
      </p:sp>
    </p:spTree>
    <p:extLst>
      <p:ext uri="{BB962C8B-B14F-4D97-AF65-F5344CB8AC3E}">
        <p14:creationId xmlns:p14="http://schemas.microsoft.com/office/powerpoint/2010/main" val="100836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v. Complex</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721" y="2983465"/>
            <a:ext cx="5714286" cy="3523809"/>
          </a:xfrm>
        </p:spPr>
      </p:pic>
      <p:sp>
        <p:nvSpPr>
          <p:cNvPr id="3" name="Text Placeholder 2"/>
          <p:cNvSpPr>
            <a:spLocks noGrp="1"/>
          </p:cNvSpPr>
          <p:nvPr>
            <p:ph type="body" idx="4294967295"/>
          </p:nvPr>
        </p:nvSpPr>
        <p:spPr>
          <a:xfrm>
            <a:off x="1084263" y="2517776"/>
            <a:ext cx="4845050" cy="779462"/>
          </a:xfrm>
        </p:spPr>
        <p:txBody>
          <a:bodyPr/>
          <a:lstStyle/>
          <a:p>
            <a:r>
              <a:rPr lang="en-US" dirty="0"/>
              <a:t>How we think it works</a:t>
            </a:r>
          </a:p>
        </p:txBody>
      </p:sp>
      <p:sp>
        <p:nvSpPr>
          <p:cNvPr id="5" name="Text Placeholder 4"/>
          <p:cNvSpPr>
            <a:spLocks noGrp="1"/>
          </p:cNvSpPr>
          <p:nvPr>
            <p:ph type="body" sz="quarter" idx="4294967295"/>
          </p:nvPr>
        </p:nvSpPr>
        <p:spPr>
          <a:xfrm>
            <a:off x="7323138" y="2522538"/>
            <a:ext cx="4868862" cy="779462"/>
          </a:xfrm>
        </p:spPr>
        <p:txBody>
          <a:bodyPr/>
          <a:lstStyle/>
          <a:p>
            <a:r>
              <a:rPr lang="en-US" dirty="0"/>
              <a:t>How it actually works</a:t>
            </a:r>
          </a:p>
        </p:txBody>
      </p:sp>
      <p:pic>
        <p:nvPicPr>
          <p:cNvPr id="10" name="Content Placeholder 9"/>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7323138" y="3125788"/>
            <a:ext cx="3475037" cy="2293937"/>
          </a:xfrm>
        </p:spPr>
      </p:pic>
    </p:spTree>
    <p:extLst>
      <p:ext uri="{BB962C8B-B14F-4D97-AF65-F5344CB8AC3E}">
        <p14:creationId xmlns:p14="http://schemas.microsoft.com/office/powerpoint/2010/main" val="218597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to the Edge of Chaos</a:t>
            </a:r>
          </a:p>
        </p:txBody>
      </p:sp>
      <p:sp>
        <p:nvSpPr>
          <p:cNvPr id="3" name="Content Placeholder 2"/>
          <p:cNvSpPr>
            <a:spLocks noGrp="1"/>
          </p:cNvSpPr>
          <p:nvPr>
            <p:ph idx="1"/>
          </p:nvPr>
        </p:nvSpPr>
        <p:spPr/>
        <p:txBody>
          <a:bodyPr/>
          <a:lstStyle/>
          <a:p>
            <a:r>
              <a:rPr lang="en-US" dirty="0"/>
              <a:t>“The behavior of some simple, deterministic systems can be impossible, </a:t>
            </a:r>
            <a:r>
              <a:rPr lang="en-US" i="1" dirty="0"/>
              <a:t>even in principle</a:t>
            </a:r>
            <a:r>
              <a:rPr lang="en-US" dirty="0"/>
              <a:t>, to predict in the long term.” </a:t>
            </a:r>
          </a:p>
          <a:p>
            <a:pPr lvl="1"/>
            <a:r>
              <a:rPr lang="en-US" i="1" dirty="0"/>
              <a:t>Complexity: A Guided Tour</a:t>
            </a:r>
            <a:r>
              <a:rPr lang="en-US" dirty="0"/>
              <a:t>, M. Mitchell (2009)</a:t>
            </a:r>
          </a:p>
          <a:p>
            <a:r>
              <a:rPr lang="en-US" dirty="0"/>
              <a:t>“The concurrency of multiple, and often conflicting performance measures and reward structures, which define the goals that decision makers attend to is a central characteristic of real organizations.” </a:t>
            </a:r>
          </a:p>
          <a:p>
            <a:pPr lvl="1"/>
            <a:r>
              <a:rPr lang="en-US" dirty="0"/>
              <a:t>Models of complex adaptive systems in strategy and organization research (O. Baumann, </a:t>
            </a:r>
            <a:r>
              <a:rPr lang="en-US" i="1" dirty="0"/>
              <a:t>Mind &amp; Society</a:t>
            </a:r>
            <a:r>
              <a:rPr lang="en-US" dirty="0"/>
              <a:t>, 2015)</a:t>
            </a:r>
          </a:p>
        </p:txBody>
      </p:sp>
    </p:spTree>
    <p:extLst>
      <p:ext uri="{BB962C8B-B14F-4D97-AF65-F5344CB8AC3E}">
        <p14:creationId xmlns:p14="http://schemas.microsoft.com/office/powerpoint/2010/main" val="117913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856-DC78-425F-8E9A-1845EF075259}"/>
              </a:ext>
            </a:extLst>
          </p:cNvPr>
          <p:cNvSpPr>
            <a:spLocks noGrp="1"/>
          </p:cNvSpPr>
          <p:nvPr>
            <p:ph type="title"/>
          </p:nvPr>
        </p:nvSpPr>
        <p:spPr/>
        <p:txBody>
          <a:bodyPr/>
          <a:lstStyle/>
          <a:p>
            <a:r>
              <a:rPr lang="en-US" dirty="0"/>
              <a:t>Types of Data - PCI</a:t>
            </a:r>
          </a:p>
        </p:txBody>
      </p:sp>
      <p:sp>
        <p:nvSpPr>
          <p:cNvPr id="3" name="Content Placeholder 2">
            <a:extLst>
              <a:ext uri="{FF2B5EF4-FFF2-40B4-BE49-F238E27FC236}">
                <a16:creationId xmlns:a16="http://schemas.microsoft.com/office/drawing/2014/main" id="{22EC4702-8268-48B1-B85A-29A8AE431A44}"/>
              </a:ext>
            </a:extLst>
          </p:cNvPr>
          <p:cNvSpPr>
            <a:spLocks noGrp="1"/>
          </p:cNvSpPr>
          <p:nvPr>
            <p:ph idx="1"/>
          </p:nvPr>
        </p:nvSpPr>
        <p:spPr/>
        <p:txBody>
          <a:bodyPr>
            <a:normAutofit/>
          </a:bodyPr>
          <a:lstStyle/>
          <a:p>
            <a:r>
              <a:rPr lang="en-US" b="1" dirty="0"/>
              <a:t>Payment Card Industry </a:t>
            </a:r>
            <a:r>
              <a:rPr lang="en-US" dirty="0"/>
              <a:t>standards govern the use and security of credit card data. Since the PCI Council is not a government entity, their </a:t>
            </a:r>
            <a:r>
              <a:rPr lang="en-US" b="1" dirty="0"/>
              <a:t>Data Security Standards (DSS) </a:t>
            </a:r>
            <a:r>
              <a:rPr lang="en-US" dirty="0"/>
              <a:t>are a contractual obligation, rather than a legal requirement. </a:t>
            </a:r>
          </a:p>
          <a:p>
            <a:pPr lvl="1"/>
            <a:r>
              <a:rPr lang="en-US" dirty="0"/>
              <a:t>It is still critical to maintain compliance as the ramifications are huge (aside from a breach) – the organization losing their ability to accept credit cards because issuers have blacklisted them, for example. That’s kind of a big deal for ecommerce or retail organizations.</a:t>
            </a:r>
          </a:p>
          <a:p>
            <a:r>
              <a:rPr lang="en-US" dirty="0"/>
              <a:t>Data Security Standards are in a constant state of review. Revisions are released periodically and become mandatory on a timeframe. We’re currently (as of March 2022) mandated to comply with PCI DSS 4</a:t>
            </a:r>
          </a:p>
        </p:txBody>
      </p:sp>
    </p:spTree>
    <p:extLst>
      <p:ext uri="{BB962C8B-B14F-4D97-AF65-F5344CB8AC3E}">
        <p14:creationId xmlns:p14="http://schemas.microsoft.com/office/powerpoint/2010/main" val="1465834787"/>
      </p:ext>
    </p:extLst>
  </p:cSld>
  <p:clrMapOvr>
    <a:masterClrMapping/>
  </p:clrMapOvr>
</p:sld>
</file>

<file path=ppt/theme/theme1.xml><?xml version="1.0" encoding="utf-8"?>
<a:theme xmlns:a="http://schemas.openxmlformats.org/drawingml/2006/main" name="RocaVTI">
  <a:themeElements>
    <a:clrScheme name="Custom 27">
      <a:dk1>
        <a:srgbClr val="FFFFFF"/>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16725</TotalTime>
  <Words>2529</Words>
  <Application>Microsoft Office PowerPoint</Application>
  <PresentationFormat>Widescreen</PresentationFormat>
  <Paragraphs>155</Paragraphs>
  <Slides>27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Avenir Next LT Pro</vt:lpstr>
      <vt:lpstr>Avenir Next LT Pro Light</vt:lpstr>
      <vt:lpstr>Calibri</vt:lpstr>
      <vt:lpstr>Georgia Pro Semibold</vt:lpstr>
      <vt:lpstr>RocaVTI</vt:lpstr>
      <vt:lpstr>Security Assessment and  Risk Management</vt:lpstr>
      <vt:lpstr>Compliance begins with audit</vt:lpstr>
      <vt:lpstr>Why compliance</vt:lpstr>
      <vt:lpstr>Why not compliance</vt:lpstr>
      <vt:lpstr>PowerPoint Presentation</vt:lpstr>
      <vt:lpstr>Complex Adaptive Systems</vt:lpstr>
      <vt:lpstr>Hierarchical v. Complex</vt:lpstr>
      <vt:lpstr>Evolution to the Edge of Chaos</vt:lpstr>
      <vt:lpstr>Types of Data - PCI</vt:lpstr>
      <vt:lpstr>Types of Data - PCI</vt:lpstr>
      <vt:lpstr>PowerPoint Presentation</vt:lpstr>
      <vt:lpstr>Types of Data - PCI</vt:lpstr>
      <vt:lpstr>Types of Data - PCI</vt:lpstr>
      <vt:lpstr>Types of Data - PCI</vt:lpstr>
      <vt:lpstr>Types of Data - PCI</vt:lpstr>
      <vt:lpstr>Types of Data - PCI</vt:lpstr>
      <vt:lpstr>PowerPoint Presentation</vt:lpstr>
      <vt:lpstr>Types of data - PCI</vt:lpstr>
      <vt:lpstr>Types of Data - PCI</vt:lpstr>
      <vt:lpstr>Types of Data - HIPAA</vt:lpstr>
      <vt:lpstr>Types of Data - FERPA</vt:lpstr>
      <vt:lpstr>Types of Data - FERPA</vt:lpstr>
      <vt:lpstr>Types of Data - FERPA</vt:lpstr>
      <vt:lpstr>Types of Data - FERPA</vt:lpstr>
      <vt:lpstr>Types of Data - GDPR</vt:lpstr>
      <vt:lpstr>Types of Data - GDPR</vt:lpstr>
      <vt:lpstr>Types of Data - GDPR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26</cp:revision>
  <dcterms:created xsi:type="dcterms:W3CDTF">2022-01-17T17:37:28Z</dcterms:created>
  <dcterms:modified xsi:type="dcterms:W3CDTF">2022-04-11T18:59:53Z</dcterms:modified>
</cp:coreProperties>
</file>