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7" r:id="rId1"/>
  </p:sldMasterIdLst>
  <p:notesMasterIdLst>
    <p:notesMasterId r:id="rId43"/>
  </p:notesMasterIdLst>
  <p:sldIdLst>
    <p:sldId id="256" r:id="rId2"/>
    <p:sldId id="268" r:id="rId3"/>
    <p:sldId id="269" r:id="rId4"/>
    <p:sldId id="270" r:id="rId5"/>
    <p:sldId id="340" r:id="rId6"/>
    <p:sldId id="368" r:id="rId7"/>
    <p:sldId id="350" r:id="rId8"/>
    <p:sldId id="333" r:id="rId9"/>
    <p:sldId id="373" r:id="rId10"/>
    <p:sldId id="361" r:id="rId11"/>
    <p:sldId id="342" r:id="rId12"/>
    <p:sldId id="362" r:id="rId13"/>
    <p:sldId id="359" r:id="rId14"/>
    <p:sldId id="360" r:id="rId15"/>
    <p:sldId id="370" r:id="rId16"/>
    <p:sldId id="371" r:id="rId17"/>
    <p:sldId id="341" r:id="rId18"/>
    <p:sldId id="366" r:id="rId19"/>
    <p:sldId id="351" r:id="rId20"/>
    <p:sldId id="352" r:id="rId21"/>
    <p:sldId id="378" r:id="rId22"/>
    <p:sldId id="372" r:id="rId23"/>
    <p:sldId id="374" r:id="rId24"/>
    <p:sldId id="375" r:id="rId25"/>
    <p:sldId id="376" r:id="rId26"/>
    <p:sldId id="369" r:id="rId27"/>
    <p:sldId id="357" r:id="rId28"/>
    <p:sldId id="358" r:id="rId29"/>
    <p:sldId id="365" r:id="rId30"/>
    <p:sldId id="364" r:id="rId31"/>
    <p:sldId id="377" r:id="rId32"/>
    <p:sldId id="379" r:id="rId33"/>
    <p:sldId id="380" r:id="rId34"/>
    <p:sldId id="381" r:id="rId35"/>
    <p:sldId id="382" r:id="rId36"/>
    <p:sldId id="383" r:id="rId37"/>
    <p:sldId id="384" r:id="rId38"/>
    <p:sldId id="385" r:id="rId39"/>
    <p:sldId id="353" r:id="rId40"/>
    <p:sldId id="354" r:id="rId41"/>
    <p:sldId id="355"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32313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DDB92D9-66EC-4AF3-B2E4-3016B81ABCAC}" v="4" dt="2022-02-03T19:23:03.69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75061" autoAdjust="0"/>
  </p:normalViewPr>
  <p:slideViewPr>
    <p:cSldViewPr snapToGrid="0">
      <p:cViewPr varScale="1">
        <p:scale>
          <a:sx n="75" d="100"/>
          <a:sy n="75" d="100"/>
        </p:scale>
        <p:origin x="90" y="34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hnson, Chad" userId="29e26967-ee32-4210-a1e6-19e5305e9c5f" providerId="ADAL" clId="{3DDB92D9-66EC-4AF3-B2E4-3016B81ABCAC}"/>
    <pc:docChg chg="undo custSel addSld delSld modSld sldOrd">
      <pc:chgData name="Johnson, Chad" userId="29e26967-ee32-4210-a1e6-19e5305e9c5f" providerId="ADAL" clId="{3DDB92D9-66EC-4AF3-B2E4-3016B81ABCAC}" dt="2022-02-03T19:23:03.695" v="642" actId="1076"/>
      <pc:docMkLst>
        <pc:docMk/>
      </pc:docMkLst>
      <pc:sldChg chg="modSp mod">
        <pc:chgData name="Johnson, Chad" userId="29e26967-ee32-4210-a1e6-19e5305e9c5f" providerId="ADAL" clId="{3DDB92D9-66EC-4AF3-B2E4-3016B81ABCAC}" dt="2022-01-31T18:16:02.357" v="30" actId="20577"/>
        <pc:sldMkLst>
          <pc:docMk/>
          <pc:sldMk cId="1885741588" sldId="270"/>
        </pc:sldMkLst>
        <pc:graphicFrameChg chg="modGraphic">
          <ac:chgData name="Johnson, Chad" userId="29e26967-ee32-4210-a1e6-19e5305e9c5f" providerId="ADAL" clId="{3DDB92D9-66EC-4AF3-B2E4-3016B81ABCAC}" dt="2022-01-31T18:16:02.357" v="30" actId="20577"/>
          <ac:graphicFrameMkLst>
            <pc:docMk/>
            <pc:sldMk cId="1885741588" sldId="270"/>
            <ac:graphicFrameMk id="4" creationId="{A7CA87F8-95A7-4BB8-802F-FB14FE3686F4}"/>
          </ac:graphicFrameMkLst>
        </pc:graphicFrameChg>
      </pc:sldChg>
      <pc:sldChg chg="ord">
        <pc:chgData name="Johnson, Chad" userId="29e26967-ee32-4210-a1e6-19e5305e9c5f" providerId="ADAL" clId="{3DDB92D9-66EC-4AF3-B2E4-3016B81ABCAC}" dt="2022-01-31T19:37:57.108" v="292"/>
        <pc:sldMkLst>
          <pc:docMk/>
          <pc:sldMk cId="1657779489" sldId="364"/>
        </pc:sldMkLst>
      </pc:sldChg>
      <pc:sldChg chg="del ord">
        <pc:chgData name="Johnson, Chad" userId="29e26967-ee32-4210-a1e6-19e5305e9c5f" providerId="ADAL" clId="{3DDB92D9-66EC-4AF3-B2E4-3016B81ABCAC}" dt="2022-01-31T18:52:14.386" v="33" actId="47"/>
        <pc:sldMkLst>
          <pc:docMk/>
          <pc:sldMk cId="384273360" sldId="367"/>
        </pc:sldMkLst>
      </pc:sldChg>
      <pc:sldChg chg="modSp mod ord">
        <pc:chgData name="Johnson, Chad" userId="29e26967-ee32-4210-a1e6-19e5305e9c5f" providerId="ADAL" clId="{3DDB92D9-66EC-4AF3-B2E4-3016B81ABCAC}" dt="2022-01-31T19:05:18.287" v="118" actId="20577"/>
        <pc:sldMkLst>
          <pc:docMk/>
          <pc:sldMk cId="2290240543" sldId="372"/>
        </pc:sldMkLst>
        <pc:spChg chg="mod">
          <ac:chgData name="Johnson, Chad" userId="29e26967-ee32-4210-a1e6-19e5305e9c5f" providerId="ADAL" clId="{3DDB92D9-66EC-4AF3-B2E4-3016B81ABCAC}" dt="2022-01-31T19:03:59.365" v="107" actId="20577"/>
          <ac:spMkLst>
            <pc:docMk/>
            <pc:sldMk cId="2290240543" sldId="372"/>
            <ac:spMk id="2" creationId="{A27F1829-D87F-40DE-BE9D-888695880EEB}"/>
          </ac:spMkLst>
        </pc:spChg>
        <pc:spChg chg="mod">
          <ac:chgData name="Johnson, Chad" userId="29e26967-ee32-4210-a1e6-19e5305e9c5f" providerId="ADAL" clId="{3DDB92D9-66EC-4AF3-B2E4-3016B81ABCAC}" dt="2022-01-31T19:05:18.287" v="118" actId="20577"/>
          <ac:spMkLst>
            <pc:docMk/>
            <pc:sldMk cId="2290240543" sldId="372"/>
            <ac:spMk id="3" creationId="{DD8D1149-85D2-4D1B-9A17-0CC1A9155A08}"/>
          </ac:spMkLst>
        </pc:spChg>
      </pc:sldChg>
      <pc:sldChg chg="modSp new mod ord">
        <pc:chgData name="Johnson, Chad" userId="29e26967-ee32-4210-a1e6-19e5305e9c5f" providerId="ADAL" clId="{3DDB92D9-66EC-4AF3-B2E4-3016B81ABCAC}" dt="2022-01-31T18:58:01.340" v="84" actId="20577"/>
        <pc:sldMkLst>
          <pc:docMk/>
          <pc:sldMk cId="2017660306" sldId="373"/>
        </pc:sldMkLst>
        <pc:spChg chg="mod">
          <ac:chgData name="Johnson, Chad" userId="29e26967-ee32-4210-a1e6-19e5305e9c5f" providerId="ADAL" clId="{3DDB92D9-66EC-4AF3-B2E4-3016B81ABCAC}" dt="2022-01-31T18:53:58.901" v="63" actId="20577"/>
          <ac:spMkLst>
            <pc:docMk/>
            <pc:sldMk cId="2017660306" sldId="373"/>
            <ac:spMk id="2" creationId="{5F65B2BA-3311-4538-BBC9-204647B880E0}"/>
          </ac:spMkLst>
        </pc:spChg>
        <pc:spChg chg="mod">
          <ac:chgData name="Johnson, Chad" userId="29e26967-ee32-4210-a1e6-19e5305e9c5f" providerId="ADAL" clId="{3DDB92D9-66EC-4AF3-B2E4-3016B81ABCAC}" dt="2022-01-31T18:58:01.340" v="84" actId="20577"/>
          <ac:spMkLst>
            <pc:docMk/>
            <pc:sldMk cId="2017660306" sldId="373"/>
            <ac:spMk id="3" creationId="{91A4520A-98CA-4A52-923A-1D07E2A8543B}"/>
          </ac:spMkLst>
        </pc:spChg>
      </pc:sldChg>
      <pc:sldChg chg="modSp add mod">
        <pc:chgData name="Johnson, Chad" userId="29e26967-ee32-4210-a1e6-19e5305e9c5f" providerId="ADAL" clId="{3DDB92D9-66EC-4AF3-B2E4-3016B81ABCAC}" dt="2022-01-31T19:06:01.752" v="131" actId="20577"/>
        <pc:sldMkLst>
          <pc:docMk/>
          <pc:sldMk cId="3219994535" sldId="374"/>
        </pc:sldMkLst>
        <pc:spChg chg="mod">
          <ac:chgData name="Johnson, Chad" userId="29e26967-ee32-4210-a1e6-19e5305e9c5f" providerId="ADAL" clId="{3DDB92D9-66EC-4AF3-B2E4-3016B81ABCAC}" dt="2022-01-31T19:06:01.752" v="131" actId="20577"/>
          <ac:spMkLst>
            <pc:docMk/>
            <pc:sldMk cId="3219994535" sldId="374"/>
            <ac:spMk id="3" creationId="{DD8D1149-85D2-4D1B-9A17-0CC1A9155A08}"/>
          </ac:spMkLst>
        </pc:spChg>
      </pc:sldChg>
      <pc:sldChg chg="modSp add mod">
        <pc:chgData name="Johnson, Chad" userId="29e26967-ee32-4210-a1e6-19e5305e9c5f" providerId="ADAL" clId="{3DDB92D9-66EC-4AF3-B2E4-3016B81ABCAC}" dt="2022-01-31T19:06:21.681" v="137" actId="20577"/>
        <pc:sldMkLst>
          <pc:docMk/>
          <pc:sldMk cId="328813609" sldId="375"/>
        </pc:sldMkLst>
        <pc:spChg chg="mod">
          <ac:chgData name="Johnson, Chad" userId="29e26967-ee32-4210-a1e6-19e5305e9c5f" providerId="ADAL" clId="{3DDB92D9-66EC-4AF3-B2E4-3016B81ABCAC}" dt="2022-01-31T19:06:21.681" v="137" actId="20577"/>
          <ac:spMkLst>
            <pc:docMk/>
            <pc:sldMk cId="328813609" sldId="375"/>
            <ac:spMk id="3" creationId="{DD8D1149-85D2-4D1B-9A17-0CC1A9155A08}"/>
          </ac:spMkLst>
        </pc:spChg>
      </pc:sldChg>
      <pc:sldChg chg="modSp add mod">
        <pc:chgData name="Johnson, Chad" userId="29e26967-ee32-4210-a1e6-19e5305e9c5f" providerId="ADAL" clId="{3DDB92D9-66EC-4AF3-B2E4-3016B81ABCAC}" dt="2022-01-31T19:06:28.767" v="139" actId="27636"/>
        <pc:sldMkLst>
          <pc:docMk/>
          <pc:sldMk cId="1206172430" sldId="376"/>
        </pc:sldMkLst>
        <pc:spChg chg="mod">
          <ac:chgData name="Johnson, Chad" userId="29e26967-ee32-4210-a1e6-19e5305e9c5f" providerId="ADAL" clId="{3DDB92D9-66EC-4AF3-B2E4-3016B81ABCAC}" dt="2022-01-31T19:06:28.767" v="139" actId="27636"/>
          <ac:spMkLst>
            <pc:docMk/>
            <pc:sldMk cId="1206172430" sldId="376"/>
            <ac:spMk id="3" creationId="{DD8D1149-85D2-4D1B-9A17-0CC1A9155A08}"/>
          </ac:spMkLst>
        </pc:spChg>
      </pc:sldChg>
      <pc:sldChg chg="addSp delSp modSp new mod modClrScheme chgLayout modNotesTx">
        <pc:chgData name="Johnson, Chad" userId="29e26967-ee32-4210-a1e6-19e5305e9c5f" providerId="ADAL" clId="{3DDB92D9-66EC-4AF3-B2E4-3016B81ABCAC}" dt="2022-01-31T19:22:13.490" v="283" actId="20577"/>
        <pc:sldMkLst>
          <pc:docMk/>
          <pc:sldMk cId="3869175024" sldId="377"/>
        </pc:sldMkLst>
        <pc:spChg chg="del">
          <ac:chgData name="Johnson, Chad" userId="29e26967-ee32-4210-a1e6-19e5305e9c5f" providerId="ADAL" clId="{3DDB92D9-66EC-4AF3-B2E4-3016B81ABCAC}" dt="2022-01-31T19:11:59.155" v="141" actId="700"/>
          <ac:spMkLst>
            <pc:docMk/>
            <pc:sldMk cId="3869175024" sldId="377"/>
            <ac:spMk id="2" creationId="{5FC0B7CF-F7B6-42F7-9C9A-91A75F045863}"/>
          </ac:spMkLst>
        </pc:spChg>
        <pc:spChg chg="del">
          <ac:chgData name="Johnson, Chad" userId="29e26967-ee32-4210-a1e6-19e5305e9c5f" providerId="ADAL" clId="{3DDB92D9-66EC-4AF3-B2E4-3016B81ABCAC}" dt="2022-01-31T19:11:59.155" v="141" actId="700"/>
          <ac:spMkLst>
            <pc:docMk/>
            <pc:sldMk cId="3869175024" sldId="377"/>
            <ac:spMk id="3" creationId="{097E6076-B321-4D9A-8B78-FF64CC093507}"/>
          </ac:spMkLst>
        </pc:spChg>
        <pc:picChg chg="add mod modCrop">
          <ac:chgData name="Johnson, Chad" userId="29e26967-ee32-4210-a1e6-19e5305e9c5f" providerId="ADAL" clId="{3DDB92D9-66EC-4AF3-B2E4-3016B81ABCAC}" dt="2022-01-31T19:12:56.802" v="154" actId="14100"/>
          <ac:picMkLst>
            <pc:docMk/>
            <pc:sldMk cId="3869175024" sldId="377"/>
            <ac:picMk id="5" creationId="{6AD54B92-8067-42A6-A95D-C174C98E3BAF}"/>
          </ac:picMkLst>
        </pc:picChg>
      </pc:sldChg>
      <pc:sldChg chg="addSp delSp modSp new mod modClrScheme chgLayout">
        <pc:chgData name="Johnson, Chad" userId="29e26967-ee32-4210-a1e6-19e5305e9c5f" providerId="ADAL" clId="{3DDB92D9-66EC-4AF3-B2E4-3016B81ABCAC}" dt="2022-01-31T19:37:00.563" v="288" actId="1076"/>
        <pc:sldMkLst>
          <pc:docMk/>
          <pc:sldMk cId="3737853351" sldId="378"/>
        </pc:sldMkLst>
        <pc:spChg chg="del">
          <ac:chgData name="Johnson, Chad" userId="29e26967-ee32-4210-a1e6-19e5305e9c5f" providerId="ADAL" clId="{3DDB92D9-66EC-4AF3-B2E4-3016B81ABCAC}" dt="2022-01-31T19:36:50.227" v="285" actId="700"/>
          <ac:spMkLst>
            <pc:docMk/>
            <pc:sldMk cId="3737853351" sldId="378"/>
            <ac:spMk id="2" creationId="{7579F521-C1E2-4D17-A676-8781888767D3}"/>
          </ac:spMkLst>
        </pc:spChg>
        <pc:spChg chg="del">
          <ac:chgData name="Johnson, Chad" userId="29e26967-ee32-4210-a1e6-19e5305e9c5f" providerId="ADAL" clId="{3DDB92D9-66EC-4AF3-B2E4-3016B81ABCAC}" dt="2022-01-31T19:36:50.227" v="285" actId="700"/>
          <ac:spMkLst>
            <pc:docMk/>
            <pc:sldMk cId="3737853351" sldId="378"/>
            <ac:spMk id="3" creationId="{0CC82FC0-4165-40E1-92DC-F8630D3EE6FD}"/>
          </ac:spMkLst>
        </pc:spChg>
        <pc:spChg chg="del">
          <ac:chgData name="Johnson, Chad" userId="29e26967-ee32-4210-a1e6-19e5305e9c5f" providerId="ADAL" clId="{3DDB92D9-66EC-4AF3-B2E4-3016B81ABCAC}" dt="2022-01-31T19:36:50.227" v="285" actId="700"/>
          <ac:spMkLst>
            <pc:docMk/>
            <pc:sldMk cId="3737853351" sldId="378"/>
            <ac:spMk id="4" creationId="{AC45DBDF-1ABB-4402-973B-83BC7CC92375}"/>
          </ac:spMkLst>
        </pc:spChg>
        <pc:picChg chg="add mod">
          <ac:chgData name="Johnson, Chad" userId="29e26967-ee32-4210-a1e6-19e5305e9c5f" providerId="ADAL" clId="{3DDB92D9-66EC-4AF3-B2E4-3016B81ABCAC}" dt="2022-01-31T19:37:00.563" v="288" actId="1076"/>
          <ac:picMkLst>
            <pc:docMk/>
            <pc:sldMk cId="3737853351" sldId="378"/>
            <ac:picMk id="6" creationId="{B15DC6DA-E44B-4F21-910E-E2F54EAB675E}"/>
          </ac:picMkLst>
        </pc:picChg>
      </pc:sldChg>
      <pc:sldChg chg="addSp modSp new mod modClrScheme chgLayout">
        <pc:chgData name="Johnson, Chad" userId="29e26967-ee32-4210-a1e6-19e5305e9c5f" providerId="ADAL" clId="{3DDB92D9-66EC-4AF3-B2E4-3016B81ABCAC}" dt="2022-01-31T19:49:44.736" v="335" actId="20577"/>
        <pc:sldMkLst>
          <pc:docMk/>
          <pc:sldMk cId="2020748777" sldId="379"/>
        </pc:sldMkLst>
        <pc:spChg chg="add mod">
          <ac:chgData name="Johnson, Chad" userId="29e26967-ee32-4210-a1e6-19e5305e9c5f" providerId="ADAL" clId="{3DDB92D9-66EC-4AF3-B2E4-3016B81ABCAC}" dt="2022-01-31T19:49:44.736" v="335" actId="20577"/>
          <ac:spMkLst>
            <pc:docMk/>
            <pc:sldMk cId="2020748777" sldId="379"/>
            <ac:spMk id="2" creationId="{A8C52EDC-49D4-4814-AB9D-68ADF92AF930}"/>
          </ac:spMkLst>
        </pc:spChg>
        <pc:spChg chg="add mod">
          <ac:chgData name="Johnson, Chad" userId="29e26967-ee32-4210-a1e6-19e5305e9c5f" providerId="ADAL" clId="{3DDB92D9-66EC-4AF3-B2E4-3016B81ABCAC}" dt="2022-01-31T19:48:09.046" v="306" actId="20577"/>
          <ac:spMkLst>
            <pc:docMk/>
            <pc:sldMk cId="2020748777" sldId="379"/>
            <ac:spMk id="3" creationId="{96A425DB-3431-419C-BEA4-CB8F6D9EE3EB}"/>
          </ac:spMkLst>
        </pc:spChg>
      </pc:sldChg>
      <pc:sldChg chg="modSp new mod modNotesTx">
        <pc:chgData name="Johnson, Chad" userId="29e26967-ee32-4210-a1e6-19e5305e9c5f" providerId="ADAL" clId="{3DDB92D9-66EC-4AF3-B2E4-3016B81ABCAC}" dt="2022-02-03T18:51:25.239" v="417"/>
        <pc:sldMkLst>
          <pc:docMk/>
          <pc:sldMk cId="2147593788" sldId="380"/>
        </pc:sldMkLst>
        <pc:spChg chg="mod">
          <ac:chgData name="Johnson, Chad" userId="29e26967-ee32-4210-a1e6-19e5305e9c5f" providerId="ADAL" clId="{3DDB92D9-66EC-4AF3-B2E4-3016B81ABCAC}" dt="2022-02-03T18:45:41.707" v="347" actId="20577"/>
          <ac:spMkLst>
            <pc:docMk/>
            <pc:sldMk cId="2147593788" sldId="380"/>
            <ac:spMk id="2" creationId="{44EAFC6D-06AB-4A4A-B770-6184054E650A}"/>
          </ac:spMkLst>
        </pc:spChg>
        <pc:spChg chg="mod">
          <ac:chgData name="Johnson, Chad" userId="29e26967-ee32-4210-a1e6-19e5305e9c5f" providerId="ADAL" clId="{3DDB92D9-66EC-4AF3-B2E4-3016B81ABCAC}" dt="2022-02-03T18:51:19.633" v="415" actId="20577"/>
          <ac:spMkLst>
            <pc:docMk/>
            <pc:sldMk cId="2147593788" sldId="380"/>
            <ac:spMk id="3" creationId="{BD77D5E4-4715-4B66-91D4-EB2AED5A8289}"/>
          </ac:spMkLst>
        </pc:spChg>
      </pc:sldChg>
      <pc:sldChg chg="modSp new mod">
        <pc:chgData name="Johnson, Chad" userId="29e26967-ee32-4210-a1e6-19e5305e9c5f" providerId="ADAL" clId="{3DDB92D9-66EC-4AF3-B2E4-3016B81ABCAC}" dt="2022-02-03T19:14:07.067" v="598" actId="20577"/>
        <pc:sldMkLst>
          <pc:docMk/>
          <pc:sldMk cId="3472573378" sldId="381"/>
        </pc:sldMkLst>
        <pc:spChg chg="mod">
          <ac:chgData name="Johnson, Chad" userId="29e26967-ee32-4210-a1e6-19e5305e9c5f" providerId="ADAL" clId="{3DDB92D9-66EC-4AF3-B2E4-3016B81ABCAC}" dt="2022-02-03T19:14:07.067" v="598" actId="20577"/>
          <ac:spMkLst>
            <pc:docMk/>
            <pc:sldMk cId="3472573378" sldId="381"/>
            <ac:spMk id="2" creationId="{7C037B46-F23D-44E0-8632-C27D7E39B8EB}"/>
          </ac:spMkLst>
        </pc:spChg>
        <pc:spChg chg="mod">
          <ac:chgData name="Johnson, Chad" userId="29e26967-ee32-4210-a1e6-19e5305e9c5f" providerId="ADAL" clId="{3DDB92D9-66EC-4AF3-B2E4-3016B81ABCAC}" dt="2022-02-03T18:54:53.824" v="482" actId="20577"/>
          <ac:spMkLst>
            <pc:docMk/>
            <pc:sldMk cId="3472573378" sldId="381"/>
            <ac:spMk id="3" creationId="{14EDBCE2-7545-464F-9F63-4F030892BF13}"/>
          </ac:spMkLst>
        </pc:spChg>
      </pc:sldChg>
      <pc:sldChg chg="modSp new mod">
        <pc:chgData name="Johnson, Chad" userId="29e26967-ee32-4210-a1e6-19e5305e9c5f" providerId="ADAL" clId="{3DDB92D9-66EC-4AF3-B2E4-3016B81ABCAC}" dt="2022-02-03T18:58:10.524" v="541" actId="20577"/>
        <pc:sldMkLst>
          <pc:docMk/>
          <pc:sldMk cId="1490845085" sldId="382"/>
        </pc:sldMkLst>
        <pc:spChg chg="mod">
          <ac:chgData name="Johnson, Chad" userId="29e26967-ee32-4210-a1e6-19e5305e9c5f" providerId="ADAL" clId="{3DDB92D9-66EC-4AF3-B2E4-3016B81ABCAC}" dt="2022-02-03T18:57:22.306" v="500" actId="20577"/>
          <ac:spMkLst>
            <pc:docMk/>
            <pc:sldMk cId="1490845085" sldId="382"/>
            <ac:spMk id="2" creationId="{D5C4BAB6-DBEF-4CCF-B9B4-50A22DBF2A82}"/>
          </ac:spMkLst>
        </pc:spChg>
        <pc:spChg chg="mod">
          <ac:chgData name="Johnson, Chad" userId="29e26967-ee32-4210-a1e6-19e5305e9c5f" providerId="ADAL" clId="{3DDB92D9-66EC-4AF3-B2E4-3016B81ABCAC}" dt="2022-02-03T18:58:10.524" v="541" actId="20577"/>
          <ac:spMkLst>
            <pc:docMk/>
            <pc:sldMk cId="1490845085" sldId="382"/>
            <ac:spMk id="3" creationId="{6E659805-0BA4-402A-BB46-FF0F69CE2173}"/>
          </ac:spMkLst>
        </pc:spChg>
      </pc:sldChg>
      <pc:sldChg chg="modSp new mod">
        <pc:chgData name="Johnson, Chad" userId="29e26967-ee32-4210-a1e6-19e5305e9c5f" providerId="ADAL" clId="{3DDB92D9-66EC-4AF3-B2E4-3016B81ABCAC}" dt="2022-02-03T19:20:54.779" v="614" actId="313"/>
        <pc:sldMkLst>
          <pc:docMk/>
          <pc:sldMk cId="1511587827" sldId="383"/>
        </pc:sldMkLst>
        <pc:spChg chg="mod">
          <ac:chgData name="Johnson, Chad" userId="29e26967-ee32-4210-a1e6-19e5305e9c5f" providerId="ADAL" clId="{3DDB92D9-66EC-4AF3-B2E4-3016B81ABCAC}" dt="2022-02-03T19:13:30.512" v="577" actId="20577"/>
          <ac:spMkLst>
            <pc:docMk/>
            <pc:sldMk cId="1511587827" sldId="383"/>
            <ac:spMk id="2" creationId="{A954E922-D5C7-4BB8-97B5-888D39BEC96F}"/>
          </ac:spMkLst>
        </pc:spChg>
        <pc:spChg chg="mod">
          <ac:chgData name="Johnson, Chad" userId="29e26967-ee32-4210-a1e6-19e5305e9c5f" providerId="ADAL" clId="{3DDB92D9-66EC-4AF3-B2E4-3016B81ABCAC}" dt="2022-02-03T19:20:54.779" v="614" actId="313"/>
          <ac:spMkLst>
            <pc:docMk/>
            <pc:sldMk cId="1511587827" sldId="383"/>
            <ac:spMk id="3" creationId="{890F2D21-6EA9-49D1-B7E2-C1B753B47D7D}"/>
          </ac:spMkLst>
        </pc:spChg>
      </pc:sldChg>
      <pc:sldChg chg="addSp delSp modSp new mod">
        <pc:chgData name="Johnson, Chad" userId="29e26967-ee32-4210-a1e6-19e5305e9c5f" providerId="ADAL" clId="{3DDB92D9-66EC-4AF3-B2E4-3016B81ABCAC}" dt="2022-02-03T19:22:03.822" v="627" actId="20577"/>
        <pc:sldMkLst>
          <pc:docMk/>
          <pc:sldMk cId="1713919264" sldId="384"/>
        </pc:sldMkLst>
        <pc:spChg chg="mod">
          <ac:chgData name="Johnson, Chad" userId="29e26967-ee32-4210-a1e6-19e5305e9c5f" providerId="ADAL" clId="{3DDB92D9-66EC-4AF3-B2E4-3016B81ABCAC}" dt="2022-02-03T19:22:03.822" v="627" actId="20577"/>
          <ac:spMkLst>
            <pc:docMk/>
            <pc:sldMk cId="1713919264" sldId="384"/>
            <ac:spMk id="2" creationId="{78E1CD6D-708E-46CE-AB0B-9D5A0301CC1A}"/>
          </ac:spMkLst>
        </pc:spChg>
        <pc:spChg chg="del">
          <ac:chgData name="Johnson, Chad" userId="29e26967-ee32-4210-a1e6-19e5305e9c5f" providerId="ADAL" clId="{3DDB92D9-66EC-4AF3-B2E4-3016B81ABCAC}" dt="2022-02-03T19:21:52.652" v="616"/>
          <ac:spMkLst>
            <pc:docMk/>
            <pc:sldMk cId="1713919264" sldId="384"/>
            <ac:spMk id="3" creationId="{F685F87B-CC2B-40FA-A1EC-EB6C36A36AF1}"/>
          </ac:spMkLst>
        </pc:spChg>
        <pc:picChg chg="add mod">
          <ac:chgData name="Johnson, Chad" userId="29e26967-ee32-4210-a1e6-19e5305e9c5f" providerId="ADAL" clId="{3DDB92D9-66EC-4AF3-B2E4-3016B81ABCAC}" dt="2022-02-03T19:21:52.652" v="616"/>
          <ac:picMkLst>
            <pc:docMk/>
            <pc:sldMk cId="1713919264" sldId="384"/>
            <ac:picMk id="1026" creationId="{86E76036-9D85-4F8F-9D0E-7BF2949A9F8B}"/>
          </ac:picMkLst>
        </pc:picChg>
      </pc:sldChg>
      <pc:sldChg chg="addSp delSp modSp new mod">
        <pc:chgData name="Johnson, Chad" userId="29e26967-ee32-4210-a1e6-19e5305e9c5f" providerId="ADAL" clId="{3DDB92D9-66EC-4AF3-B2E4-3016B81ABCAC}" dt="2022-02-03T19:23:03.695" v="642" actId="1076"/>
        <pc:sldMkLst>
          <pc:docMk/>
          <pc:sldMk cId="3084796971" sldId="385"/>
        </pc:sldMkLst>
        <pc:spChg chg="mod">
          <ac:chgData name="Johnson, Chad" userId="29e26967-ee32-4210-a1e6-19e5305e9c5f" providerId="ADAL" clId="{3DDB92D9-66EC-4AF3-B2E4-3016B81ABCAC}" dt="2022-02-03T19:22:47.226" v="640" actId="20577"/>
          <ac:spMkLst>
            <pc:docMk/>
            <pc:sldMk cId="3084796971" sldId="385"/>
            <ac:spMk id="2" creationId="{77C3AEA8-4286-4EAD-AC9B-F653A743E4DE}"/>
          </ac:spMkLst>
        </pc:spChg>
        <pc:spChg chg="del">
          <ac:chgData name="Johnson, Chad" userId="29e26967-ee32-4210-a1e6-19e5305e9c5f" providerId="ADAL" clId="{3DDB92D9-66EC-4AF3-B2E4-3016B81ABCAC}" dt="2022-02-03T19:22:43.478" v="629"/>
          <ac:spMkLst>
            <pc:docMk/>
            <pc:sldMk cId="3084796971" sldId="385"/>
            <ac:spMk id="3" creationId="{FEF52241-AA49-4B30-8961-FE23732D9C8D}"/>
          </ac:spMkLst>
        </pc:spChg>
        <pc:picChg chg="add mod">
          <ac:chgData name="Johnson, Chad" userId="29e26967-ee32-4210-a1e6-19e5305e9c5f" providerId="ADAL" clId="{3DDB92D9-66EC-4AF3-B2E4-3016B81ABCAC}" dt="2022-02-03T19:23:03.695" v="642" actId="1076"/>
          <ac:picMkLst>
            <pc:docMk/>
            <pc:sldMk cId="3084796971" sldId="385"/>
            <ac:picMk id="2050" creationId="{5ECAA815-3B6A-4B15-B493-9481B97AA08A}"/>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63E1D-AD8E-4E5D-9F98-A5BA97868D18}" type="datetimeFigureOut">
              <a:rPr lang="en-US" smtClean="0"/>
              <a:t>2/3/2022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4D25E6-9D90-47DC-8AF4-945F6F1D599E}" type="slidenum">
              <a:rPr lang="en-US" smtClean="0"/>
              <a:t>‹#›</a:t>
            </a:fld>
            <a:endParaRPr lang="en-US"/>
          </a:p>
        </p:txBody>
      </p:sp>
    </p:spTree>
    <p:extLst>
      <p:ext uri="{BB962C8B-B14F-4D97-AF65-F5344CB8AC3E}">
        <p14:creationId xmlns:p14="http://schemas.microsoft.com/office/powerpoint/2010/main" val="25302633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4D25E6-9D90-47DC-8AF4-945F6F1D599E}" type="slidenum">
              <a:rPr lang="en-US" smtClean="0"/>
              <a:t>2</a:t>
            </a:fld>
            <a:endParaRPr lang="en-US"/>
          </a:p>
        </p:txBody>
      </p:sp>
    </p:spTree>
    <p:extLst>
      <p:ext uri="{BB962C8B-B14F-4D97-AF65-F5344CB8AC3E}">
        <p14:creationId xmlns:p14="http://schemas.microsoft.com/office/powerpoint/2010/main" val="28282643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risk assessment methodology typically includes: </a:t>
            </a:r>
          </a:p>
          <a:p>
            <a:pPr marL="285750" indent="-285750">
              <a:buAutoNum type="romanLcParenBoth"/>
            </a:pPr>
            <a:r>
              <a:rPr lang="en-US" dirty="0"/>
              <a:t>a risk assessment process (as described in Chapter Three); </a:t>
            </a:r>
          </a:p>
          <a:p>
            <a:pPr marL="285750" indent="-285750">
              <a:buAutoNum type="romanLcParenBoth"/>
            </a:pPr>
            <a:r>
              <a:rPr lang="en-US" dirty="0"/>
              <a:t>an explicit risk model, defining key terms and assessable risk factors and the relationships among the factors; </a:t>
            </a:r>
          </a:p>
          <a:p>
            <a:pPr marL="285750" indent="-285750">
              <a:buAutoNum type="romanLcParenBoth"/>
            </a:pPr>
            <a:r>
              <a:rPr lang="en-US" dirty="0"/>
              <a:t>an assessment approach (e.g., quantitative, qualitative, or semi-qualitative), specifying the range of values those risk factors can assume during the risk assessment and how combinations of risk factors are identified/analyzed so that values of those factors can be functionally combined to evaluate risk; and </a:t>
            </a:r>
          </a:p>
          <a:p>
            <a:pPr marL="285750" indent="-285750">
              <a:buAutoNum type="romanLcParenBoth"/>
            </a:pPr>
            <a:r>
              <a:rPr lang="en-US" dirty="0"/>
              <a:t>an analysis approach (e.g., </a:t>
            </a:r>
            <a:r>
              <a:rPr lang="en-US" dirty="0" err="1"/>
              <a:t>threatoriented</a:t>
            </a:r>
            <a:r>
              <a:rPr lang="en-US" dirty="0"/>
              <a:t>, asset/impact-oriented, or vulnerability-oriented), describing how combinations of risk factors are identified/analyzed to ensure adequate coverage of the problem space at a consistent level of detail.</a:t>
            </a:r>
          </a:p>
        </p:txBody>
      </p:sp>
      <p:sp>
        <p:nvSpPr>
          <p:cNvPr id="4" name="Slide Number Placeholder 3"/>
          <p:cNvSpPr>
            <a:spLocks noGrp="1"/>
          </p:cNvSpPr>
          <p:nvPr>
            <p:ph type="sldNum" sz="quarter" idx="5"/>
          </p:nvPr>
        </p:nvSpPr>
        <p:spPr/>
        <p:txBody>
          <a:bodyPr/>
          <a:lstStyle/>
          <a:p>
            <a:fld id="{054D25E6-9D90-47DC-8AF4-945F6F1D599E}" type="slidenum">
              <a:rPr lang="en-US" smtClean="0"/>
              <a:t>6</a:t>
            </a:fld>
            <a:endParaRPr lang="en-US"/>
          </a:p>
        </p:txBody>
      </p:sp>
    </p:spTree>
    <p:extLst>
      <p:ext uri="{BB962C8B-B14F-4D97-AF65-F5344CB8AC3E}">
        <p14:creationId xmlns:p14="http://schemas.microsoft.com/office/powerpoint/2010/main" val="13208007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4D25E6-9D90-47DC-8AF4-945F6F1D599E}" type="slidenum">
              <a:rPr lang="en-US" smtClean="0"/>
              <a:t>19</a:t>
            </a:fld>
            <a:endParaRPr lang="en-US"/>
          </a:p>
        </p:txBody>
      </p:sp>
    </p:spTree>
    <p:extLst>
      <p:ext uri="{BB962C8B-B14F-4D97-AF65-F5344CB8AC3E}">
        <p14:creationId xmlns:p14="http://schemas.microsoft.com/office/powerpoint/2010/main" val="7393702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4D25E6-9D90-47DC-8AF4-945F6F1D599E}" type="slidenum">
              <a:rPr lang="en-US" smtClean="0"/>
              <a:t>20</a:t>
            </a:fld>
            <a:endParaRPr lang="en-US"/>
          </a:p>
        </p:txBody>
      </p:sp>
    </p:spTree>
    <p:extLst>
      <p:ext uri="{BB962C8B-B14F-4D97-AF65-F5344CB8AC3E}">
        <p14:creationId xmlns:p14="http://schemas.microsoft.com/office/powerpoint/2010/main" val="40293070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dirty="0"/>
              <a:t>Accept: This just means allowing the system to operate with known risks.  That doesn’t mean ignore them. That doesn’t mean when there’s a breach you say, “Oh yeah we knew about that. I have an email from the CEO that said it’s ok.” There’s still a formal process to accepting risk. Sometimes, your response to risk is “monitor it for a year, revisit and reevaluate.” That is a valid tact in some cases.  It should obviously be used sparingly. </a:t>
            </a:r>
          </a:p>
          <a:p>
            <a:pPr marL="171450" lvl="0" indent="-171450">
              <a:buFont typeface="Arial" panose="020B0604020202020204" pitchFamily="34" charset="0"/>
              <a:buChar char="•"/>
            </a:pPr>
            <a:endParaRPr lang="en-US" dirty="0"/>
          </a:p>
          <a:p>
            <a:pPr marL="171450" lvl="0" indent="-171450">
              <a:buFont typeface="Arial" panose="020B0604020202020204" pitchFamily="34" charset="0"/>
              <a:buChar char="•"/>
            </a:pPr>
            <a:r>
              <a:rPr lang="en-US" dirty="0"/>
              <a:t>Avoid: Just get rid of the system causing risk. Either don’t use it at all anymore, upgrade to a less-risky version, replace it with a less-risky competitor, or completely abandon the business process that relies on it. In that last case, let’s say the company is a mail-order business. The phone system was implemented in the 90s and the website launched in 2003. Since the Internet, phone sales have dropped off. If a vulnerability in the phone system would take $250,000 to mitigate, and phone sales have dropped off to $10,000 a year, it might be worth thinking about closing the call center for good and moving those employees over to by-chat customer service agents. </a:t>
            </a:r>
          </a:p>
          <a:p>
            <a:pPr marL="171450" lvl="0" indent="-171450">
              <a:buFont typeface="Arial" panose="020B0604020202020204" pitchFamily="34" charset="0"/>
              <a:buChar char="•"/>
            </a:pPr>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Mitigate: Fix the flaw or introduce a compensating control to reduce the impact.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Transfer: Offload the risk to another party. Insurance is a way to transfer risk. This also includes outsourcing risky services. There is such a thing as ISRI – Information Security Risk Insurance which covers the financial loss of data, but does nothing for reputation.</a:t>
            </a:r>
          </a:p>
          <a:p>
            <a:pPr marL="171450" lvl="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054D25E6-9D90-47DC-8AF4-945F6F1D599E}" type="slidenum">
              <a:rPr lang="en-US" smtClean="0"/>
              <a:t>30</a:t>
            </a:fld>
            <a:endParaRPr lang="en-US"/>
          </a:p>
        </p:txBody>
      </p:sp>
    </p:spTree>
    <p:extLst>
      <p:ext uri="{BB962C8B-B14F-4D97-AF65-F5344CB8AC3E}">
        <p14:creationId xmlns:p14="http://schemas.microsoft.com/office/powerpoint/2010/main" val="18788545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Risk assessments support risk response decisions at the different tiers of the risk management hierarchy. </a:t>
            </a:r>
          </a:p>
          <a:p>
            <a:r>
              <a:rPr lang="en-US" dirty="0"/>
              <a:t>At Tier 1, risk assessments can affect, for example: </a:t>
            </a:r>
          </a:p>
          <a:p>
            <a:pPr marL="285750" indent="-285750">
              <a:buAutoNum type="romanLcParenBoth"/>
            </a:pPr>
            <a:r>
              <a:rPr lang="en-US" dirty="0"/>
              <a:t>organization-wide information security programs, policies, procedures, and guidance; </a:t>
            </a:r>
          </a:p>
          <a:p>
            <a:pPr marL="285750" indent="-285750">
              <a:buAutoNum type="romanLcParenBoth"/>
            </a:pPr>
            <a:r>
              <a:rPr lang="en-US" dirty="0"/>
              <a:t>the types of appropriate risk responses (i.e., risk acceptance, avoidance, mitigation, sharing, or transfer); </a:t>
            </a:r>
          </a:p>
          <a:p>
            <a:pPr marL="285750" indent="-285750">
              <a:buAutoNum type="romanLcParenBoth"/>
            </a:pPr>
            <a:r>
              <a:rPr lang="en-US" dirty="0"/>
              <a:t>investment decisions for information technologies/systems; </a:t>
            </a:r>
          </a:p>
          <a:p>
            <a:pPr marL="285750" indent="-285750">
              <a:buAutoNum type="romanLcParenBoth"/>
            </a:pPr>
            <a:r>
              <a:rPr lang="en-US" dirty="0"/>
              <a:t>procurements; </a:t>
            </a:r>
          </a:p>
          <a:p>
            <a:pPr marL="285750" indent="-285750">
              <a:buAutoNum type="romanLcParenBoth"/>
            </a:pPr>
            <a:r>
              <a:rPr lang="en-US" dirty="0"/>
              <a:t>minimum organization-wide security controls; </a:t>
            </a:r>
          </a:p>
          <a:p>
            <a:pPr marL="285750" indent="-285750">
              <a:buAutoNum type="romanLcParenBoth"/>
            </a:pPr>
            <a:r>
              <a:rPr lang="en-US" dirty="0"/>
              <a:t>conformance to enterprise/security architectures; and </a:t>
            </a:r>
          </a:p>
          <a:p>
            <a:pPr marL="285750" indent="-285750">
              <a:buAutoNum type="romanLcParenBoth"/>
            </a:pPr>
            <a:r>
              <a:rPr lang="en-US" dirty="0"/>
              <a:t>monitoring strategies and ongoing authorizations of information systems and common controls. </a:t>
            </a:r>
          </a:p>
          <a:p>
            <a:endParaRPr lang="en-US" dirty="0"/>
          </a:p>
          <a:p>
            <a:r>
              <a:rPr lang="en-US" dirty="0"/>
              <a:t>At Tier 2, risk assessments can affect, for example: </a:t>
            </a:r>
          </a:p>
          <a:p>
            <a:pPr marL="285750" indent="-285750">
              <a:buAutoNum type="romanLcParenBoth"/>
            </a:pPr>
            <a:r>
              <a:rPr lang="en-US" dirty="0"/>
              <a:t>enterprise architecture/security architecture design decisions; </a:t>
            </a:r>
          </a:p>
          <a:p>
            <a:pPr marL="285750" indent="-285750">
              <a:buAutoNum type="romanLcParenBoth"/>
            </a:pPr>
            <a:r>
              <a:rPr lang="en-US" dirty="0"/>
              <a:t>The selection of common controls; </a:t>
            </a:r>
          </a:p>
          <a:p>
            <a:pPr marL="285750" indent="-285750">
              <a:buAutoNum type="romanLcParenBoth"/>
            </a:pPr>
            <a:r>
              <a:rPr lang="en-US" dirty="0"/>
              <a:t>the selection of suppliers, services, and contractors to support organizational missions/business functions; </a:t>
            </a:r>
          </a:p>
          <a:p>
            <a:pPr marL="285750" indent="-285750">
              <a:buAutoNum type="romanLcParenBoth"/>
            </a:pPr>
            <a:r>
              <a:rPr lang="en-US" dirty="0"/>
              <a:t>the development of risk-aware mission/business processes; and </a:t>
            </a:r>
          </a:p>
          <a:p>
            <a:pPr marL="285750" indent="-285750">
              <a:buAutoNum type="romanLcParenBoth"/>
            </a:pPr>
            <a:r>
              <a:rPr lang="en-US" dirty="0"/>
              <a:t>the interpretation of information security policies with respect to organizational information systems and environments in which those systems operate. </a:t>
            </a:r>
          </a:p>
          <a:p>
            <a:pPr marL="285750" indent="-285750">
              <a:buAutoNum type="romanLcParenBoth"/>
            </a:pPr>
            <a:endParaRPr lang="en-US" dirty="0"/>
          </a:p>
          <a:p>
            <a:pPr marL="0" indent="0">
              <a:buNone/>
            </a:pPr>
            <a:r>
              <a:rPr lang="en-US" dirty="0"/>
              <a:t>Finally, at Tier 3, risk assessments can affect, for example: </a:t>
            </a:r>
          </a:p>
          <a:p>
            <a:pPr marL="285750" indent="-285750">
              <a:buAutoNum type="romanLcParenBoth"/>
            </a:pPr>
            <a:r>
              <a:rPr lang="en-US" dirty="0"/>
              <a:t>design decisions (including the selection, tailoring, and supplementation of security controls and the selection of information technology products for organizational information systems);</a:t>
            </a:r>
          </a:p>
          <a:p>
            <a:pPr marL="285750" indent="-285750">
              <a:buAutoNum type="romanLcParenBoth"/>
            </a:pPr>
            <a:r>
              <a:rPr lang="en-US" dirty="0"/>
              <a:t>implementation decisions (including whether specific information technology products or product configurations meet security control requirements);</a:t>
            </a:r>
          </a:p>
          <a:p>
            <a:pPr marL="285750" indent="-285750">
              <a:buAutoNum type="romanLcParenBoth"/>
            </a:pPr>
            <a:r>
              <a:rPr lang="en-US" dirty="0"/>
              <a:t>operational decisions (including the requisite level of monitoring activity, the frequency of ongoing information system authorizations, and system maintenance decisions).</a:t>
            </a:r>
          </a:p>
        </p:txBody>
      </p:sp>
      <p:sp>
        <p:nvSpPr>
          <p:cNvPr id="4" name="Slide Number Placeholder 3"/>
          <p:cNvSpPr>
            <a:spLocks noGrp="1"/>
          </p:cNvSpPr>
          <p:nvPr>
            <p:ph type="sldNum" sz="quarter" idx="5"/>
          </p:nvPr>
        </p:nvSpPr>
        <p:spPr/>
        <p:txBody>
          <a:bodyPr/>
          <a:lstStyle/>
          <a:p>
            <a:fld id="{054D25E6-9D90-47DC-8AF4-945F6F1D599E}" type="slidenum">
              <a:rPr lang="en-US" smtClean="0"/>
              <a:t>31</a:t>
            </a:fld>
            <a:endParaRPr lang="en-US"/>
          </a:p>
        </p:txBody>
      </p:sp>
    </p:spTree>
    <p:extLst>
      <p:ext uri="{BB962C8B-B14F-4D97-AF65-F5344CB8AC3E}">
        <p14:creationId xmlns:p14="http://schemas.microsoft.com/office/powerpoint/2010/main" val="33309937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Risk factors are also used extensively in risk communications to highlight what strongly affects the levels of risk in particular situations, circumstances, or contexts.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These definitions are important for organizations to document prior to conducting risk assessments because the assessments rely upon well-defined attributes of threats, vulnerabilities, impact, and other risk factors to effectively determine risk.</a:t>
            </a:r>
          </a:p>
          <a:p>
            <a:endParaRPr lang="en-US" dirty="0"/>
          </a:p>
        </p:txBody>
      </p:sp>
      <p:sp>
        <p:nvSpPr>
          <p:cNvPr id="4" name="Slide Number Placeholder 3"/>
          <p:cNvSpPr>
            <a:spLocks noGrp="1"/>
          </p:cNvSpPr>
          <p:nvPr>
            <p:ph type="sldNum" sz="quarter" idx="5"/>
          </p:nvPr>
        </p:nvSpPr>
        <p:spPr/>
        <p:txBody>
          <a:bodyPr/>
          <a:lstStyle/>
          <a:p>
            <a:fld id="{054D25E6-9D90-47DC-8AF4-945F6F1D599E}" type="slidenum">
              <a:rPr lang="en-US" smtClean="0"/>
              <a:t>33</a:t>
            </a:fld>
            <a:endParaRPr lang="en-US"/>
          </a:p>
        </p:txBody>
      </p:sp>
    </p:spTree>
    <p:extLst>
      <p:ext uri="{BB962C8B-B14F-4D97-AF65-F5344CB8AC3E}">
        <p14:creationId xmlns:p14="http://schemas.microsoft.com/office/powerpoint/2010/main" val="812577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22F66-727D-4150-ADA5-49CF3A0F6873}"/>
              </a:ext>
            </a:extLst>
          </p:cNvPr>
          <p:cNvSpPr>
            <a:spLocks noGrp="1"/>
          </p:cNvSpPr>
          <p:nvPr>
            <p:ph type="ctrTitle"/>
          </p:nvPr>
        </p:nvSpPr>
        <p:spPr>
          <a:xfrm>
            <a:off x="530352" y="1122363"/>
            <a:ext cx="10072922" cy="1978346"/>
          </a:xfrm>
        </p:spPr>
        <p:txBody>
          <a:bodyPr anchor="b">
            <a:normAutofit/>
          </a:bodyPr>
          <a:lstStyle>
            <a:lvl1pPr algn="l">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CDD9A1FE-C39F-4D7C-B93D-F8C203A1D69C}"/>
              </a:ext>
            </a:extLst>
          </p:cNvPr>
          <p:cNvSpPr>
            <a:spLocks noGrp="1"/>
          </p:cNvSpPr>
          <p:nvPr>
            <p:ph type="subTitle" idx="1"/>
          </p:nvPr>
        </p:nvSpPr>
        <p:spPr>
          <a:xfrm>
            <a:off x="530352" y="3509963"/>
            <a:ext cx="10072922" cy="1747837"/>
          </a:xfrm>
        </p:spPr>
        <p:txBody>
          <a:bodyPr>
            <a:normAutofit/>
          </a:bodyPr>
          <a:lstStyle>
            <a:lvl1pPr marL="0" indent="0" algn="l">
              <a:buNone/>
              <a:defRPr sz="2000" i="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C008AAC-7D41-4304-8D59-EF34B232682C}"/>
              </a:ext>
            </a:extLst>
          </p:cNvPr>
          <p:cNvSpPr>
            <a:spLocks noGrp="1"/>
          </p:cNvSpPr>
          <p:nvPr>
            <p:ph type="dt" sz="half" idx="10"/>
          </p:nvPr>
        </p:nvSpPr>
        <p:spPr>
          <a:xfrm>
            <a:off x="530352" y="136525"/>
            <a:ext cx="2743200" cy="365125"/>
          </a:xfrm>
        </p:spPr>
        <p:txBody>
          <a:bodyPr/>
          <a:lstStyle>
            <a:lvl1pPr algn="l">
              <a:defRPr/>
            </a:lvl1pPr>
          </a:lstStyle>
          <a:p>
            <a:fld id="{524C6359-9BB8-4148-8114-537E698DA205}" type="datetime1">
              <a:rPr lang="en-US" smtClean="0"/>
              <a:t>2/3/2022</a:t>
            </a:fld>
            <a:endParaRPr lang="en-US" dirty="0"/>
          </a:p>
        </p:txBody>
      </p:sp>
      <p:sp>
        <p:nvSpPr>
          <p:cNvPr id="5" name="Footer Placeholder 4">
            <a:extLst>
              <a:ext uri="{FF2B5EF4-FFF2-40B4-BE49-F238E27FC236}">
                <a16:creationId xmlns:a16="http://schemas.microsoft.com/office/drawing/2014/main" id="{4724D078-DE22-4F23-8B48-21FB1415C3E3}"/>
              </a:ext>
            </a:extLst>
          </p:cNvPr>
          <p:cNvSpPr>
            <a:spLocks noGrp="1"/>
          </p:cNvSpPr>
          <p:nvPr>
            <p:ph type="ftr" sz="quarter" idx="11"/>
          </p:nvPr>
        </p:nvSpPr>
        <p:spPr>
          <a:xfrm>
            <a:off x="530352" y="6356350"/>
            <a:ext cx="4114800" cy="365125"/>
          </a:xfrm>
        </p:spPr>
        <p:txBody>
          <a:bodyPr/>
          <a:lstStyle>
            <a:lvl1pPr algn="l">
              <a:defRPr/>
            </a:lvl1pPr>
          </a:lstStyle>
          <a:p>
            <a:endParaRPr lang="en-US"/>
          </a:p>
        </p:txBody>
      </p:sp>
      <p:sp>
        <p:nvSpPr>
          <p:cNvPr id="6" name="Slide Number Placeholder 5">
            <a:extLst>
              <a:ext uri="{FF2B5EF4-FFF2-40B4-BE49-F238E27FC236}">
                <a16:creationId xmlns:a16="http://schemas.microsoft.com/office/drawing/2014/main" id="{BB64C1F5-608B-4335-9F2A-17F63D5FAF0D}"/>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51B01909-73B8-4486-A749-C643B1D7E361}"/>
              </a:ext>
              <a:ext uri="{C183D7F6-B498-43B3-948B-1728B52AA6E4}">
                <adec:decorative xmlns:adec="http://schemas.microsoft.com/office/drawing/2017/decorative" val="1"/>
              </a:ext>
            </a:extLst>
          </p:cNvPr>
          <p:cNvGrpSpPr/>
          <p:nvPr/>
        </p:nvGrpSpPr>
        <p:grpSpPr>
          <a:xfrm>
            <a:off x="530225" y="3267690"/>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5E279D86-4533-45F1-B0AA-D237399A5ED5}"/>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764FD722-CB31-4326-ADD8-CBA52FD1FF59}"/>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24E4BCEC-8B0A-444E-8509-1B3BB0449E5B}"/>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9DB36622-1DC7-4B17-8984-588BA8999FF6}"/>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51B97AF0-1974-42B9-B5FC-A332C52E8272}"/>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95A298AD-BE5D-4BE1-8CDF-DBFB42D63FEB}"/>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19822328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9F2C5-A3FC-44EF-BA15-CEC83C83D67C}"/>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45040D3-67DB-455C-AD79-49E185DB63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B2B07A-258E-42DD-9A68-2C76F7D54040}"/>
              </a:ext>
            </a:extLst>
          </p:cNvPr>
          <p:cNvSpPr>
            <a:spLocks noGrp="1"/>
          </p:cNvSpPr>
          <p:nvPr>
            <p:ph type="dt" sz="half" idx="10"/>
          </p:nvPr>
        </p:nvSpPr>
        <p:spPr/>
        <p:txBody>
          <a:bodyPr/>
          <a:lstStyle/>
          <a:p>
            <a:fld id="{A4649BD0-10DB-43E7-8F22-40B3D51B8FC3}" type="datetime1">
              <a:rPr lang="en-US" smtClean="0"/>
              <a:t>2/3/2022</a:t>
            </a:fld>
            <a:endParaRPr lang="en-US"/>
          </a:p>
        </p:txBody>
      </p:sp>
      <p:sp>
        <p:nvSpPr>
          <p:cNvPr id="5" name="Footer Placeholder 4">
            <a:extLst>
              <a:ext uri="{FF2B5EF4-FFF2-40B4-BE49-F238E27FC236}">
                <a16:creationId xmlns:a16="http://schemas.microsoft.com/office/drawing/2014/main" id="{7C01E9BC-3BB8-40CD-9294-59A2E59E1B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13979D-5589-4770-9D29-046F2B506C33}"/>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12EF7969-DB38-4989-A65C-9D190A245515}"/>
              </a:ext>
              <a:ext uri="{C183D7F6-B498-43B3-948B-1728B52AA6E4}">
                <adec:decorative xmlns:adec="http://schemas.microsoft.com/office/drawing/2017/decorative" val="1"/>
              </a:ext>
            </a:extLst>
          </p:cNvPr>
          <p:cNvGrpSpPr/>
          <p:nvPr/>
        </p:nvGrpSpPr>
        <p:grpSpPr>
          <a:xfrm>
            <a:off x="530225" y="2333456"/>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2145BE25-C437-45FE-A3D3-BBAAF108CC9B}"/>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4A9D0FA0-682C-4076-B779-D865AEEFC66C}"/>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AB60163C-1A2D-4F00-BC61-8A3C11E2D2BE}"/>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3FF8D873-9CF9-4A0A-A7B8-875C0B8233D6}"/>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2B645470-F624-4417-A8A4-FC242E43C9DB}"/>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ECC7EFEF-6B2A-4210-9275-0077ACF2827B}"/>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25074018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6693CD-CB65-4F37-A6DA-F300B93C14D9}"/>
              </a:ext>
            </a:extLst>
          </p:cNvPr>
          <p:cNvSpPr>
            <a:spLocks noGrp="1"/>
          </p:cNvSpPr>
          <p:nvPr>
            <p:ph type="title" orient="vert"/>
          </p:nvPr>
        </p:nvSpPr>
        <p:spPr>
          <a:xfrm>
            <a:off x="7974374" y="787067"/>
            <a:ext cx="2628900" cy="5389895"/>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448D117-7AE6-4831-9867-5145F64A0C24}"/>
              </a:ext>
            </a:extLst>
          </p:cNvPr>
          <p:cNvSpPr>
            <a:spLocks noGrp="1"/>
          </p:cNvSpPr>
          <p:nvPr>
            <p:ph type="body" orient="vert" idx="1"/>
          </p:nvPr>
        </p:nvSpPr>
        <p:spPr>
          <a:xfrm>
            <a:off x="525719" y="787067"/>
            <a:ext cx="7039402" cy="538989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4988CF8-397F-485E-8081-AFA4DADD440C}"/>
              </a:ext>
            </a:extLst>
          </p:cNvPr>
          <p:cNvSpPr>
            <a:spLocks noGrp="1"/>
          </p:cNvSpPr>
          <p:nvPr>
            <p:ph type="dt" sz="half" idx="10"/>
          </p:nvPr>
        </p:nvSpPr>
        <p:spPr/>
        <p:txBody>
          <a:bodyPr/>
          <a:lstStyle/>
          <a:p>
            <a:fld id="{0A16C79C-F566-427A-93F6-434A4E613134}" type="datetime1">
              <a:rPr lang="en-US" smtClean="0"/>
              <a:t>2/3/2022</a:t>
            </a:fld>
            <a:endParaRPr lang="en-US"/>
          </a:p>
        </p:txBody>
      </p:sp>
      <p:sp>
        <p:nvSpPr>
          <p:cNvPr id="5" name="Footer Placeholder 4">
            <a:extLst>
              <a:ext uri="{FF2B5EF4-FFF2-40B4-BE49-F238E27FC236}">
                <a16:creationId xmlns:a16="http://schemas.microsoft.com/office/drawing/2014/main" id="{83CE4773-4660-4F21-83CF-1A449395BB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B59537-EB47-40FA-893E-785D6FE00A5C}"/>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588F505F-2957-41FC-9AAA-962853A6719E}"/>
              </a:ext>
              <a:ext uri="{C183D7F6-B498-43B3-948B-1728B52AA6E4}">
                <adec:decorative xmlns:adec="http://schemas.microsoft.com/office/drawing/2017/decorative" val="1"/>
              </a:ext>
            </a:extLst>
          </p:cNvPr>
          <p:cNvGrpSpPr/>
          <p:nvPr/>
        </p:nvGrpSpPr>
        <p:grpSpPr>
          <a:xfrm rot="5400000">
            <a:off x="7283627" y="1250328"/>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091A36EB-8545-4EFE-B619-165D36D644D1}"/>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8D075D29-6706-486B-A55A-13866882BA88}"/>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3FAE751A-10F0-48F2-BBC3-D2FE499B345B}"/>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52289CAF-683C-4BCC-8AA5-95A3BF799B0F}"/>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3BC8403A-C46F-4DA1-A015-00A80215F289}"/>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A797D957-3A2C-42DF-B73E-CBB47BE036B7}"/>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21822193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7B4A7-C566-48F4-B4B8-3A5E7B6C5C3A}"/>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D3B93F5-BC8B-452C-ACE2-C7E01D1B80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39A49B3-A57D-46C5-8462-0C52509F8FCA}"/>
              </a:ext>
            </a:extLst>
          </p:cNvPr>
          <p:cNvSpPr>
            <a:spLocks noGrp="1"/>
          </p:cNvSpPr>
          <p:nvPr>
            <p:ph type="dt" sz="half" idx="10"/>
          </p:nvPr>
        </p:nvSpPr>
        <p:spPr>
          <a:xfrm>
            <a:off x="530352" y="136525"/>
            <a:ext cx="2743200" cy="365125"/>
          </a:xfrm>
        </p:spPr>
        <p:txBody>
          <a:bodyPr/>
          <a:lstStyle/>
          <a:p>
            <a:fld id="{9376191F-481E-48E9-BB9A-369A67A7362D}" type="datetime1">
              <a:rPr lang="en-US" smtClean="0"/>
              <a:t>2/3/2022</a:t>
            </a:fld>
            <a:endParaRPr lang="en-US" dirty="0"/>
          </a:p>
        </p:txBody>
      </p:sp>
      <p:sp>
        <p:nvSpPr>
          <p:cNvPr id="5" name="Footer Placeholder 4">
            <a:extLst>
              <a:ext uri="{FF2B5EF4-FFF2-40B4-BE49-F238E27FC236}">
                <a16:creationId xmlns:a16="http://schemas.microsoft.com/office/drawing/2014/main" id="{9EC8C810-EAF4-4D86-84DD-2E574122DD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87E738-8574-490B-974B-9AD3B2AAE521}"/>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AC552FEA-472E-4E74-B31D-531852C1908D}"/>
              </a:ext>
              <a:ext uri="{C183D7F6-B498-43B3-948B-1728B52AA6E4}">
                <adec:decorative xmlns:adec="http://schemas.microsoft.com/office/drawing/2017/decorative" val="1"/>
              </a:ext>
            </a:extLst>
          </p:cNvPr>
          <p:cNvGrpSpPr/>
          <p:nvPr/>
        </p:nvGrpSpPr>
        <p:grpSpPr>
          <a:xfrm>
            <a:off x="530225" y="2310597"/>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41DF3078-C636-4776-A616-D5BF3BC280C9}"/>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0D1A27FA-1310-4BC3-A071-1566746B2FB1}"/>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99ACB9EB-84FE-4B33-9EF9-4EC7DAC25DD5}"/>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826E5EFB-0EF9-4DB8-99CB-5DD72009DB2C}"/>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86238E12-0689-4123-8B2E-E1CCFCC4C882}"/>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8538CF67-A00E-4955-A447-001BE02E771A}"/>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16935342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9764E-4B3D-4B6A-A210-B50E4F60E246}"/>
              </a:ext>
            </a:extLst>
          </p:cNvPr>
          <p:cNvSpPr>
            <a:spLocks noGrp="1"/>
          </p:cNvSpPr>
          <p:nvPr>
            <p:ph type="title"/>
          </p:nvPr>
        </p:nvSpPr>
        <p:spPr>
          <a:xfrm>
            <a:off x="530352" y="787068"/>
            <a:ext cx="10072922" cy="2313641"/>
          </a:xfrm>
        </p:spPr>
        <p:txBody>
          <a:bodyPr anchor="b">
            <a:normAutofit/>
          </a:bodyPr>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A30AEC2-B6E6-4C09-A16F-5E2A1C9A0D0E}"/>
              </a:ext>
            </a:extLst>
          </p:cNvPr>
          <p:cNvSpPr>
            <a:spLocks noGrp="1"/>
          </p:cNvSpPr>
          <p:nvPr>
            <p:ph type="body" idx="1"/>
          </p:nvPr>
        </p:nvSpPr>
        <p:spPr>
          <a:xfrm>
            <a:off x="530352" y="3509963"/>
            <a:ext cx="10072922" cy="2579687"/>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A37CAB-B545-4E42-BB5A-F1DAA9335033}"/>
              </a:ext>
            </a:extLst>
          </p:cNvPr>
          <p:cNvSpPr>
            <a:spLocks noGrp="1"/>
          </p:cNvSpPr>
          <p:nvPr>
            <p:ph type="dt" sz="half" idx="10"/>
          </p:nvPr>
        </p:nvSpPr>
        <p:spPr/>
        <p:txBody>
          <a:bodyPr/>
          <a:lstStyle/>
          <a:p>
            <a:fld id="{6C5677DE-DD04-48CC-9C18-7BE9FF2DEB6B}" type="datetime1">
              <a:rPr lang="en-US" smtClean="0"/>
              <a:t>2/3/2022</a:t>
            </a:fld>
            <a:endParaRPr lang="en-US"/>
          </a:p>
        </p:txBody>
      </p:sp>
      <p:sp>
        <p:nvSpPr>
          <p:cNvPr id="5" name="Footer Placeholder 4">
            <a:extLst>
              <a:ext uri="{FF2B5EF4-FFF2-40B4-BE49-F238E27FC236}">
                <a16:creationId xmlns:a16="http://schemas.microsoft.com/office/drawing/2014/main" id="{AF6D720B-7E58-43F4-9659-ADB2403A50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95F53F-2FA5-4B5C-A151-F07BBC002B29}"/>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37B4CDD2-E09A-418A-9131-FBDEE440A1F1}"/>
              </a:ext>
              <a:ext uri="{C183D7F6-B498-43B3-948B-1728B52AA6E4}">
                <adec:decorative xmlns:adec="http://schemas.microsoft.com/office/drawing/2017/decorative" val="1"/>
              </a:ext>
            </a:extLst>
          </p:cNvPr>
          <p:cNvGrpSpPr/>
          <p:nvPr/>
        </p:nvGrpSpPr>
        <p:grpSpPr>
          <a:xfrm>
            <a:off x="530225" y="3267690"/>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8852E5FB-B268-4CCA-8E55-803038F7A00D}"/>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A1C9CBB3-97C0-4A35-9088-C69233F5CEE7}"/>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31610871-AEE9-46EB-9D27-BA1D9D688124}"/>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27478059-2A11-484D-A2D7-199F74778E50}"/>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30EC0886-DDB9-47F1-9414-C121C1D3F954}"/>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66A10427-DF20-4284-B215-EABA4D366E20}"/>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14960877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473D3-0F03-4BF4-831F-34E80BAC551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74C09409-59F2-486F-A6D0-FAEE8FFF25B2}"/>
              </a:ext>
            </a:extLst>
          </p:cNvPr>
          <p:cNvSpPr>
            <a:spLocks noGrp="1"/>
          </p:cNvSpPr>
          <p:nvPr>
            <p:ph sz="half" idx="1"/>
          </p:nvPr>
        </p:nvSpPr>
        <p:spPr>
          <a:xfrm>
            <a:off x="525717" y="2521885"/>
            <a:ext cx="4645152" cy="36550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3087241-B390-47A6-8070-C3D4652F887B}"/>
              </a:ext>
            </a:extLst>
          </p:cNvPr>
          <p:cNvSpPr>
            <a:spLocks noGrp="1"/>
          </p:cNvSpPr>
          <p:nvPr>
            <p:ph sz="half" idx="2"/>
          </p:nvPr>
        </p:nvSpPr>
        <p:spPr>
          <a:xfrm>
            <a:off x="5992136" y="2521885"/>
            <a:ext cx="4611138" cy="36550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080B360-2ACA-4B93-9439-591B6D3FBC3F}"/>
              </a:ext>
            </a:extLst>
          </p:cNvPr>
          <p:cNvSpPr>
            <a:spLocks noGrp="1"/>
          </p:cNvSpPr>
          <p:nvPr>
            <p:ph type="dt" sz="half" idx="10"/>
          </p:nvPr>
        </p:nvSpPr>
        <p:spPr/>
        <p:txBody>
          <a:bodyPr/>
          <a:lstStyle/>
          <a:p>
            <a:fld id="{463255ED-7101-4D18-A8AE-3B5E4CB87EA5}" type="datetime1">
              <a:rPr lang="en-US" smtClean="0"/>
              <a:t>2/3/2022</a:t>
            </a:fld>
            <a:endParaRPr lang="en-US"/>
          </a:p>
        </p:txBody>
      </p:sp>
      <p:sp>
        <p:nvSpPr>
          <p:cNvPr id="6" name="Footer Placeholder 5">
            <a:extLst>
              <a:ext uri="{FF2B5EF4-FFF2-40B4-BE49-F238E27FC236}">
                <a16:creationId xmlns:a16="http://schemas.microsoft.com/office/drawing/2014/main" id="{684A73E2-CF78-404C-A86F-E70A284AE9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A8F42A-11E1-42A0-8ECF-A5BBA3B8CA56}"/>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id="{0CB61A83-9419-49FC-8074-2AB3D34FA88B}"/>
              </a:ext>
              <a:ext uri="{C183D7F6-B498-43B3-948B-1728B52AA6E4}">
                <adec:decorative xmlns:adec="http://schemas.microsoft.com/office/drawing/2017/decorative" val="1"/>
              </a:ext>
            </a:extLst>
          </p:cNvPr>
          <p:cNvGrpSpPr/>
          <p:nvPr/>
        </p:nvGrpSpPr>
        <p:grpSpPr>
          <a:xfrm>
            <a:off x="530225" y="2319637"/>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BCD12E57-97FB-48D8-81CC-7C37E8947CB4}"/>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E487641C-E83B-4134-88C9-1D23D5FA1836}"/>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B99AB7A6-A88C-44E1-A9DE-4126B957F88A}"/>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9FF0D518-1D17-44C7-BF73-7C980481DB5B}"/>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9A7A3E12-61E8-41A0-A459-15BF375FA945}"/>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9E5E4A56-9100-4D60-8A34-0FE116F41FF1}"/>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3691632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ECA31-EE14-41DD-9914-DA7138220460}"/>
              </a:ext>
            </a:extLst>
          </p:cNvPr>
          <p:cNvSpPr>
            <a:spLocks noGrp="1"/>
          </p:cNvSpPr>
          <p:nvPr>
            <p:ph type="title"/>
          </p:nvPr>
        </p:nvSpPr>
        <p:spPr>
          <a:xfrm>
            <a:off x="530352" y="787067"/>
            <a:ext cx="10072922"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CB22AB6-1657-4AE2-8607-2C77A25D79D9}"/>
              </a:ext>
            </a:extLst>
          </p:cNvPr>
          <p:cNvSpPr>
            <a:spLocks noGrp="1"/>
          </p:cNvSpPr>
          <p:nvPr>
            <p:ph type="body" idx="1"/>
          </p:nvPr>
        </p:nvSpPr>
        <p:spPr>
          <a:xfrm>
            <a:off x="530352" y="2521884"/>
            <a:ext cx="4845387" cy="780439"/>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AA6DC0-D4D5-4164-A3FD-6BB5CBB2BBAD}"/>
              </a:ext>
            </a:extLst>
          </p:cNvPr>
          <p:cNvSpPr>
            <a:spLocks noGrp="1"/>
          </p:cNvSpPr>
          <p:nvPr>
            <p:ph sz="half" idx="2"/>
          </p:nvPr>
        </p:nvSpPr>
        <p:spPr>
          <a:xfrm>
            <a:off x="530352" y="3366390"/>
            <a:ext cx="4845387" cy="2644796"/>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29B35F8-95F3-43D1-8917-5836BAA90490}"/>
              </a:ext>
            </a:extLst>
          </p:cNvPr>
          <p:cNvSpPr>
            <a:spLocks noGrp="1"/>
          </p:cNvSpPr>
          <p:nvPr>
            <p:ph type="body" sz="quarter" idx="3"/>
          </p:nvPr>
        </p:nvSpPr>
        <p:spPr>
          <a:xfrm>
            <a:off x="5734025" y="2521884"/>
            <a:ext cx="4869249" cy="780439"/>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B639E7-F4A3-4ADE-B290-0A4F9761B977}"/>
              </a:ext>
            </a:extLst>
          </p:cNvPr>
          <p:cNvSpPr>
            <a:spLocks noGrp="1"/>
          </p:cNvSpPr>
          <p:nvPr>
            <p:ph sz="quarter" idx="4"/>
          </p:nvPr>
        </p:nvSpPr>
        <p:spPr>
          <a:xfrm>
            <a:off x="5734025" y="3366390"/>
            <a:ext cx="4869249" cy="2644796"/>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D6F296B-429F-4DFC-ABC3-0A078EA99425}"/>
              </a:ext>
            </a:extLst>
          </p:cNvPr>
          <p:cNvSpPr>
            <a:spLocks noGrp="1"/>
          </p:cNvSpPr>
          <p:nvPr>
            <p:ph type="dt" sz="half" idx="10"/>
          </p:nvPr>
        </p:nvSpPr>
        <p:spPr/>
        <p:txBody>
          <a:bodyPr/>
          <a:lstStyle/>
          <a:p>
            <a:fld id="{CD52F23D-51F6-4C94-8CD5-B9ABBF67EE23}" type="datetime1">
              <a:rPr lang="en-US" smtClean="0"/>
              <a:t>2/3/2022</a:t>
            </a:fld>
            <a:endParaRPr lang="en-US"/>
          </a:p>
        </p:txBody>
      </p:sp>
      <p:sp>
        <p:nvSpPr>
          <p:cNvPr id="8" name="Footer Placeholder 7">
            <a:extLst>
              <a:ext uri="{FF2B5EF4-FFF2-40B4-BE49-F238E27FC236}">
                <a16:creationId xmlns:a16="http://schemas.microsoft.com/office/drawing/2014/main" id="{0B7103B9-D521-4910-AC15-F12F25CB952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F73A6D9-123D-492C-B5CE-294EF2559FAB}"/>
              </a:ext>
            </a:extLst>
          </p:cNvPr>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1209911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92A22-4B4D-4F58-9783-A0469DA4D233}"/>
              </a:ext>
            </a:extLst>
          </p:cNvPr>
          <p:cNvSpPr>
            <a:spLocks noGrp="1"/>
          </p:cNvSpPr>
          <p:nvPr>
            <p:ph type="title"/>
          </p:nvPr>
        </p:nvSpPr>
        <p:spPr>
          <a:xfrm>
            <a:off x="525718" y="787068"/>
            <a:ext cx="10077556"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3B5EE610-5457-4E8C-B568-B8D560773B5C}"/>
              </a:ext>
            </a:extLst>
          </p:cNvPr>
          <p:cNvSpPr>
            <a:spLocks noGrp="1"/>
          </p:cNvSpPr>
          <p:nvPr>
            <p:ph type="dt" sz="half" idx="10"/>
          </p:nvPr>
        </p:nvSpPr>
        <p:spPr/>
        <p:txBody>
          <a:bodyPr/>
          <a:lstStyle/>
          <a:p>
            <a:fld id="{D51A702F-6367-4FD1-89A8-3744BE6BA9A2}" type="datetime1">
              <a:rPr lang="en-US" smtClean="0"/>
              <a:t>2/3/2022</a:t>
            </a:fld>
            <a:endParaRPr lang="en-US"/>
          </a:p>
        </p:txBody>
      </p:sp>
      <p:sp>
        <p:nvSpPr>
          <p:cNvPr id="4" name="Footer Placeholder 3">
            <a:extLst>
              <a:ext uri="{FF2B5EF4-FFF2-40B4-BE49-F238E27FC236}">
                <a16:creationId xmlns:a16="http://schemas.microsoft.com/office/drawing/2014/main" id="{A0BA57BB-288A-4A30-A4EC-FF0537BC26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0414C89-B968-4A85-A035-E2997A5F8498}"/>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6" name="Graphic 78">
            <a:extLst>
              <a:ext uri="{FF2B5EF4-FFF2-40B4-BE49-F238E27FC236}">
                <a16:creationId xmlns:a16="http://schemas.microsoft.com/office/drawing/2014/main" id="{AC45ECC6-E29C-40EF-A7C9-5A17DAFD4299}"/>
              </a:ext>
              <a:ext uri="{C183D7F6-B498-43B3-948B-1728B52AA6E4}">
                <adec:decorative xmlns:adec="http://schemas.microsoft.com/office/drawing/2017/decorative" val="1"/>
              </a:ext>
            </a:extLst>
          </p:cNvPr>
          <p:cNvGrpSpPr/>
          <p:nvPr/>
        </p:nvGrpSpPr>
        <p:grpSpPr>
          <a:xfrm>
            <a:off x="530225" y="2352330"/>
            <a:ext cx="972241" cy="45719"/>
            <a:chOff x="4886325" y="3371754"/>
            <a:chExt cx="2418492" cy="113728"/>
          </a:xfrm>
          <a:solidFill>
            <a:schemeClr val="accent1"/>
          </a:solidFill>
        </p:grpSpPr>
        <p:sp>
          <p:nvSpPr>
            <p:cNvPr id="7" name="Graphic 78">
              <a:extLst>
                <a:ext uri="{FF2B5EF4-FFF2-40B4-BE49-F238E27FC236}">
                  <a16:creationId xmlns:a16="http://schemas.microsoft.com/office/drawing/2014/main" id="{8DA0D497-8E8F-426A-8172-894BE03F70F6}"/>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8" name="Graphic 78">
              <a:extLst>
                <a:ext uri="{FF2B5EF4-FFF2-40B4-BE49-F238E27FC236}">
                  <a16:creationId xmlns:a16="http://schemas.microsoft.com/office/drawing/2014/main" id="{8C0459EF-3B70-4083-8845-3A9AF847E805}"/>
                </a:ext>
              </a:extLst>
            </p:cNvPr>
            <p:cNvGrpSpPr/>
            <p:nvPr/>
          </p:nvGrpSpPr>
          <p:grpSpPr>
            <a:xfrm>
              <a:off x="4886709" y="3371754"/>
              <a:ext cx="2418108" cy="113728"/>
              <a:chOff x="4886709" y="3371754"/>
              <a:chExt cx="2418108" cy="113728"/>
            </a:xfrm>
            <a:grpFill/>
          </p:grpSpPr>
          <p:sp>
            <p:nvSpPr>
              <p:cNvPr id="9" name="Graphic 78">
                <a:extLst>
                  <a:ext uri="{FF2B5EF4-FFF2-40B4-BE49-F238E27FC236}">
                    <a16:creationId xmlns:a16="http://schemas.microsoft.com/office/drawing/2014/main" id="{53BF2B58-70F8-4288-85AB-CBDA723CDFCC}"/>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0" name="Graphic 78">
                <a:extLst>
                  <a:ext uri="{FF2B5EF4-FFF2-40B4-BE49-F238E27FC236}">
                    <a16:creationId xmlns:a16="http://schemas.microsoft.com/office/drawing/2014/main" id="{A569E551-A5A0-4A8F-B999-3A6D104814A2}"/>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0FB69EB5-D9AC-46E7-934E-32999C39B2E6}"/>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6EABC49A-B4ED-44E4-ADB7-E432734A7C96}"/>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660570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7A339C-4093-4B40-8C90-52F005CA9A0E}"/>
              </a:ext>
            </a:extLst>
          </p:cNvPr>
          <p:cNvSpPr>
            <a:spLocks noGrp="1"/>
          </p:cNvSpPr>
          <p:nvPr>
            <p:ph type="dt" sz="half" idx="10"/>
          </p:nvPr>
        </p:nvSpPr>
        <p:spPr/>
        <p:txBody>
          <a:bodyPr/>
          <a:lstStyle/>
          <a:p>
            <a:fld id="{4A6E99BD-4B4F-4460-B452-0E8146ACCF8F}" type="datetime1">
              <a:rPr lang="en-US" smtClean="0"/>
              <a:t>2/3/2022</a:t>
            </a:fld>
            <a:endParaRPr lang="en-US"/>
          </a:p>
        </p:txBody>
      </p:sp>
      <p:sp>
        <p:nvSpPr>
          <p:cNvPr id="3" name="Footer Placeholder 2">
            <a:extLst>
              <a:ext uri="{FF2B5EF4-FFF2-40B4-BE49-F238E27FC236}">
                <a16:creationId xmlns:a16="http://schemas.microsoft.com/office/drawing/2014/main" id="{DFA33F04-8E0A-4165-930C-527D781A7D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62F57B-BEB6-4973-A362-38F638E0D05C}"/>
              </a:ext>
            </a:extLst>
          </p:cNvPr>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10481364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FAC90-C2CA-44DD-8EF8-20BDD6724247}"/>
              </a:ext>
            </a:extLst>
          </p:cNvPr>
          <p:cNvSpPr>
            <a:spLocks noGrp="1"/>
          </p:cNvSpPr>
          <p:nvPr>
            <p:ph type="title"/>
          </p:nvPr>
        </p:nvSpPr>
        <p:spPr>
          <a:xfrm>
            <a:off x="530352" y="787068"/>
            <a:ext cx="4315386" cy="2223152"/>
          </a:xfrm>
        </p:spPr>
        <p:txBody>
          <a:bodyPr anchor="b">
            <a:no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EE915FB-D5F4-4CAD-AE70-3644E81802E6}"/>
              </a:ext>
            </a:extLst>
          </p:cNvPr>
          <p:cNvSpPr>
            <a:spLocks noGrp="1"/>
          </p:cNvSpPr>
          <p:nvPr>
            <p:ph idx="1"/>
          </p:nvPr>
        </p:nvSpPr>
        <p:spPr>
          <a:xfrm>
            <a:off x="5183188" y="987425"/>
            <a:ext cx="5420086"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7374DA3-3BAC-4045-825F-B3C27B89736B}"/>
              </a:ext>
            </a:extLst>
          </p:cNvPr>
          <p:cNvSpPr>
            <a:spLocks noGrp="1"/>
          </p:cNvSpPr>
          <p:nvPr>
            <p:ph type="body" sz="half" idx="2"/>
          </p:nvPr>
        </p:nvSpPr>
        <p:spPr>
          <a:xfrm>
            <a:off x="530352" y="3429000"/>
            <a:ext cx="4315386" cy="24399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5A0D65-0423-4E45-947A-E08C8569F15F}"/>
              </a:ext>
            </a:extLst>
          </p:cNvPr>
          <p:cNvSpPr>
            <a:spLocks noGrp="1"/>
          </p:cNvSpPr>
          <p:nvPr>
            <p:ph type="dt" sz="half" idx="10"/>
          </p:nvPr>
        </p:nvSpPr>
        <p:spPr/>
        <p:txBody>
          <a:bodyPr/>
          <a:lstStyle/>
          <a:p>
            <a:fld id="{EB6FD34C-1867-42A9-AC54-D15ADD8A65E7}" type="datetime1">
              <a:rPr lang="en-US" smtClean="0"/>
              <a:t>2/3/2022</a:t>
            </a:fld>
            <a:endParaRPr lang="en-US"/>
          </a:p>
        </p:txBody>
      </p:sp>
      <p:sp>
        <p:nvSpPr>
          <p:cNvPr id="6" name="Footer Placeholder 5">
            <a:extLst>
              <a:ext uri="{FF2B5EF4-FFF2-40B4-BE49-F238E27FC236}">
                <a16:creationId xmlns:a16="http://schemas.microsoft.com/office/drawing/2014/main" id="{27E6FBD0-E49F-4DE6-9264-CEDB9BAA01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16B246-A768-4B2D-96C6-9F417852636C}"/>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id="{839DB371-B90D-44CB-A4AF-C7BDBFD0A877}"/>
              </a:ext>
              <a:ext uri="{C183D7F6-B498-43B3-948B-1728B52AA6E4}">
                <adec:decorative xmlns:adec="http://schemas.microsoft.com/office/drawing/2017/decorative" val="1"/>
              </a:ext>
            </a:extLst>
          </p:cNvPr>
          <p:cNvGrpSpPr/>
          <p:nvPr/>
        </p:nvGrpSpPr>
        <p:grpSpPr>
          <a:xfrm>
            <a:off x="530225" y="3193468"/>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0C845011-2FC2-40F7-B0C6-49CBBA72B9CB}"/>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82BC78B8-5139-436F-AD47-3CC03903FDDC}"/>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F9DC17BA-1278-45C9-B1BF-B9F1518E1F29}"/>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99637B9F-CC26-4669-81F0-A942B4F72D61}"/>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2BB8F115-0030-47B4-BAF4-C15D1EA27B11}"/>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662F9949-4F1A-4708-824B-E876E9BEDA16}"/>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34928000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B0C8-915E-4BF2-976E-B8D7EDC591F9}"/>
              </a:ext>
            </a:extLst>
          </p:cNvPr>
          <p:cNvSpPr>
            <a:spLocks noGrp="1"/>
          </p:cNvSpPr>
          <p:nvPr>
            <p:ph type="title"/>
          </p:nvPr>
        </p:nvSpPr>
        <p:spPr>
          <a:xfrm>
            <a:off x="530352" y="787068"/>
            <a:ext cx="3932237" cy="2223152"/>
          </a:xfrm>
        </p:spPr>
        <p:txBody>
          <a:bodyPr anchor="b">
            <a:no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710714E6-8E50-4B50-A2E0-F9D20155EB9B}"/>
              </a:ext>
            </a:extLst>
          </p:cNvPr>
          <p:cNvSpPr>
            <a:spLocks noGrp="1"/>
          </p:cNvSpPr>
          <p:nvPr>
            <p:ph type="pic" idx="1"/>
          </p:nvPr>
        </p:nvSpPr>
        <p:spPr>
          <a:xfrm>
            <a:off x="5183188" y="987425"/>
            <a:ext cx="5420086"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E0D67A6C-5CA5-4EF0-B1C4-ED85FF255AE3}"/>
              </a:ext>
            </a:extLst>
          </p:cNvPr>
          <p:cNvSpPr>
            <a:spLocks noGrp="1"/>
          </p:cNvSpPr>
          <p:nvPr>
            <p:ph type="body" sz="half" idx="2"/>
          </p:nvPr>
        </p:nvSpPr>
        <p:spPr>
          <a:xfrm>
            <a:off x="530352" y="3429000"/>
            <a:ext cx="3932237" cy="243998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C76474-31D4-4567-B4EC-B6AF24488AE7}"/>
              </a:ext>
            </a:extLst>
          </p:cNvPr>
          <p:cNvSpPr>
            <a:spLocks noGrp="1"/>
          </p:cNvSpPr>
          <p:nvPr>
            <p:ph type="dt" sz="half" idx="10"/>
          </p:nvPr>
        </p:nvSpPr>
        <p:spPr/>
        <p:txBody>
          <a:bodyPr/>
          <a:lstStyle/>
          <a:p>
            <a:fld id="{336133E9-A654-4C17-8C3C-DDCAC83D6EBF}" type="datetime1">
              <a:rPr lang="en-US" smtClean="0"/>
              <a:t>2/3/2022</a:t>
            </a:fld>
            <a:endParaRPr lang="en-US"/>
          </a:p>
        </p:txBody>
      </p:sp>
      <p:sp>
        <p:nvSpPr>
          <p:cNvPr id="6" name="Footer Placeholder 5">
            <a:extLst>
              <a:ext uri="{FF2B5EF4-FFF2-40B4-BE49-F238E27FC236}">
                <a16:creationId xmlns:a16="http://schemas.microsoft.com/office/drawing/2014/main" id="{5C902DE0-33F5-4372-8EB5-F5746D344A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C5C2EF-849D-4B2C-8ED6-D26553657DBA}"/>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id="{7627CBC2-9DC2-4EE8-A2D5-849E30F22017}"/>
              </a:ext>
              <a:ext uri="{C183D7F6-B498-43B3-948B-1728B52AA6E4}">
                <adec:decorative xmlns:adec="http://schemas.microsoft.com/office/drawing/2017/decorative" val="1"/>
              </a:ext>
            </a:extLst>
          </p:cNvPr>
          <p:cNvGrpSpPr/>
          <p:nvPr/>
        </p:nvGrpSpPr>
        <p:grpSpPr>
          <a:xfrm>
            <a:off x="530225" y="3193468"/>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9FB4AEFC-63AB-4831-8EC1-E8145604D8D9}"/>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811E1337-D5DA-408D-91F3-A6A35FCDD0B9}"/>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1E473FA4-FD80-4D04-AAC5-63B9A4D80778}"/>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FCB457B9-48DE-4921-8C3F-996598075B1F}"/>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53C9DB95-9A61-4553-8D82-D2BE26FCBC6E}"/>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0EAE371F-24C9-4738-834F-FAF5A5C9ACE1}"/>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37828528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9" name="Freeform: Shape 18">
            <a:extLst>
              <a:ext uri="{FF2B5EF4-FFF2-40B4-BE49-F238E27FC236}">
                <a16:creationId xmlns:a16="http://schemas.microsoft.com/office/drawing/2014/main" id="{435959F4-53DA-47FF-BC24-1E5B75C69876}"/>
              </a:ext>
            </a:extLst>
          </p:cNvPr>
          <p:cNvSpPr/>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20" name="Group 19">
            <a:extLst>
              <a:ext uri="{FF2B5EF4-FFF2-40B4-BE49-F238E27FC236}">
                <a16:creationId xmlns:a16="http://schemas.microsoft.com/office/drawing/2014/main" id="{A7CF83E8-F6F0-41E3-B580-7412A04DDFB5}"/>
              </a:ext>
            </a:extLst>
          </p:cNvPr>
          <p:cNvGrpSpPr/>
          <p:nvPr/>
        </p:nvGrpSpPr>
        <p:grpSpPr>
          <a:xfrm>
            <a:off x="10776050" y="5204030"/>
            <a:ext cx="886141" cy="802497"/>
            <a:chOff x="10948005" y="3272152"/>
            <a:chExt cx="868640" cy="786648"/>
          </a:xfrm>
          <a:solidFill>
            <a:schemeClr val="accent1"/>
          </a:solidFill>
        </p:grpSpPr>
        <p:sp>
          <p:nvSpPr>
            <p:cNvPr id="21" name="Freeform: Shape 20">
              <a:extLst>
                <a:ext uri="{FF2B5EF4-FFF2-40B4-BE49-F238E27FC236}">
                  <a16:creationId xmlns:a16="http://schemas.microsoft.com/office/drawing/2014/main" id="{1A0B6DBB-705D-48D0-842C-F9DFA7684D19}"/>
                </a:ext>
              </a:extLst>
            </p:cNvPr>
            <p:cNvSpPr/>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2" name="Freeform: Shape 21">
              <a:extLst>
                <a:ext uri="{FF2B5EF4-FFF2-40B4-BE49-F238E27FC236}">
                  <a16:creationId xmlns:a16="http://schemas.microsoft.com/office/drawing/2014/main" id="{C194A764-16E1-4D0D-9357-76F80E6086C0}"/>
                </a:ext>
              </a:extLst>
            </p:cNvPr>
            <p:cNvSpPr/>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3" name="Freeform: Shape 22">
              <a:extLst>
                <a:ext uri="{FF2B5EF4-FFF2-40B4-BE49-F238E27FC236}">
                  <a16:creationId xmlns:a16="http://schemas.microsoft.com/office/drawing/2014/main" id="{115B7F3F-A40D-4F24-8536-E2420B433211}"/>
                </a:ext>
              </a:extLst>
            </p:cNvPr>
            <p:cNvSpPr/>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4" name="Graphic 12">
              <a:extLst>
                <a:ext uri="{FF2B5EF4-FFF2-40B4-BE49-F238E27FC236}">
                  <a16:creationId xmlns:a16="http://schemas.microsoft.com/office/drawing/2014/main" id="{CEF42844-A829-4ED2-A360-63BB2A7C45EE}"/>
                </a:ext>
              </a:extLst>
            </p:cNvPr>
            <p:cNvSpPr/>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5" name="Graphic 15">
              <a:extLst>
                <a:ext uri="{FF2B5EF4-FFF2-40B4-BE49-F238E27FC236}">
                  <a16:creationId xmlns:a16="http://schemas.microsoft.com/office/drawing/2014/main" id="{57B23B52-A1C3-44EF-BC11-9094A0DA11AB}"/>
                </a:ext>
              </a:extLst>
            </p:cNvPr>
            <p:cNvSpPr/>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6" name="Graphic 15">
              <a:extLst>
                <a:ext uri="{FF2B5EF4-FFF2-40B4-BE49-F238E27FC236}">
                  <a16:creationId xmlns:a16="http://schemas.microsoft.com/office/drawing/2014/main" id="{064E08E5-DA92-4CF2-A0BF-E341800227B2}"/>
                </a:ext>
              </a:extLst>
            </p:cNvPr>
            <p:cNvSpPr/>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7A222560-E657-4CAE-B667-7BE9E224B244}"/>
                </a:ext>
              </a:extLst>
            </p:cNvPr>
            <p:cNvSpPr/>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Freeform: Shape 7">
            <a:extLst>
              <a:ext uri="{FF2B5EF4-FFF2-40B4-BE49-F238E27FC236}">
                <a16:creationId xmlns:a16="http://schemas.microsoft.com/office/drawing/2014/main" id="{59226104-0061-4319-8237-9C001BF85D49}"/>
              </a:ext>
            </a:extLst>
          </p:cNvPr>
          <p:cNvSpPr/>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2D78318D-FE3E-41D7-9A8C-2065A2C46AF3}"/>
              </a:ext>
            </a:extLst>
          </p:cNvPr>
          <p:cNvSpPr>
            <a:spLocks noGrp="1"/>
          </p:cNvSpPr>
          <p:nvPr>
            <p:ph type="title"/>
          </p:nvPr>
        </p:nvSpPr>
        <p:spPr>
          <a:xfrm>
            <a:off x="525717" y="787068"/>
            <a:ext cx="10077557"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DB06718-79E7-4159-A003-F86FE7B3D829}"/>
              </a:ext>
            </a:extLst>
          </p:cNvPr>
          <p:cNvSpPr>
            <a:spLocks noGrp="1"/>
          </p:cNvSpPr>
          <p:nvPr>
            <p:ph type="body" idx="1"/>
          </p:nvPr>
        </p:nvSpPr>
        <p:spPr>
          <a:xfrm>
            <a:off x="525717" y="2521885"/>
            <a:ext cx="10077557" cy="354904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B1F99FF-FFE2-431D-A0C8-A46C21712A20}"/>
              </a:ext>
            </a:extLst>
          </p:cNvPr>
          <p:cNvSpPr>
            <a:spLocks noGrp="1"/>
          </p:cNvSpPr>
          <p:nvPr>
            <p:ph type="dt" sz="half" idx="2"/>
          </p:nvPr>
        </p:nvSpPr>
        <p:spPr>
          <a:xfrm>
            <a:off x="525718" y="136525"/>
            <a:ext cx="2743200" cy="365125"/>
          </a:xfrm>
          <a:prstGeom prst="rect">
            <a:avLst/>
          </a:prstGeom>
        </p:spPr>
        <p:txBody>
          <a:bodyPr vert="horz" lIns="91440" tIns="45720" rIns="91440" bIns="45720" rtlCol="0" anchor="ctr"/>
          <a:lstStyle>
            <a:lvl1pPr algn="l">
              <a:defRPr sz="900" cap="none" spc="110" baseline="0">
                <a:solidFill>
                  <a:schemeClr val="tx1">
                    <a:lumMod val="65000"/>
                    <a:lumOff val="35000"/>
                  </a:schemeClr>
                </a:solidFill>
              </a:defRPr>
            </a:lvl1pPr>
          </a:lstStyle>
          <a:p>
            <a:fld id="{8769D389-4C4C-4FD7-9E6B-9F44477F0EB8}" type="datetime1">
              <a:rPr lang="en-US" smtClean="0"/>
              <a:t>2/3/2022</a:t>
            </a:fld>
            <a:endParaRPr lang="en-US" dirty="0"/>
          </a:p>
        </p:txBody>
      </p:sp>
      <p:sp>
        <p:nvSpPr>
          <p:cNvPr id="5" name="Footer Placeholder 4">
            <a:extLst>
              <a:ext uri="{FF2B5EF4-FFF2-40B4-BE49-F238E27FC236}">
                <a16:creationId xmlns:a16="http://schemas.microsoft.com/office/drawing/2014/main" id="{51C3547E-668D-4191-847C-7424F75496E6}"/>
              </a:ext>
            </a:extLst>
          </p:cNvPr>
          <p:cNvSpPr>
            <a:spLocks noGrp="1"/>
          </p:cNvSpPr>
          <p:nvPr>
            <p:ph type="ftr" sz="quarter" idx="3"/>
          </p:nvPr>
        </p:nvSpPr>
        <p:spPr>
          <a:xfrm>
            <a:off x="525718" y="6356350"/>
            <a:ext cx="3450659" cy="365125"/>
          </a:xfrm>
          <a:prstGeom prst="rect">
            <a:avLst/>
          </a:prstGeom>
        </p:spPr>
        <p:txBody>
          <a:bodyPr vert="horz" lIns="91440" tIns="45720" rIns="91440" bIns="45720" rtlCol="0" anchor="ctr"/>
          <a:lstStyle>
            <a:lvl1pPr algn="l">
              <a:defRPr sz="900" cap="none" spc="110" baseline="0">
                <a:solidFill>
                  <a:schemeClr val="tx1">
                    <a:lumMod val="65000"/>
                    <a:lumOff val="35000"/>
                  </a:schemeClr>
                </a:solidFill>
              </a:defRPr>
            </a:lvl1pPr>
          </a:lstStyle>
          <a:p>
            <a:endParaRPr lang="en-US"/>
          </a:p>
        </p:txBody>
      </p:sp>
      <p:sp>
        <p:nvSpPr>
          <p:cNvPr id="6" name="Slide Number Placeholder 5">
            <a:extLst>
              <a:ext uri="{FF2B5EF4-FFF2-40B4-BE49-F238E27FC236}">
                <a16:creationId xmlns:a16="http://schemas.microsoft.com/office/drawing/2014/main" id="{8CBB6E6E-8527-4F63-A0C7-84CD44A2B00D}"/>
              </a:ext>
            </a:extLst>
          </p:cNvPr>
          <p:cNvSpPr>
            <a:spLocks noGrp="1"/>
          </p:cNvSpPr>
          <p:nvPr>
            <p:ph type="sldNum" sz="quarter" idx="4"/>
          </p:nvPr>
        </p:nvSpPr>
        <p:spPr>
          <a:xfrm>
            <a:off x="11655367" y="6356350"/>
            <a:ext cx="529809" cy="365125"/>
          </a:xfrm>
          <a:prstGeom prst="rect">
            <a:avLst/>
          </a:prstGeom>
        </p:spPr>
        <p:txBody>
          <a:bodyPr vert="horz" lIns="91440" tIns="45720" rIns="91440" bIns="45720" rtlCol="0" anchor="ctr"/>
          <a:lstStyle>
            <a:lvl1pPr algn="ctr">
              <a:defRPr sz="900" cap="none" spc="110" baseline="0">
                <a:solidFill>
                  <a:schemeClr val="tx1">
                    <a:lumMod val="65000"/>
                    <a:lumOff val="35000"/>
                  </a:schemeClr>
                </a:solidFill>
              </a:defRPr>
            </a:lvl1pPr>
          </a:lstStyle>
          <a:p>
            <a:fld id="{E1076ED0-0DB3-4879-AAE5-5C20D22C1DF4}" type="slidenum">
              <a:rPr lang="en-US" smtClean="0"/>
              <a:t>‹#›</a:t>
            </a:fld>
            <a:endParaRPr lang="en-US"/>
          </a:p>
        </p:txBody>
      </p:sp>
    </p:spTree>
    <p:extLst>
      <p:ext uri="{BB962C8B-B14F-4D97-AF65-F5344CB8AC3E}">
        <p14:creationId xmlns:p14="http://schemas.microsoft.com/office/powerpoint/2010/main" val="1980014713"/>
      </p:ext>
    </p:extLst>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0" r:id="rId6"/>
    <p:sldLayoutId id="2147483776" r:id="rId7"/>
    <p:sldLayoutId id="2147483777" r:id="rId8"/>
    <p:sldLayoutId id="2147483778" r:id="rId9"/>
    <p:sldLayoutId id="2147483779" r:id="rId10"/>
    <p:sldLayoutId id="2147483781" r:id="rId11"/>
  </p:sldLayoutIdLst>
  <p:hf sldNum="0" hdr="0" ftr="0" dt="0"/>
  <p:txStyles>
    <p:titleStyle>
      <a:lvl1pPr algn="l" defTabSz="914400" rtl="0" eaLnBrk="1" latinLnBrk="0" hangingPunct="1">
        <a:lnSpc>
          <a:spcPct val="100000"/>
        </a:lnSpc>
        <a:spcBef>
          <a:spcPct val="0"/>
        </a:spcBef>
        <a:buNone/>
        <a:defRPr sz="3600" i="1"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35">
            <a:extLst>
              <a:ext uri="{FF2B5EF4-FFF2-40B4-BE49-F238E27FC236}">
                <a16:creationId xmlns:a16="http://schemas.microsoft.com/office/drawing/2014/main" id="{A5D0B0D3-D735-4619-AA45-B57B791E1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pic>
        <p:nvPicPr>
          <p:cNvPr id="4" name="Picture 3" descr="Dotted lines connected to form a network">
            <a:extLst>
              <a:ext uri="{FF2B5EF4-FFF2-40B4-BE49-F238E27FC236}">
                <a16:creationId xmlns:a16="http://schemas.microsoft.com/office/drawing/2014/main" id="{08F69B94-28DD-4BB3-9CC4-93CCC60A87A9}"/>
              </a:ext>
            </a:extLst>
          </p:cNvPr>
          <p:cNvPicPr>
            <a:picLocks noChangeAspect="1"/>
          </p:cNvPicPr>
          <p:nvPr/>
        </p:nvPicPr>
        <p:blipFill rotWithShape="1">
          <a:blip r:embed="rId2">
            <a:alphaModFix amt="35000"/>
          </a:blip>
          <a:srcRect t="8096" r="-1" b="1519"/>
          <a:stretch/>
        </p:blipFill>
        <p:spPr>
          <a:xfrm>
            <a:off x="20" y="10"/>
            <a:ext cx="12188932" cy="6857990"/>
          </a:xfrm>
          <a:prstGeom prst="rect">
            <a:avLst/>
          </a:prstGeom>
        </p:spPr>
      </p:pic>
      <p:sp>
        <p:nvSpPr>
          <p:cNvPr id="2" name="Title 1">
            <a:extLst>
              <a:ext uri="{FF2B5EF4-FFF2-40B4-BE49-F238E27FC236}">
                <a16:creationId xmlns:a16="http://schemas.microsoft.com/office/drawing/2014/main" id="{B576734B-6BE8-4EE2-A57A-8E68A3D68E40}"/>
              </a:ext>
            </a:extLst>
          </p:cNvPr>
          <p:cNvSpPr>
            <a:spLocks noGrp="1"/>
          </p:cNvSpPr>
          <p:nvPr>
            <p:ph type="ctrTitle"/>
          </p:nvPr>
        </p:nvSpPr>
        <p:spPr>
          <a:xfrm>
            <a:off x="530351" y="1122363"/>
            <a:ext cx="9787864" cy="1978346"/>
          </a:xfrm>
        </p:spPr>
        <p:txBody>
          <a:bodyPr>
            <a:noAutofit/>
          </a:bodyPr>
          <a:lstStyle/>
          <a:p>
            <a:r>
              <a:rPr lang="en-US" sz="6000" dirty="0">
                <a:solidFill>
                  <a:srgbClr val="FFFFFF"/>
                </a:solidFill>
              </a:rPr>
              <a:t>Security Assessment and </a:t>
            </a:r>
            <a:br>
              <a:rPr lang="en-US" sz="6000" dirty="0">
                <a:solidFill>
                  <a:srgbClr val="FFFFFF"/>
                </a:solidFill>
              </a:rPr>
            </a:br>
            <a:r>
              <a:rPr lang="en-US" sz="6000" dirty="0">
                <a:solidFill>
                  <a:srgbClr val="FFFFFF"/>
                </a:solidFill>
              </a:rPr>
              <a:t>Risk Management</a:t>
            </a:r>
          </a:p>
        </p:txBody>
      </p:sp>
      <p:sp>
        <p:nvSpPr>
          <p:cNvPr id="3" name="Subtitle 2">
            <a:extLst>
              <a:ext uri="{FF2B5EF4-FFF2-40B4-BE49-F238E27FC236}">
                <a16:creationId xmlns:a16="http://schemas.microsoft.com/office/drawing/2014/main" id="{BEB191A4-9BAA-4181-9FB9-91B9F2934CB4}"/>
              </a:ext>
            </a:extLst>
          </p:cNvPr>
          <p:cNvSpPr>
            <a:spLocks noGrp="1"/>
          </p:cNvSpPr>
          <p:nvPr>
            <p:ph type="subTitle" idx="1"/>
          </p:nvPr>
        </p:nvSpPr>
        <p:spPr>
          <a:xfrm>
            <a:off x="530351" y="3509964"/>
            <a:ext cx="9787864" cy="1256000"/>
          </a:xfrm>
        </p:spPr>
        <p:txBody>
          <a:bodyPr>
            <a:normAutofit/>
          </a:bodyPr>
          <a:lstStyle/>
          <a:p>
            <a:r>
              <a:rPr lang="en-US" sz="3600" dirty="0">
                <a:solidFill>
                  <a:srgbClr val="FFFFFF"/>
                </a:solidFill>
              </a:rPr>
              <a:t>Week 2 – Risk Assessments</a:t>
            </a:r>
          </a:p>
        </p:txBody>
      </p:sp>
      <p:grpSp>
        <p:nvGrpSpPr>
          <p:cNvPr id="47" name="Graphic 78">
            <a:extLst>
              <a:ext uri="{FF2B5EF4-FFF2-40B4-BE49-F238E27FC236}">
                <a16:creationId xmlns:a16="http://schemas.microsoft.com/office/drawing/2014/main" id="{DBBA0A0D-8F6A-400A-9E49-8C008E2C7D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3267662"/>
            <a:ext cx="972241" cy="45718"/>
            <a:chOff x="4886325" y="3371754"/>
            <a:chExt cx="2418492" cy="113728"/>
          </a:xfrm>
          <a:solidFill>
            <a:schemeClr val="accent1"/>
          </a:solidFill>
        </p:grpSpPr>
        <p:sp>
          <p:nvSpPr>
            <p:cNvPr id="39" name="Graphic 78">
              <a:extLst>
                <a:ext uri="{FF2B5EF4-FFF2-40B4-BE49-F238E27FC236}">
                  <a16:creationId xmlns:a16="http://schemas.microsoft.com/office/drawing/2014/main" id="{A5DD701E-4BC9-48E3-AF4F-013B52D63D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56" name="Graphic 78">
              <a:extLst>
                <a:ext uri="{FF2B5EF4-FFF2-40B4-BE49-F238E27FC236}">
                  <a16:creationId xmlns:a16="http://schemas.microsoft.com/office/drawing/2014/main" id="{FB658B62-664D-4B3B-BBDA-235666290B4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41" name="Graphic 78">
                <a:extLst>
                  <a:ext uri="{FF2B5EF4-FFF2-40B4-BE49-F238E27FC236}">
                    <a16:creationId xmlns:a16="http://schemas.microsoft.com/office/drawing/2014/main" id="{B11F9D25-67B1-4BDB-A290-97B93A19D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42" name="Graphic 78">
                <a:extLst>
                  <a:ext uri="{FF2B5EF4-FFF2-40B4-BE49-F238E27FC236}">
                    <a16:creationId xmlns:a16="http://schemas.microsoft.com/office/drawing/2014/main" id="{B9D5C40A-1B1B-4C25-9707-E8F1CF6EE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43" name="Graphic 78">
                <a:extLst>
                  <a:ext uri="{FF2B5EF4-FFF2-40B4-BE49-F238E27FC236}">
                    <a16:creationId xmlns:a16="http://schemas.microsoft.com/office/drawing/2014/main" id="{2DD0C1D6-FF64-45AB-8775-83AB3C470B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44" name="Graphic 78">
                <a:extLst>
                  <a:ext uri="{FF2B5EF4-FFF2-40B4-BE49-F238E27FC236}">
                    <a16:creationId xmlns:a16="http://schemas.microsoft.com/office/drawing/2014/main" id="{15AFBB84-8485-4329-89FC-04663D985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46" name="Freeform: Shape 45">
            <a:extLst>
              <a:ext uri="{FF2B5EF4-FFF2-40B4-BE49-F238E27FC236}">
                <a16:creationId xmlns:a16="http://schemas.microsoft.com/office/drawing/2014/main" id="{3D505D40-32E9-4C48-81F8-AD80433BE6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48" name="Group 47">
            <a:extLst>
              <a:ext uri="{FF2B5EF4-FFF2-40B4-BE49-F238E27FC236}">
                <a16:creationId xmlns:a16="http://schemas.microsoft.com/office/drawing/2014/main" id="{C507BF36-B92B-4CAC-BCA7-8364B51E1F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49" name="Freeform: Shape 48">
              <a:extLst>
                <a:ext uri="{FF2B5EF4-FFF2-40B4-BE49-F238E27FC236}">
                  <a16:creationId xmlns:a16="http://schemas.microsoft.com/office/drawing/2014/main" id="{2276237E-3A6D-452F-879C-FB8C77A18D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50" name="Freeform: Shape 49">
              <a:extLst>
                <a:ext uri="{FF2B5EF4-FFF2-40B4-BE49-F238E27FC236}">
                  <a16:creationId xmlns:a16="http://schemas.microsoft.com/office/drawing/2014/main" id="{38BC9243-F4BF-48A7-89AE-DFA5B37DE6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51" name="Freeform: Shape 50">
              <a:extLst>
                <a:ext uri="{FF2B5EF4-FFF2-40B4-BE49-F238E27FC236}">
                  <a16:creationId xmlns:a16="http://schemas.microsoft.com/office/drawing/2014/main" id="{5DE414EC-F3DF-412E-9B22-5328DAA99C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52" name="Graphic 12">
              <a:extLst>
                <a:ext uri="{FF2B5EF4-FFF2-40B4-BE49-F238E27FC236}">
                  <a16:creationId xmlns:a16="http://schemas.microsoft.com/office/drawing/2014/main" id="{039C06B1-FDEA-47B1-8222-7D622CD72F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53" name="Graphic 15">
              <a:extLst>
                <a:ext uri="{FF2B5EF4-FFF2-40B4-BE49-F238E27FC236}">
                  <a16:creationId xmlns:a16="http://schemas.microsoft.com/office/drawing/2014/main" id="{B834C8C1-9BD1-4635-8E5B-65815F9017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54" name="Graphic 15">
              <a:extLst>
                <a:ext uri="{FF2B5EF4-FFF2-40B4-BE49-F238E27FC236}">
                  <a16:creationId xmlns:a16="http://schemas.microsoft.com/office/drawing/2014/main" id="{2963D456-B3F4-4EDC-827E-645741F64D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73A58845-EFFB-4806-BC6D-47418C1555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980139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4207C74-2402-412C-864C-188C2A1EF85E}"/>
              </a:ext>
            </a:extLst>
          </p:cNvPr>
          <p:cNvSpPr>
            <a:spLocks noGrp="1"/>
          </p:cNvSpPr>
          <p:nvPr>
            <p:ph type="title"/>
          </p:nvPr>
        </p:nvSpPr>
        <p:spPr/>
        <p:txBody>
          <a:bodyPr/>
          <a:lstStyle/>
          <a:p>
            <a:r>
              <a:rPr lang="en-US" dirty="0"/>
              <a:t>Business Value</a:t>
            </a:r>
          </a:p>
        </p:txBody>
      </p:sp>
      <p:sp>
        <p:nvSpPr>
          <p:cNvPr id="6" name="Content Placeholder 5">
            <a:extLst>
              <a:ext uri="{FF2B5EF4-FFF2-40B4-BE49-F238E27FC236}">
                <a16:creationId xmlns:a16="http://schemas.microsoft.com/office/drawing/2014/main" id="{C4B5214C-9968-4879-89C0-FF3A48D39F68}"/>
              </a:ext>
            </a:extLst>
          </p:cNvPr>
          <p:cNvSpPr>
            <a:spLocks noGrp="1"/>
          </p:cNvSpPr>
          <p:nvPr>
            <p:ph idx="1"/>
          </p:nvPr>
        </p:nvSpPr>
        <p:spPr/>
        <p:txBody>
          <a:bodyPr>
            <a:normAutofit/>
          </a:bodyPr>
          <a:lstStyle/>
          <a:p>
            <a:r>
              <a:rPr lang="en-US" dirty="0"/>
              <a:t>Identify the workflows that generate the greatest business value and define their associated risks. </a:t>
            </a:r>
          </a:p>
          <a:p>
            <a:r>
              <a:rPr lang="en-US" dirty="0"/>
              <a:t>It is important to consider the potential impact of crucial workflows because these can also pose a significant risk. </a:t>
            </a:r>
          </a:p>
          <a:p>
            <a:pPr lvl="2"/>
            <a:r>
              <a:rPr lang="en-US" sz="2000" dirty="0"/>
              <a:t>For example, payment processes create value but present a business risk, as they are vulnerable to fraud and data leakage.</a:t>
            </a:r>
          </a:p>
          <a:p>
            <a:pPr lvl="2"/>
            <a:endParaRPr lang="en-US" sz="2000" dirty="0"/>
          </a:p>
          <a:p>
            <a:pPr lvl="2"/>
            <a:endParaRPr lang="en-US" sz="2000" dirty="0"/>
          </a:p>
        </p:txBody>
      </p:sp>
    </p:spTree>
    <p:extLst>
      <p:ext uri="{BB962C8B-B14F-4D97-AF65-F5344CB8AC3E}">
        <p14:creationId xmlns:p14="http://schemas.microsoft.com/office/powerpoint/2010/main" val="38306187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39A9CF14-A688-4539-B53A-6F07AB160ABB}"/>
              </a:ext>
            </a:extLst>
          </p:cNvPr>
          <p:cNvGraphicFramePr>
            <a:graphicFrameLocks noGrp="1"/>
          </p:cNvGraphicFramePr>
          <p:nvPr>
            <p:extLst>
              <p:ext uri="{D42A27DB-BD31-4B8C-83A1-F6EECF244321}">
                <p14:modId xmlns:p14="http://schemas.microsoft.com/office/powerpoint/2010/main" val="2575206999"/>
              </p:ext>
            </p:extLst>
          </p:nvPr>
        </p:nvGraphicFramePr>
        <p:xfrm>
          <a:off x="581193" y="935010"/>
          <a:ext cx="6259288" cy="4987979"/>
        </p:xfrm>
        <a:graphic>
          <a:graphicData uri="http://schemas.openxmlformats.org/drawingml/2006/table">
            <a:tbl>
              <a:tblPr firstRow="1" bandRow="1">
                <a:tableStyleId>{08FB837D-C827-4EFA-A057-4D05807E0F7C}</a:tableStyleId>
              </a:tblPr>
              <a:tblGrid>
                <a:gridCol w="1564822">
                  <a:extLst>
                    <a:ext uri="{9D8B030D-6E8A-4147-A177-3AD203B41FA5}">
                      <a16:colId xmlns:a16="http://schemas.microsoft.com/office/drawing/2014/main" val="20000"/>
                    </a:ext>
                  </a:extLst>
                </a:gridCol>
                <a:gridCol w="1564822">
                  <a:extLst>
                    <a:ext uri="{9D8B030D-6E8A-4147-A177-3AD203B41FA5}">
                      <a16:colId xmlns:a16="http://schemas.microsoft.com/office/drawing/2014/main" val="20001"/>
                    </a:ext>
                  </a:extLst>
                </a:gridCol>
                <a:gridCol w="1564822">
                  <a:extLst>
                    <a:ext uri="{9D8B030D-6E8A-4147-A177-3AD203B41FA5}">
                      <a16:colId xmlns:a16="http://schemas.microsoft.com/office/drawing/2014/main" val="20002"/>
                    </a:ext>
                  </a:extLst>
                </a:gridCol>
                <a:gridCol w="1564822">
                  <a:extLst>
                    <a:ext uri="{9D8B030D-6E8A-4147-A177-3AD203B41FA5}">
                      <a16:colId xmlns:a16="http://schemas.microsoft.com/office/drawing/2014/main" val="20003"/>
                    </a:ext>
                  </a:extLst>
                </a:gridCol>
              </a:tblGrid>
              <a:tr h="961538">
                <a:tc>
                  <a:txBody>
                    <a:bodyPr/>
                    <a:lstStyle/>
                    <a:p>
                      <a:endParaRPr lang="en-US" sz="2000" dirty="0">
                        <a:solidFill>
                          <a:srgbClr val="000000"/>
                        </a:solidFill>
                        <a:latin typeface="Segoe UI" panose="020B0502040204020203" pitchFamily="34" charset="0"/>
                        <a:cs typeface="Segoe UI" panose="020B0502040204020203" pitchFamily="34" charset="0"/>
                      </a:endParaRPr>
                    </a:p>
                  </a:txBody>
                  <a:tcPr>
                    <a:lnL w="6350" cap="flat" cmpd="sng" algn="ctr">
                      <a:noFill/>
                      <a:prstDash val="solid"/>
                      <a:miter lim="800000"/>
                    </a:lnL>
                    <a:lnR>
                      <a:noFill/>
                    </a:lnR>
                    <a:lnT w="6350" cap="flat" cmpd="sng" algn="ctr">
                      <a:noFill/>
                      <a:prstDash val="solid"/>
                      <a:miter lim="800000"/>
                    </a:lnT>
                    <a:lnB w="12700" cap="flat" cmpd="sng" algn="ctr">
                      <a:noFill/>
                      <a:prstDash val="solid"/>
                      <a:miter lim="800000"/>
                    </a:lnB>
                    <a:lnTlToBr w="12700" cmpd="sng">
                      <a:noFill/>
                      <a:prstDash val="solid"/>
                    </a:lnTlToBr>
                    <a:lnBlToTr w="12700" cmpd="sng">
                      <a:noFill/>
                      <a:prstDash val="solid"/>
                    </a:lnBlToTr>
                    <a:solidFill>
                      <a:schemeClr val="accent6"/>
                    </a:solidFill>
                  </a:tcPr>
                </a:tc>
                <a:tc>
                  <a:txBody>
                    <a:bodyPr/>
                    <a:lstStyle/>
                    <a:p>
                      <a:pPr algn="ctr"/>
                      <a:r>
                        <a:rPr lang="en-US" sz="2400" dirty="0">
                          <a:solidFill>
                            <a:srgbClr val="000000"/>
                          </a:solidFill>
                        </a:rPr>
                        <a:t>LIMITED</a:t>
                      </a:r>
                      <a:endParaRPr lang="en-US" sz="2400" dirty="0">
                        <a:solidFill>
                          <a:srgbClr val="000000"/>
                        </a:solidFill>
                        <a:latin typeface="Segoe UI" panose="020B0502040204020203" pitchFamily="34" charset="0"/>
                        <a:cs typeface="Segoe UI" panose="020B0502040204020203" pitchFamily="34" charset="0"/>
                      </a:endParaRPr>
                    </a:p>
                  </a:txBody>
                  <a:tcPr anchor="ctr">
                    <a:lnL>
                      <a:noFill/>
                    </a:lnL>
                  </a:tcPr>
                </a:tc>
                <a:tc>
                  <a:txBody>
                    <a:bodyPr/>
                    <a:lstStyle/>
                    <a:p>
                      <a:pPr algn="ctr"/>
                      <a:r>
                        <a:rPr lang="en-US" sz="2400" dirty="0">
                          <a:solidFill>
                            <a:srgbClr val="000000"/>
                          </a:solidFill>
                        </a:rPr>
                        <a:t>SERIOUS</a:t>
                      </a:r>
                      <a:endParaRPr lang="en-US" sz="2400" dirty="0">
                        <a:solidFill>
                          <a:srgbClr val="000000"/>
                        </a:solidFill>
                        <a:latin typeface="Segoe UI" panose="020B0502040204020203" pitchFamily="34" charset="0"/>
                        <a:cs typeface="Segoe UI" panose="020B0502040204020203" pitchFamily="34" charset="0"/>
                      </a:endParaRPr>
                    </a:p>
                  </a:txBody>
                  <a:tcPr anchor="ctr"/>
                </a:tc>
                <a:tc>
                  <a:txBody>
                    <a:bodyPr/>
                    <a:lstStyle/>
                    <a:p>
                      <a:pPr algn="ctr"/>
                      <a:r>
                        <a:rPr lang="en-US" sz="2400" dirty="0">
                          <a:solidFill>
                            <a:srgbClr val="000000"/>
                          </a:solidFill>
                        </a:rPr>
                        <a:t>CRITICAL</a:t>
                      </a:r>
                      <a:endParaRPr lang="en-US" sz="2400" dirty="0">
                        <a:solidFill>
                          <a:srgbClr val="000000"/>
                        </a:solidFill>
                        <a:latin typeface="Segoe UI" panose="020B0502040204020203" pitchFamily="34" charset="0"/>
                        <a:cs typeface="Segoe UI" panose="020B0502040204020203" pitchFamily="34" charset="0"/>
                      </a:endParaRPr>
                    </a:p>
                  </a:txBody>
                  <a:tcPr anchor="ctr"/>
                </a:tc>
                <a:extLst>
                  <a:ext uri="{0D108BD9-81ED-4DB2-BD59-A6C34878D82A}">
                    <a16:rowId xmlns:a16="http://schemas.microsoft.com/office/drawing/2014/main" val="10000"/>
                  </a:ext>
                </a:extLst>
              </a:tr>
              <a:tr h="1342147">
                <a:tc>
                  <a:txBody>
                    <a:bodyPr/>
                    <a:lstStyle/>
                    <a:p>
                      <a:pPr algn="ctr"/>
                      <a:r>
                        <a:rPr lang="en-US" sz="3200" b="1" dirty="0">
                          <a:solidFill>
                            <a:srgbClr val="000000"/>
                          </a:solidFill>
                        </a:rPr>
                        <a:t>C</a:t>
                      </a:r>
                      <a:endParaRPr lang="en-US" sz="3200" b="1" dirty="0">
                        <a:solidFill>
                          <a:srgbClr val="000000"/>
                        </a:solidFill>
                        <a:latin typeface="Segoe UI" panose="020B0502040204020203" pitchFamily="34" charset="0"/>
                        <a:cs typeface="Segoe UI" panose="020B0502040204020203" pitchFamily="34" charset="0"/>
                      </a:endParaRPr>
                    </a:p>
                  </a:txBody>
                  <a:tcPr anchor="ctr">
                    <a:lnL w="6350" cap="flat" cmpd="sng" algn="ctr">
                      <a:noFill/>
                      <a:prstDash val="solid"/>
                      <a:miter lim="800000"/>
                    </a:lnL>
                    <a:lnR w="6350" cap="flat" cmpd="sng" algn="ctr">
                      <a:noFill/>
                      <a:prstDash val="solid"/>
                      <a:miter lim="800000"/>
                    </a:lnR>
                    <a:lnT w="1270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accent6"/>
                    </a:solidFill>
                  </a:tcPr>
                </a:tc>
                <a:tc>
                  <a:txBody>
                    <a:bodyPr/>
                    <a:lstStyle/>
                    <a:p>
                      <a:pPr algn="ctr"/>
                      <a:r>
                        <a:rPr lang="en-US" sz="2800" dirty="0">
                          <a:solidFill>
                            <a:srgbClr val="000000"/>
                          </a:solidFill>
                        </a:rPr>
                        <a:t>X</a:t>
                      </a:r>
                      <a:endParaRPr lang="en-US" sz="2800" dirty="0">
                        <a:solidFill>
                          <a:srgbClr val="000000"/>
                        </a:solidFill>
                        <a:latin typeface="Segoe UI" panose="020B0502040204020203" pitchFamily="34" charset="0"/>
                        <a:cs typeface="Segoe UI" panose="020B0502040204020203" pitchFamily="34" charset="0"/>
                      </a:endParaRPr>
                    </a:p>
                  </a:txBody>
                  <a:tcPr anchor="ctr">
                    <a:lnL w="6350" cap="flat" cmpd="sng" algn="ctr">
                      <a:noFill/>
                      <a:prstDash val="solid"/>
                      <a:miter lim="800000"/>
                    </a:lnL>
                  </a:tcPr>
                </a:tc>
                <a:tc>
                  <a:txBody>
                    <a:bodyPr/>
                    <a:lstStyle/>
                    <a:p>
                      <a:pPr algn="ctr"/>
                      <a:endParaRPr lang="en-US" sz="2800" dirty="0">
                        <a:solidFill>
                          <a:srgbClr val="000000"/>
                        </a:solidFill>
                        <a:latin typeface="Segoe UI" panose="020B0502040204020203" pitchFamily="34" charset="0"/>
                        <a:cs typeface="Segoe UI" panose="020B0502040204020203" pitchFamily="34" charset="0"/>
                      </a:endParaRPr>
                    </a:p>
                  </a:txBody>
                  <a:tcPr anchor="ctr"/>
                </a:tc>
                <a:tc>
                  <a:txBody>
                    <a:bodyPr/>
                    <a:lstStyle/>
                    <a:p>
                      <a:pPr algn="ctr"/>
                      <a:endParaRPr lang="en-US" sz="2000" dirty="0">
                        <a:solidFill>
                          <a:srgbClr val="000000"/>
                        </a:solidFill>
                        <a:latin typeface="Segoe UI" panose="020B0502040204020203" pitchFamily="34" charset="0"/>
                        <a:cs typeface="Segoe UI" panose="020B0502040204020203" pitchFamily="34" charset="0"/>
                      </a:endParaRPr>
                    </a:p>
                  </a:txBody>
                  <a:tcPr anchor="ctr"/>
                </a:tc>
                <a:extLst>
                  <a:ext uri="{0D108BD9-81ED-4DB2-BD59-A6C34878D82A}">
                    <a16:rowId xmlns:a16="http://schemas.microsoft.com/office/drawing/2014/main" val="10001"/>
                  </a:ext>
                </a:extLst>
              </a:tr>
              <a:tr h="1342147">
                <a:tc>
                  <a:txBody>
                    <a:bodyPr/>
                    <a:lstStyle/>
                    <a:p>
                      <a:pPr algn="ctr"/>
                      <a:r>
                        <a:rPr lang="en-US" sz="3200" b="1" dirty="0">
                          <a:solidFill>
                            <a:srgbClr val="000000"/>
                          </a:solidFill>
                        </a:rPr>
                        <a:t>I</a:t>
                      </a:r>
                      <a:endParaRPr lang="en-US" sz="3200" b="1" dirty="0">
                        <a:solidFill>
                          <a:srgbClr val="000000"/>
                        </a:solidFill>
                        <a:latin typeface="Segoe UI" panose="020B0502040204020203" pitchFamily="34" charset="0"/>
                        <a:cs typeface="Segoe UI" panose="020B0502040204020203" pitchFamily="34" charset="0"/>
                      </a:endParaRPr>
                    </a:p>
                  </a:txBody>
                  <a:tcPr anchor="ctr">
                    <a:lnL w="6350" cap="flat" cmpd="sng" algn="ctr">
                      <a:noFill/>
                      <a:prstDash val="solid"/>
                      <a:miter lim="800000"/>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accent6"/>
                    </a:solidFill>
                  </a:tcPr>
                </a:tc>
                <a:tc>
                  <a:txBody>
                    <a:bodyPr/>
                    <a:lstStyle/>
                    <a:p>
                      <a:pPr algn="ctr"/>
                      <a:r>
                        <a:rPr lang="en-US" sz="2800" dirty="0">
                          <a:solidFill>
                            <a:srgbClr val="000000"/>
                          </a:solidFill>
                        </a:rPr>
                        <a:t>X</a:t>
                      </a:r>
                      <a:endParaRPr lang="en-US" sz="2800" dirty="0">
                        <a:solidFill>
                          <a:srgbClr val="000000"/>
                        </a:solidFill>
                        <a:latin typeface="Segoe UI" panose="020B0502040204020203" pitchFamily="34" charset="0"/>
                        <a:cs typeface="Segoe UI" panose="020B0502040204020203" pitchFamily="34" charset="0"/>
                      </a:endParaRPr>
                    </a:p>
                  </a:txBody>
                  <a:tcPr anchor="ctr">
                    <a:lnL w="6350" cap="flat" cmpd="sng" algn="ctr">
                      <a:noFill/>
                      <a:prstDash val="solid"/>
                      <a:miter lim="800000"/>
                    </a:lnL>
                  </a:tcPr>
                </a:tc>
                <a:tc>
                  <a:txBody>
                    <a:bodyPr/>
                    <a:lstStyle/>
                    <a:p>
                      <a:pPr algn="ctr"/>
                      <a:endParaRPr lang="en-US" sz="2800" dirty="0">
                        <a:solidFill>
                          <a:srgbClr val="000000"/>
                        </a:solidFill>
                        <a:latin typeface="Segoe UI" panose="020B0502040204020203" pitchFamily="34" charset="0"/>
                        <a:cs typeface="Segoe UI" panose="020B0502040204020203" pitchFamily="34" charset="0"/>
                      </a:endParaRPr>
                    </a:p>
                  </a:txBody>
                  <a:tcPr anchor="ctr"/>
                </a:tc>
                <a:tc>
                  <a:txBody>
                    <a:bodyPr/>
                    <a:lstStyle/>
                    <a:p>
                      <a:pPr algn="ctr"/>
                      <a:endParaRPr lang="en-US" sz="2000" dirty="0">
                        <a:solidFill>
                          <a:srgbClr val="000000"/>
                        </a:solidFill>
                        <a:latin typeface="Segoe UI" panose="020B0502040204020203" pitchFamily="34" charset="0"/>
                        <a:cs typeface="Segoe UI" panose="020B0502040204020203" pitchFamily="34" charset="0"/>
                      </a:endParaRPr>
                    </a:p>
                  </a:txBody>
                  <a:tcPr anchor="ctr"/>
                </a:tc>
                <a:extLst>
                  <a:ext uri="{0D108BD9-81ED-4DB2-BD59-A6C34878D82A}">
                    <a16:rowId xmlns:a16="http://schemas.microsoft.com/office/drawing/2014/main" val="10002"/>
                  </a:ext>
                </a:extLst>
              </a:tr>
              <a:tr h="1342147">
                <a:tc>
                  <a:txBody>
                    <a:bodyPr/>
                    <a:lstStyle/>
                    <a:p>
                      <a:pPr algn="ctr"/>
                      <a:r>
                        <a:rPr lang="en-US" sz="3200" b="1" dirty="0">
                          <a:solidFill>
                            <a:srgbClr val="000000"/>
                          </a:solidFill>
                        </a:rPr>
                        <a:t>A</a:t>
                      </a:r>
                      <a:endParaRPr lang="en-US" sz="3200" b="1" dirty="0">
                        <a:solidFill>
                          <a:srgbClr val="000000"/>
                        </a:solidFill>
                        <a:latin typeface="Segoe UI" panose="020B0502040204020203" pitchFamily="34" charset="0"/>
                        <a:cs typeface="Segoe UI" panose="020B0502040204020203" pitchFamily="34" charset="0"/>
                      </a:endParaRPr>
                    </a:p>
                  </a:txBody>
                  <a:tcPr anchor="ctr">
                    <a:lnL w="6350" cap="flat" cmpd="sng" algn="ctr">
                      <a:noFill/>
                      <a:prstDash val="solid"/>
                      <a:miter lim="800000"/>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accent6"/>
                    </a:solidFill>
                  </a:tcPr>
                </a:tc>
                <a:tc>
                  <a:txBody>
                    <a:bodyPr/>
                    <a:lstStyle/>
                    <a:p>
                      <a:pPr algn="ctr"/>
                      <a:endParaRPr lang="en-US" sz="2800" dirty="0">
                        <a:solidFill>
                          <a:srgbClr val="000000"/>
                        </a:solidFill>
                        <a:latin typeface="Segoe UI" panose="020B0502040204020203" pitchFamily="34" charset="0"/>
                        <a:cs typeface="Segoe UI" panose="020B0502040204020203" pitchFamily="34" charset="0"/>
                      </a:endParaRPr>
                    </a:p>
                  </a:txBody>
                  <a:tcPr anchor="ctr">
                    <a:lnL w="6350" cap="flat" cmpd="sng" algn="ctr">
                      <a:noFill/>
                      <a:prstDash val="solid"/>
                      <a:miter lim="800000"/>
                    </a:lnL>
                  </a:tcPr>
                </a:tc>
                <a:tc>
                  <a:txBody>
                    <a:bodyPr/>
                    <a:lstStyle/>
                    <a:p>
                      <a:pPr algn="ctr"/>
                      <a:r>
                        <a:rPr lang="en-US" sz="2800" dirty="0">
                          <a:solidFill>
                            <a:srgbClr val="000000"/>
                          </a:solidFill>
                        </a:rPr>
                        <a:t>X</a:t>
                      </a:r>
                      <a:endParaRPr lang="en-US" sz="2800" dirty="0">
                        <a:solidFill>
                          <a:srgbClr val="000000"/>
                        </a:solidFill>
                        <a:latin typeface="Segoe UI" panose="020B0502040204020203" pitchFamily="34" charset="0"/>
                        <a:cs typeface="Segoe UI" panose="020B0502040204020203" pitchFamily="34" charset="0"/>
                      </a:endParaRPr>
                    </a:p>
                  </a:txBody>
                  <a:tcPr anchor="ctr"/>
                </a:tc>
                <a:tc>
                  <a:txBody>
                    <a:bodyPr/>
                    <a:lstStyle/>
                    <a:p>
                      <a:pPr algn="ctr"/>
                      <a:endParaRPr lang="en-US" sz="2000" dirty="0">
                        <a:solidFill>
                          <a:srgbClr val="000000"/>
                        </a:solidFill>
                        <a:latin typeface="Segoe UI" panose="020B0502040204020203" pitchFamily="34" charset="0"/>
                        <a:cs typeface="Segoe UI" panose="020B0502040204020203" pitchFamily="34" charset="0"/>
                      </a:endParaRPr>
                    </a:p>
                  </a:txBody>
                  <a:tcPr anchor="ctr"/>
                </a:tc>
                <a:extLst>
                  <a:ext uri="{0D108BD9-81ED-4DB2-BD59-A6C34878D82A}">
                    <a16:rowId xmlns:a16="http://schemas.microsoft.com/office/drawing/2014/main" val="10003"/>
                  </a:ext>
                </a:extLst>
              </a:tr>
            </a:tbl>
          </a:graphicData>
        </a:graphic>
      </p:graphicFrame>
      <p:grpSp>
        <p:nvGrpSpPr>
          <p:cNvPr id="5" name="Group 4">
            <a:extLst>
              <a:ext uri="{FF2B5EF4-FFF2-40B4-BE49-F238E27FC236}">
                <a16:creationId xmlns:a16="http://schemas.microsoft.com/office/drawing/2014/main" id="{B6FCA0F4-2737-4131-BCF5-078E106F2331}"/>
              </a:ext>
            </a:extLst>
          </p:cNvPr>
          <p:cNvGrpSpPr/>
          <p:nvPr/>
        </p:nvGrpSpPr>
        <p:grpSpPr>
          <a:xfrm>
            <a:off x="7528664" y="935009"/>
            <a:ext cx="4082143" cy="4987979"/>
            <a:chOff x="6544506" y="1665270"/>
            <a:chExt cx="1905000" cy="4499549"/>
          </a:xfrm>
        </p:grpSpPr>
        <p:sp>
          <p:nvSpPr>
            <p:cNvPr id="6" name="TextBox 5">
              <a:extLst>
                <a:ext uri="{FF2B5EF4-FFF2-40B4-BE49-F238E27FC236}">
                  <a16:creationId xmlns:a16="http://schemas.microsoft.com/office/drawing/2014/main" id="{3F880992-730A-4904-82F6-5F157BC0E2A9}"/>
                </a:ext>
              </a:extLst>
            </p:cNvPr>
            <p:cNvSpPr txBox="1"/>
            <p:nvPr/>
          </p:nvSpPr>
          <p:spPr>
            <a:xfrm>
              <a:off x="6553200" y="1665270"/>
              <a:ext cx="1828800" cy="2972729"/>
            </a:xfrm>
            <a:prstGeom prst="rect">
              <a:avLst/>
            </a:prstGeom>
            <a:noFill/>
          </p:spPr>
          <p:txBody>
            <a:bodyPr wrap="square" rtlCol="0">
              <a:spAutoFit/>
            </a:bodyPr>
            <a:lstStyle/>
            <a:p>
              <a:pPr algn="ctr"/>
              <a:r>
                <a:rPr lang="en-US" sz="2800" dirty="0">
                  <a:solidFill>
                    <a:schemeClr val="tx1">
                      <a:lumMod val="95000"/>
                    </a:schemeClr>
                  </a:solidFill>
                  <a:latin typeface="Segoe UI" panose="020B0502040204020203" pitchFamily="34" charset="0"/>
                  <a:cs typeface="Segoe UI" panose="020B0502040204020203" pitchFamily="34" charset="0"/>
                </a:rPr>
                <a:t>System includes data with low confidentiality. </a:t>
              </a:r>
            </a:p>
            <a:p>
              <a:pPr algn="ctr"/>
              <a:endParaRPr lang="en-US" sz="2800" dirty="0">
                <a:solidFill>
                  <a:schemeClr val="tx1">
                    <a:lumMod val="95000"/>
                  </a:schemeClr>
                </a:solidFill>
                <a:latin typeface="Segoe UI" panose="020B0502040204020203" pitchFamily="34" charset="0"/>
                <a:cs typeface="Segoe UI" panose="020B0502040204020203" pitchFamily="34" charset="0"/>
              </a:endParaRPr>
            </a:p>
            <a:p>
              <a:pPr algn="ctr"/>
              <a:r>
                <a:rPr lang="en-US" sz="2800" dirty="0">
                  <a:solidFill>
                    <a:schemeClr val="tx1">
                      <a:lumMod val="95000"/>
                    </a:schemeClr>
                  </a:solidFill>
                  <a:latin typeface="Segoe UI" panose="020B0502040204020203" pitchFamily="34" charset="0"/>
                  <a:cs typeface="Segoe UI" panose="020B0502040204020203" pitchFamily="34" charset="0"/>
                </a:rPr>
                <a:t>System requires low data integrity.</a:t>
              </a:r>
            </a:p>
            <a:p>
              <a:pPr algn="ctr"/>
              <a:endParaRPr lang="en-US" sz="2800" dirty="0">
                <a:solidFill>
                  <a:schemeClr val="tx1">
                    <a:lumMod val="95000"/>
                  </a:schemeClr>
                </a:solidFill>
                <a:latin typeface="Segoe UI" panose="020B0502040204020203" pitchFamily="34" charset="0"/>
                <a:cs typeface="Segoe UI" panose="020B0502040204020203" pitchFamily="34" charset="0"/>
              </a:endParaRPr>
            </a:p>
            <a:p>
              <a:pPr algn="ctr"/>
              <a:r>
                <a:rPr lang="en-US" sz="2800" dirty="0">
                  <a:solidFill>
                    <a:schemeClr val="tx1">
                      <a:lumMod val="95000"/>
                    </a:schemeClr>
                  </a:solidFill>
                  <a:latin typeface="Segoe UI" panose="020B0502040204020203" pitchFamily="34" charset="0"/>
                  <a:cs typeface="Segoe UI" panose="020B0502040204020203" pitchFamily="34" charset="0"/>
                </a:rPr>
                <a:t>System requires moderate availability.</a:t>
              </a:r>
            </a:p>
          </p:txBody>
        </p:sp>
        <p:sp>
          <p:nvSpPr>
            <p:cNvPr id="7" name="TextBox 6">
              <a:extLst>
                <a:ext uri="{FF2B5EF4-FFF2-40B4-BE49-F238E27FC236}">
                  <a16:creationId xmlns:a16="http://schemas.microsoft.com/office/drawing/2014/main" id="{71987747-9B89-4079-8292-C30F8F25465C}"/>
                </a:ext>
              </a:extLst>
            </p:cNvPr>
            <p:cNvSpPr txBox="1"/>
            <p:nvPr/>
          </p:nvSpPr>
          <p:spPr>
            <a:xfrm>
              <a:off x="6544506" y="5001577"/>
              <a:ext cx="1905000" cy="1163242"/>
            </a:xfrm>
            <a:prstGeom prst="rect">
              <a:avLst/>
            </a:prstGeom>
            <a:solidFill>
              <a:schemeClr val="accent6"/>
            </a:solidFill>
          </p:spPr>
          <p:txBody>
            <a:bodyPr wrap="square" rtlCol="0">
              <a:spAutoFit/>
            </a:bodyPr>
            <a:lstStyle/>
            <a:p>
              <a:pPr algn="ctr"/>
              <a:r>
                <a:rPr lang="en-US" sz="2800" dirty="0">
                  <a:solidFill>
                    <a:srgbClr val="000000"/>
                  </a:solidFill>
                  <a:latin typeface="Segoe UI" panose="020B0502040204020203" pitchFamily="34" charset="0"/>
                  <a:cs typeface="Segoe UI" panose="020B0502040204020203" pitchFamily="34" charset="0"/>
                </a:rPr>
                <a:t>System Risk Categorization </a:t>
              </a:r>
            </a:p>
            <a:p>
              <a:pPr algn="ctr"/>
              <a:r>
                <a:rPr lang="en-US" sz="2800" b="1" dirty="0">
                  <a:solidFill>
                    <a:srgbClr val="E6AF00"/>
                  </a:solidFill>
                  <a:latin typeface="Segoe UI" panose="020B0502040204020203" pitchFamily="34" charset="0"/>
                  <a:cs typeface="Segoe UI" panose="020B0502040204020203" pitchFamily="34" charset="0"/>
                </a:rPr>
                <a:t>Moderate</a:t>
              </a:r>
            </a:p>
          </p:txBody>
        </p:sp>
      </p:grpSp>
    </p:spTree>
    <p:extLst>
      <p:ext uri="{BB962C8B-B14F-4D97-AF65-F5344CB8AC3E}">
        <p14:creationId xmlns:p14="http://schemas.microsoft.com/office/powerpoint/2010/main" val="6011376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C1D9D-852C-4B94-B8C8-2944EDC8B2EB}"/>
              </a:ext>
            </a:extLst>
          </p:cNvPr>
          <p:cNvSpPr>
            <a:spLocks noGrp="1"/>
          </p:cNvSpPr>
          <p:nvPr>
            <p:ph type="title"/>
          </p:nvPr>
        </p:nvSpPr>
        <p:spPr/>
        <p:txBody>
          <a:bodyPr/>
          <a:lstStyle/>
          <a:p>
            <a:r>
              <a:rPr lang="en-US" dirty="0"/>
              <a:t>Prioritizing Risks</a:t>
            </a:r>
          </a:p>
        </p:txBody>
      </p:sp>
      <p:sp>
        <p:nvSpPr>
          <p:cNvPr id="3" name="Content Placeholder 2">
            <a:extLst>
              <a:ext uri="{FF2B5EF4-FFF2-40B4-BE49-F238E27FC236}">
                <a16:creationId xmlns:a16="http://schemas.microsoft.com/office/drawing/2014/main" id="{E973BF9D-6728-4FF1-A280-F801C0B0AD7F}"/>
              </a:ext>
            </a:extLst>
          </p:cNvPr>
          <p:cNvSpPr>
            <a:spLocks noGrp="1"/>
          </p:cNvSpPr>
          <p:nvPr>
            <p:ph idx="1"/>
          </p:nvPr>
        </p:nvSpPr>
        <p:spPr/>
        <p:txBody>
          <a:bodyPr/>
          <a:lstStyle/>
          <a:p>
            <a:r>
              <a:rPr lang="en-US" dirty="0"/>
              <a:t>Determine risk level based on the cost of prevention and value of information to inform your risk management and mitigation procedures. </a:t>
            </a:r>
          </a:p>
          <a:p>
            <a:endParaRPr lang="en-US" dirty="0"/>
          </a:p>
          <a:p>
            <a:r>
              <a:rPr lang="en-US" dirty="0"/>
              <a:t>High-level risks should be addressed as soon as possible, while low-level risks can be addressed down the line or accepted as a tolerated risks. </a:t>
            </a:r>
          </a:p>
          <a:p>
            <a:endParaRPr lang="en-US" dirty="0"/>
          </a:p>
          <a:p>
            <a:r>
              <a:rPr lang="en-US" dirty="0"/>
              <a:t>If the cost of protecting an asset is higher than its value, the expense is not worthwhile unless the risk may impact your reputation.</a:t>
            </a:r>
          </a:p>
        </p:txBody>
      </p:sp>
    </p:spTree>
    <p:extLst>
      <p:ext uri="{BB962C8B-B14F-4D97-AF65-F5344CB8AC3E}">
        <p14:creationId xmlns:p14="http://schemas.microsoft.com/office/powerpoint/2010/main" val="5746055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DE2ADF0-EA70-4EBB-BB3F-8A82C96638BC}"/>
              </a:ext>
            </a:extLst>
          </p:cNvPr>
          <p:cNvSpPr>
            <a:spLocks noGrp="1"/>
          </p:cNvSpPr>
          <p:nvPr>
            <p:ph type="title"/>
          </p:nvPr>
        </p:nvSpPr>
        <p:spPr/>
        <p:txBody>
          <a:bodyPr/>
          <a:lstStyle/>
          <a:p>
            <a:r>
              <a:rPr lang="en-US" dirty="0"/>
              <a:t>Quantitative Assessment</a:t>
            </a:r>
          </a:p>
        </p:txBody>
      </p:sp>
      <p:sp>
        <p:nvSpPr>
          <p:cNvPr id="5" name="Content Placeholder 4">
            <a:extLst>
              <a:ext uri="{FF2B5EF4-FFF2-40B4-BE49-F238E27FC236}">
                <a16:creationId xmlns:a16="http://schemas.microsoft.com/office/drawing/2014/main" id="{E6C6763B-12F9-4627-B740-72B2E79E8203}"/>
              </a:ext>
            </a:extLst>
          </p:cNvPr>
          <p:cNvSpPr>
            <a:spLocks noGrp="1"/>
          </p:cNvSpPr>
          <p:nvPr>
            <p:ph idx="1"/>
          </p:nvPr>
        </p:nvSpPr>
        <p:spPr/>
        <p:txBody>
          <a:bodyPr>
            <a:normAutofit/>
          </a:bodyPr>
          <a:lstStyle/>
          <a:p>
            <a:r>
              <a:rPr lang="en-US" dirty="0"/>
              <a:t>Risk management is a big part of the CISSP exam. There are calculations you are expected to perform to assess risk. </a:t>
            </a:r>
          </a:p>
          <a:p>
            <a:endParaRPr lang="en-US" dirty="0"/>
          </a:p>
          <a:p>
            <a:r>
              <a:rPr lang="en-US" dirty="0"/>
              <a:t>ALE – Annualized Loss Expectancy. The ALE is calculated by multiplying the SLE (Single Loss Expectancy) and ARO (Annualized Rate of Occurrence.) </a:t>
            </a:r>
          </a:p>
          <a:p>
            <a:pPr lvl="1"/>
            <a:r>
              <a:rPr lang="en-US" sz="2000" dirty="0"/>
              <a:t>SLE – The value of a single loss of the asset.</a:t>
            </a:r>
          </a:p>
          <a:p>
            <a:pPr lvl="1"/>
            <a:r>
              <a:rPr lang="en-US" sz="2000" dirty="0"/>
              <a:t>ARO – How often the loss occurs, or the likelihood. </a:t>
            </a:r>
          </a:p>
        </p:txBody>
      </p:sp>
    </p:spTree>
    <p:extLst>
      <p:ext uri="{BB962C8B-B14F-4D97-AF65-F5344CB8AC3E}">
        <p14:creationId xmlns:p14="http://schemas.microsoft.com/office/powerpoint/2010/main" val="26002165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DE2ADF0-EA70-4EBB-BB3F-8A82C96638BC}"/>
              </a:ext>
            </a:extLst>
          </p:cNvPr>
          <p:cNvSpPr>
            <a:spLocks noGrp="1"/>
          </p:cNvSpPr>
          <p:nvPr>
            <p:ph type="title"/>
          </p:nvPr>
        </p:nvSpPr>
        <p:spPr/>
        <p:txBody>
          <a:bodyPr/>
          <a:lstStyle/>
          <a:p>
            <a:r>
              <a:rPr lang="en-US" dirty="0"/>
              <a:t>Quantitative Assessment</a:t>
            </a:r>
          </a:p>
        </p:txBody>
      </p:sp>
      <p:sp>
        <p:nvSpPr>
          <p:cNvPr id="5" name="Content Placeholder 4">
            <a:extLst>
              <a:ext uri="{FF2B5EF4-FFF2-40B4-BE49-F238E27FC236}">
                <a16:creationId xmlns:a16="http://schemas.microsoft.com/office/drawing/2014/main" id="{E6C6763B-12F9-4627-B740-72B2E79E8203}"/>
              </a:ext>
            </a:extLst>
          </p:cNvPr>
          <p:cNvSpPr>
            <a:spLocks noGrp="1"/>
          </p:cNvSpPr>
          <p:nvPr>
            <p:ph idx="1"/>
          </p:nvPr>
        </p:nvSpPr>
        <p:spPr/>
        <p:txBody>
          <a:bodyPr>
            <a:normAutofit/>
          </a:bodyPr>
          <a:lstStyle/>
          <a:p>
            <a:r>
              <a:rPr lang="en-US" dirty="0"/>
              <a:t>So, if we have an asset, our DC, for $6 million dollars. The odds of a tornado hitting the DC in any given year is roughly 50/50. Our ALE is $3m dollars. Now, that’s an absolutely insane figure because having a DC in an area that has a 50/50 shot of getting hit by a tornado is ludicrous. </a:t>
            </a:r>
          </a:p>
          <a:p>
            <a:endParaRPr lang="en-US" dirty="0"/>
          </a:p>
          <a:p>
            <a:r>
              <a:rPr lang="en-US" dirty="0"/>
              <a:t>This type of assessment is common in insurance and finances, but it’s not usually the most reliable for information systems, because the value of an asset is much harder to estimate.</a:t>
            </a:r>
          </a:p>
          <a:p>
            <a:pPr lvl="1"/>
            <a:endParaRPr lang="en-US" dirty="0"/>
          </a:p>
        </p:txBody>
      </p:sp>
    </p:spTree>
    <p:extLst>
      <p:ext uri="{BB962C8B-B14F-4D97-AF65-F5344CB8AC3E}">
        <p14:creationId xmlns:p14="http://schemas.microsoft.com/office/powerpoint/2010/main" val="22741958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1E49A-E0D6-4147-8FC0-70B6183602AC}"/>
              </a:ext>
            </a:extLst>
          </p:cNvPr>
          <p:cNvSpPr>
            <a:spLocks noGrp="1"/>
          </p:cNvSpPr>
          <p:nvPr>
            <p:ph type="title"/>
          </p:nvPr>
        </p:nvSpPr>
        <p:spPr/>
        <p:txBody>
          <a:bodyPr/>
          <a:lstStyle/>
          <a:p>
            <a:r>
              <a:rPr lang="en-US" dirty="0"/>
              <a:t>Likelihood</a:t>
            </a:r>
          </a:p>
        </p:txBody>
      </p:sp>
      <p:sp>
        <p:nvSpPr>
          <p:cNvPr id="3" name="Content Placeholder 2">
            <a:extLst>
              <a:ext uri="{FF2B5EF4-FFF2-40B4-BE49-F238E27FC236}">
                <a16:creationId xmlns:a16="http://schemas.microsoft.com/office/drawing/2014/main" id="{A424DC47-2576-4981-AFAC-D6612BCCE3D4}"/>
              </a:ext>
            </a:extLst>
          </p:cNvPr>
          <p:cNvSpPr>
            <a:spLocks noGrp="1"/>
          </p:cNvSpPr>
          <p:nvPr>
            <p:ph idx="1"/>
          </p:nvPr>
        </p:nvSpPr>
        <p:spPr/>
        <p:txBody>
          <a:bodyPr>
            <a:normAutofit fontScale="85000" lnSpcReduction="10000"/>
          </a:bodyPr>
          <a:lstStyle/>
          <a:p>
            <a:r>
              <a:rPr lang="en-US" dirty="0"/>
              <a:t>The likelihood risk factor combines an estimate of the likelihood that the threat event will be initiated</a:t>
            </a:r>
          </a:p>
          <a:p>
            <a:r>
              <a:rPr lang="en-US" dirty="0"/>
              <a:t>with an estimate of the likelihood of impact. </a:t>
            </a:r>
          </a:p>
          <a:p>
            <a:r>
              <a:rPr lang="en-US" dirty="0"/>
              <a:t>For adversarial threats, an assessment of likelihood of occurrence is typically based on: </a:t>
            </a:r>
          </a:p>
          <a:p>
            <a:r>
              <a:rPr lang="en-US" dirty="0"/>
              <a:t>	(</a:t>
            </a:r>
            <a:r>
              <a:rPr lang="en-US" dirty="0" err="1"/>
              <a:t>i</a:t>
            </a:r>
            <a:r>
              <a:rPr lang="en-US" dirty="0"/>
              <a:t>) adversary intent; </a:t>
            </a:r>
          </a:p>
          <a:p>
            <a:r>
              <a:rPr lang="en-US" dirty="0"/>
              <a:t>	(ii) adversary capability; and </a:t>
            </a:r>
          </a:p>
          <a:p>
            <a:r>
              <a:rPr lang="en-US" dirty="0"/>
              <a:t>	(iii) adversary targeting. </a:t>
            </a:r>
          </a:p>
          <a:p>
            <a:r>
              <a:rPr lang="en-US" dirty="0"/>
              <a:t>For other than adversarial threat events, the likelihood of occurrence is estimated using historical evidence, empirical data, or other factors. Note that the likelihood that a threat event will be initiated or will occur is assessed with respect to a specific time frame (e.g., the next six months, the next year, or the period until a specified milestone is reached).</a:t>
            </a:r>
          </a:p>
        </p:txBody>
      </p:sp>
    </p:spTree>
    <p:extLst>
      <p:ext uri="{BB962C8B-B14F-4D97-AF65-F5344CB8AC3E}">
        <p14:creationId xmlns:p14="http://schemas.microsoft.com/office/powerpoint/2010/main" val="40062305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56CA4-2B1D-41CC-86F5-3A4340F020B3}"/>
              </a:ext>
            </a:extLst>
          </p:cNvPr>
          <p:cNvSpPr>
            <a:spLocks noGrp="1"/>
          </p:cNvSpPr>
          <p:nvPr>
            <p:ph type="title"/>
          </p:nvPr>
        </p:nvSpPr>
        <p:spPr/>
        <p:txBody>
          <a:bodyPr/>
          <a:lstStyle/>
          <a:p>
            <a:r>
              <a:rPr lang="en-US" dirty="0"/>
              <a:t>You try:</a:t>
            </a:r>
          </a:p>
        </p:txBody>
      </p:sp>
      <p:sp>
        <p:nvSpPr>
          <p:cNvPr id="3" name="Content Placeholder 2">
            <a:extLst>
              <a:ext uri="{FF2B5EF4-FFF2-40B4-BE49-F238E27FC236}">
                <a16:creationId xmlns:a16="http://schemas.microsoft.com/office/drawing/2014/main" id="{F5C4D5BC-C7B7-4F85-8B15-8A5070B9A49C}"/>
              </a:ext>
            </a:extLst>
          </p:cNvPr>
          <p:cNvSpPr>
            <a:spLocks noGrp="1"/>
          </p:cNvSpPr>
          <p:nvPr>
            <p:ph idx="1"/>
          </p:nvPr>
        </p:nvSpPr>
        <p:spPr/>
        <p:txBody>
          <a:bodyPr>
            <a:normAutofit lnSpcReduction="10000"/>
          </a:bodyPr>
          <a:lstStyle/>
          <a:p>
            <a:r>
              <a:rPr lang="en-US" dirty="0"/>
              <a:t>Determine the likelihood that:</a:t>
            </a:r>
          </a:p>
          <a:p>
            <a:r>
              <a:rPr lang="en-US" dirty="0"/>
              <a:t>Portage County, Wisconsin has had 70 Tornados since 1950. What is the probability the County will have another tornado next year?</a:t>
            </a:r>
          </a:p>
          <a:p>
            <a:r>
              <a:rPr lang="en-US" dirty="0"/>
              <a:t>There have been 24 tornados within 25 miles of UWSP since 1950. What are the odds there will be a tornado within 25 miles of campus within a year?</a:t>
            </a:r>
          </a:p>
          <a:p>
            <a:r>
              <a:rPr lang="en-US" dirty="0"/>
              <a:t>	The data center has a SLE of $6 million. What is the ALE in this case?</a:t>
            </a:r>
          </a:p>
          <a:p>
            <a:r>
              <a:rPr lang="en-US" dirty="0"/>
              <a:t>There has been 1 F4 tornado in Portage County, WI and within 25 miles of UWSP since 1950. Would an investment in tornado protection for the data center make sense if it guaranteed protection for up to F4 tornados, and cost $6 million?</a:t>
            </a:r>
          </a:p>
        </p:txBody>
      </p:sp>
    </p:spTree>
    <p:extLst>
      <p:ext uri="{BB962C8B-B14F-4D97-AF65-F5344CB8AC3E}">
        <p14:creationId xmlns:p14="http://schemas.microsoft.com/office/powerpoint/2010/main" val="11561397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82A80C2-C93D-43A8-9FB6-BC8191C3611D}"/>
              </a:ext>
            </a:extLst>
          </p:cNvPr>
          <p:cNvSpPr>
            <a:spLocks noGrp="1"/>
          </p:cNvSpPr>
          <p:nvPr>
            <p:ph type="title"/>
          </p:nvPr>
        </p:nvSpPr>
        <p:spPr/>
        <p:txBody>
          <a:bodyPr/>
          <a:lstStyle/>
          <a:p>
            <a:r>
              <a:rPr lang="en-US" dirty="0"/>
              <a:t>What is a Security Framework?</a:t>
            </a:r>
          </a:p>
        </p:txBody>
      </p:sp>
      <p:sp>
        <p:nvSpPr>
          <p:cNvPr id="5" name="Content Placeholder 4">
            <a:extLst>
              <a:ext uri="{FF2B5EF4-FFF2-40B4-BE49-F238E27FC236}">
                <a16:creationId xmlns:a16="http://schemas.microsoft.com/office/drawing/2014/main" id="{E353208D-865A-4C15-A8E7-2FDABAF3B48B}"/>
              </a:ext>
            </a:extLst>
          </p:cNvPr>
          <p:cNvSpPr>
            <a:spLocks noGrp="1"/>
          </p:cNvSpPr>
          <p:nvPr>
            <p:ph idx="1"/>
          </p:nvPr>
        </p:nvSpPr>
        <p:spPr/>
        <p:txBody>
          <a:bodyPr/>
          <a:lstStyle/>
          <a:p>
            <a:endParaRPr lang="en-US" dirty="0">
              <a:solidFill>
                <a:schemeClr val="accent3">
                  <a:lumMod val="50000"/>
                </a:schemeClr>
              </a:solidFill>
              <a:latin typeface="Segoe UI" panose="020B0502040204020203" pitchFamily="34" charset="0"/>
              <a:cs typeface="Segoe UI" panose="020B0502040204020203" pitchFamily="34" charset="0"/>
            </a:endParaRPr>
          </a:p>
        </p:txBody>
      </p:sp>
      <p:graphicFrame>
        <p:nvGraphicFramePr>
          <p:cNvPr id="6" name="Table 6">
            <a:extLst>
              <a:ext uri="{FF2B5EF4-FFF2-40B4-BE49-F238E27FC236}">
                <a16:creationId xmlns:a16="http://schemas.microsoft.com/office/drawing/2014/main" id="{A3EF615B-CA83-4C56-9D9A-7F696EECF70D}"/>
              </a:ext>
            </a:extLst>
          </p:cNvPr>
          <p:cNvGraphicFramePr>
            <a:graphicFrameLocks noGrp="1"/>
          </p:cNvGraphicFramePr>
          <p:nvPr>
            <p:extLst>
              <p:ext uri="{D42A27DB-BD31-4B8C-83A1-F6EECF244321}">
                <p14:modId xmlns:p14="http://schemas.microsoft.com/office/powerpoint/2010/main" val="3003721199"/>
              </p:ext>
            </p:extLst>
          </p:nvPr>
        </p:nvGraphicFramePr>
        <p:xfrm>
          <a:off x="0" y="0"/>
          <a:ext cx="12192000" cy="6858002"/>
        </p:xfrm>
        <a:graphic>
          <a:graphicData uri="http://schemas.openxmlformats.org/drawingml/2006/table">
            <a:tbl>
              <a:tblPr firstRow="1" firstCol="1" bandRow="1">
                <a:tableStyleId>{08FB837D-C827-4EFA-A057-4D05807E0F7C}</a:tableStyleId>
              </a:tblPr>
              <a:tblGrid>
                <a:gridCol w="2457960">
                  <a:extLst>
                    <a:ext uri="{9D8B030D-6E8A-4147-A177-3AD203B41FA5}">
                      <a16:colId xmlns:a16="http://schemas.microsoft.com/office/drawing/2014/main" val="20000"/>
                    </a:ext>
                  </a:extLst>
                </a:gridCol>
                <a:gridCol w="1605174">
                  <a:extLst>
                    <a:ext uri="{9D8B030D-6E8A-4147-A177-3AD203B41FA5}">
                      <a16:colId xmlns:a16="http://schemas.microsoft.com/office/drawing/2014/main" val="20001"/>
                    </a:ext>
                  </a:extLst>
                </a:gridCol>
                <a:gridCol w="2031566">
                  <a:extLst>
                    <a:ext uri="{9D8B030D-6E8A-4147-A177-3AD203B41FA5}">
                      <a16:colId xmlns:a16="http://schemas.microsoft.com/office/drawing/2014/main" val="20002"/>
                    </a:ext>
                  </a:extLst>
                </a:gridCol>
                <a:gridCol w="2031566">
                  <a:extLst>
                    <a:ext uri="{9D8B030D-6E8A-4147-A177-3AD203B41FA5}">
                      <a16:colId xmlns:a16="http://schemas.microsoft.com/office/drawing/2014/main" val="20003"/>
                    </a:ext>
                  </a:extLst>
                </a:gridCol>
                <a:gridCol w="2032867">
                  <a:extLst>
                    <a:ext uri="{9D8B030D-6E8A-4147-A177-3AD203B41FA5}">
                      <a16:colId xmlns:a16="http://schemas.microsoft.com/office/drawing/2014/main" val="20004"/>
                    </a:ext>
                  </a:extLst>
                </a:gridCol>
                <a:gridCol w="2032867">
                  <a:extLst>
                    <a:ext uri="{9D8B030D-6E8A-4147-A177-3AD203B41FA5}">
                      <a16:colId xmlns:a16="http://schemas.microsoft.com/office/drawing/2014/main" val="20005"/>
                    </a:ext>
                  </a:extLst>
                </a:gridCol>
              </a:tblGrid>
              <a:tr h="797401">
                <a:tc>
                  <a:txBody>
                    <a:bodyPr/>
                    <a:lstStyle/>
                    <a:p>
                      <a:pPr marL="0" marR="0" algn="ctr">
                        <a:lnSpc>
                          <a:spcPct val="107000"/>
                        </a:lnSpc>
                        <a:spcBef>
                          <a:spcPts val="0"/>
                        </a:spcBef>
                        <a:spcAft>
                          <a:spcPts val="0"/>
                        </a:spcAft>
                      </a:pPr>
                      <a:r>
                        <a:rPr lang="en-US" sz="2400" dirty="0">
                          <a:solidFill>
                            <a:srgbClr val="000000"/>
                          </a:solidFill>
                          <a:effectLst/>
                        </a:rPr>
                        <a:t>Security Control</a:t>
                      </a:r>
                      <a:endParaRPr lang="en-US"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000" dirty="0">
                          <a:solidFill>
                            <a:srgbClr val="000000"/>
                          </a:solidFill>
                          <a:effectLst/>
                        </a:rPr>
                        <a:t>Family ID</a:t>
                      </a:r>
                      <a:endPar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000" dirty="0">
                          <a:solidFill>
                            <a:srgbClr val="000000"/>
                          </a:solidFill>
                          <a:effectLst/>
                        </a:rPr>
                        <a:t>Low</a:t>
                      </a:r>
                      <a:endPar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000" dirty="0">
                          <a:solidFill>
                            <a:srgbClr val="000000"/>
                          </a:solidFill>
                          <a:effectLst/>
                        </a:rPr>
                        <a:t>Medium</a:t>
                      </a:r>
                      <a:endPar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000" dirty="0">
                          <a:solidFill>
                            <a:srgbClr val="000000"/>
                          </a:solidFill>
                          <a:effectLst/>
                        </a:rPr>
                        <a:t>High</a:t>
                      </a:r>
                      <a:endPar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000" dirty="0">
                          <a:solidFill>
                            <a:srgbClr val="000000"/>
                          </a:solidFill>
                          <a:effectLst/>
                        </a:rPr>
                        <a:t>Total</a:t>
                      </a:r>
                      <a:endPar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0"/>
                  </a:ext>
                </a:extLst>
              </a:tr>
              <a:tr h="577906">
                <a:tc>
                  <a:txBody>
                    <a:bodyPr/>
                    <a:lstStyle/>
                    <a:p>
                      <a:pPr marL="0" marR="0" algn="ctr">
                        <a:lnSpc>
                          <a:spcPct val="107000"/>
                        </a:lnSpc>
                        <a:spcBef>
                          <a:spcPts val="0"/>
                        </a:spcBef>
                        <a:spcAft>
                          <a:spcPts val="0"/>
                        </a:spcAft>
                      </a:pPr>
                      <a:r>
                        <a:rPr lang="en-US" sz="2000" dirty="0">
                          <a:solidFill>
                            <a:srgbClr val="000000"/>
                          </a:solidFill>
                          <a:effectLst/>
                        </a:rPr>
                        <a:t>Access Control</a:t>
                      </a:r>
                      <a:endParaRPr lang="en-US"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400" dirty="0">
                          <a:solidFill>
                            <a:srgbClr val="000000"/>
                          </a:solidFill>
                          <a:effectLst/>
                        </a:rPr>
                        <a:t>AC</a:t>
                      </a:r>
                      <a:endParaRPr lang="en-US"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400" dirty="0">
                          <a:solidFill>
                            <a:srgbClr val="000000"/>
                          </a:solidFill>
                          <a:effectLst/>
                        </a:rPr>
                        <a:t>11</a:t>
                      </a:r>
                      <a:endParaRPr lang="en-US"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400">
                          <a:solidFill>
                            <a:srgbClr val="000000"/>
                          </a:solidFill>
                          <a:effectLst/>
                        </a:rPr>
                        <a:t>34</a:t>
                      </a:r>
                      <a:endParaRPr lang="en-US" sz="24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400">
                          <a:solidFill>
                            <a:srgbClr val="000000"/>
                          </a:solidFill>
                          <a:effectLst/>
                        </a:rPr>
                        <a:t>41</a:t>
                      </a:r>
                      <a:endParaRPr lang="en-US" sz="24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400" dirty="0">
                          <a:solidFill>
                            <a:srgbClr val="000000"/>
                          </a:solidFill>
                          <a:effectLst/>
                        </a:rPr>
                        <a:t>110</a:t>
                      </a:r>
                      <a:endParaRPr lang="en-US"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1"/>
                  </a:ext>
                </a:extLst>
              </a:tr>
              <a:tr h="664436">
                <a:tc>
                  <a:txBody>
                    <a:bodyPr/>
                    <a:lstStyle/>
                    <a:p>
                      <a:pPr marL="0" marR="0" algn="ctr">
                        <a:lnSpc>
                          <a:spcPct val="107000"/>
                        </a:lnSpc>
                        <a:spcBef>
                          <a:spcPts val="0"/>
                        </a:spcBef>
                        <a:spcAft>
                          <a:spcPts val="0"/>
                        </a:spcAft>
                      </a:pPr>
                      <a:r>
                        <a:rPr lang="en-US" sz="2000" dirty="0">
                          <a:solidFill>
                            <a:srgbClr val="000000"/>
                          </a:solidFill>
                          <a:effectLst/>
                        </a:rPr>
                        <a:t>Awareness and Training</a:t>
                      </a:r>
                      <a:endParaRPr lang="en-US"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400" dirty="0">
                          <a:solidFill>
                            <a:srgbClr val="000000"/>
                          </a:solidFill>
                          <a:effectLst/>
                        </a:rPr>
                        <a:t>AT</a:t>
                      </a:r>
                      <a:endParaRPr lang="en-US"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400" dirty="0">
                          <a:solidFill>
                            <a:srgbClr val="000000"/>
                          </a:solidFill>
                          <a:effectLst/>
                        </a:rPr>
                        <a:t>4</a:t>
                      </a:r>
                      <a:endParaRPr lang="en-US"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400" dirty="0">
                          <a:solidFill>
                            <a:srgbClr val="000000"/>
                          </a:solidFill>
                          <a:effectLst/>
                        </a:rPr>
                        <a:t>5</a:t>
                      </a:r>
                      <a:endParaRPr lang="en-US"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400">
                          <a:solidFill>
                            <a:srgbClr val="000000"/>
                          </a:solidFill>
                          <a:effectLst/>
                        </a:rPr>
                        <a:t>5</a:t>
                      </a:r>
                      <a:endParaRPr lang="en-US" sz="24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400" dirty="0">
                          <a:solidFill>
                            <a:srgbClr val="000000"/>
                          </a:solidFill>
                          <a:effectLst/>
                        </a:rPr>
                        <a:t>10</a:t>
                      </a:r>
                      <a:endParaRPr lang="en-US"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2"/>
                  </a:ext>
                </a:extLst>
              </a:tr>
              <a:tr h="664436">
                <a:tc>
                  <a:txBody>
                    <a:bodyPr/>
                    <a:lstStyle/>
                    <a:p>
                      <a:pPr marL="0" marR="0" algn="ctr">
                        <a:lnSpc>
                          <a:spcPct val="107000"/>
                        </a:lnSpc>
                        <a:spcBef>
                          <a:spcPts val="0"/>
                        </a:spcBef>
                        <a:spcAft>
                          <a:spcPts val="0"/>
                        </a:spcAft>
                      </a:pPr>
                      <a:r>
                        <a:rPr lang="en-US" sz="2000" dirty="0">
                          <a:solidFill>
                            <a:srgbClr val="000000"/>
                          </a:solidFill>
                          <a:effectLst/>
                        </a:rPr>
                        <a:t>Audit and Accountability</a:t>
                      </a:r>
                      <a:endParaRPr lang="en-US"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400">
                          <a:solidFill>
                            <a:srgbClr val="000000"/>
                          </a:solidFill>
                          <a:effectLst/>
                        </a:rPr>
                        <a:t>AU</a:t>
                      </a:r>
                      <a:endParaRPr lang="en-US" sz="24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400" dirty="0">
                          <a:solidFill>
                            <a:srgbClr val="000000"/>
                          </a:solidFill>
                          <a:effectLst/>
                        </a:rPr>
                        <a:t>10</a:t>
                      </a:r>
                      <a:endParaRPr lang="en-US"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400" dirty="0">
                          <a:solidFill>
                            <a:srgbClr val="000000"/>
                          </a:solidFill>
                          <a:effectLst/>
                        </a:rPr>
                        <a:t>18</a:t>
                      </a:r>
                      <a:endParaRPr lang="en-US"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400">
                          <a:solidFill>
                            <a:srgbClr val="000000"/>
                          </a:solidFill>
                          <a:effectLst/>
                        </a:rPr>
                        <a:t>27</a:t>
                      </a:r>
                      <a:endParaRPr lang="en-US" sz="24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400">
                          <a:solidFill>
                            <a:srgbClr val="000000"/>
                          </a:solidFill>
                          <a:effectLst/>
                        </a:rPr>
                        <a:t>56</a:t>
                      </a:r>
                      <a:endParaRPr lang="en-US" sz="24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3"/>
                  </a:ext>
                </a:extLst>
              </a:tr>
              <a:tr h="1004703">
                <a:tc>
                  <a:txBody>
                    <a:bodyPr/>
                    <a:lstStyle/>
                    <a:p>
                      <a:pPr marL="0" marR="0" algn="ctr">
                        <a:lnSpc>
                          <a:spcPct val="107000"/>
                        </a:lnSpc>
                        <a:spcBef>
                          <a:spcPts val="0"/>
                        </a:spcBef>
                        <a:spcAft>
                          <a:spcPts val="0"/>
                        </a:spcAft>
                      </a:pPr>
                      <a:r>
                        <a:rPr lang="en-US" sz="2000" dirty="0">
                          <a:solidFill>
                            <a:srgbClr val="000000"/>
                          </a:solidFill>
                          <a:effectLst/>
                        </a:rPr>
                        <a:t>Security Assessment and Authorization</a:t>
                      </a:r>
                      <a:endParaRPr lang="en-US"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400">
                          <a:solidFill>
                            <a:srgbClr val="000000"/>
                          </a:solidFill>
                          <a:effectLst/>
                        </a:rPr>
                        <a:t>CA</a:t>
                      </a:r>
                      <a:endParaRPr lang="en-US" sz="24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400" dirty="0">
                          <a:solidFill>
                            <a:srgbClr val="000000"/>
                          </a:solidFill>
                          <a:effectLst/>
                        </a:rPr>
                        <a:t>7</a:t>
                      </a:r>
                      <a:endParaRPr lang="en-US"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400" dirty="0">
                          <a:solidFill>
                            <a:srgbClr val="000000"/>
                          </a:solidFill>
                          <a:effectLst/>
                        </a:rPr>
                        <a:t>10</a:t>
                      </a:r>
                      <a:endParaRPr lang="en-US"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400" dirty="0">
                          <a:solidFill>
                            <a:srgbClr val="000000"/>
                          </a:solidFill>
                          <a:effectLst/>
                        </a:rPr>
                        <a:t>12</a:t>
                      </a:r>
                      <a:endParaRPr lang="en-US"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400" dirty="0">
                          <a:solidFill>
                            <a:srgbClr val="000000"/>
                          </a:solidFill>
                          <a:effectLst/>
                        </a:rPr>
                        <a:t>22</a:t>
                      </a:r>
                      <a:endParaRPr lang="en-US"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4"/>
                  </a:ext>
                </a:extLst>
              </a:tr>
              <a:tr h="664436">
                <a:tc>
                  <a:txBody>
                    <a:bodyPr/>
                    <a:lstStyle/>
                    <a:p>
                      <a:pPr marL="0" marR="0" algn="ctr">
                        <a:lnSpc>
                          <a:spcPct val="107000"/>
                        </a:lnSpc>
                        <a:spcBef>
                          <a:spcPts val="0"/>
                        </a:spcBef>
                        <a:spcAft>
                          <a:spcPts val="0"/>
                        </a:spcAft>
                      </a:pPr>
                      <a:r>
                        <a:rPr lang="en-US" sz="2000" dirty="0">
                          <a:solidFill>
                            <a:srgbClr val="000000"/>
                          </a:solidFill>
                          <a:effectLst/>
                        </a:rPr>
                        <a:t>Configuration Management</a:t>
                      </a:r>
                      <a:endParaRPr lang="en-US"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400">
                          <a:solidFill>
                            <a:srgbClr val="000000"/>
                          </a:solidFill>
                          <a:effectLst/>
                        </a:rPr>
                        <a:t>CM</a:t>
                      </a:r>
                      <a:endParaRPr lang="en-US" sz="24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400" dirty="0">
                          <a:solidFill>
                            <a:srgbClr val="000000"/>
                          </a:solidFill>
                          <a:effectLst/>
                        </a:rPr>
                        <a:t>8</a:t>
                      </a:r>
                      <a:endParaRPr lang="en-US"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400" dirty="0">
                          <a:solidFill>
                            <a:srgbClr val="000000"/>
                          </a:solidFill>
                          <a:effectLst/>
                        </a:rPr>
                        <a:t>21</a:t>
                      </a:r>
                      <a:endParaRPr lang="en-US"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400" dirty="0">
                          <a:solidFill>
                            <a:srgbClr val="000000"/>
                          </a:solidFill>
                          <a:effectLst/>
                        </a:rPr>
                        <a:t>31</a:t>
                      </a:r>
                      <a:endParaRPr lang="en-US"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400" dirty="0">
                          <a:solidFill>
                            <a:srgbClr val="000000"/>
                          </a:solidFill>
                          <a:effectLst/>
                        </a:rPr>
                        <a:t>50</a:t>
                      </a:r>
                      <a:endParaRPr lang="en-US"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5"/>
                  </a:ext>
                </a:extLst>
              </a:tr>
              <a:tr h="664436">
                <a:tc>
                  <a:txBody>
                    <a:bodyPr/>
                    <a:lstStyle/>
                    <a:p>
                      <a:pPr marL="0" marR="0" algn="ctr">
                        <a:lnSpc>
                          <a:spcPct val="107000"/>
                        </a:lnSpc>
                        <a:spcBef>
                          <a:spcPts val="0"/>
                        </a:spcBef>
                        <a:spcAft>
                          <a:spcPts val="0"/>
                        </a:spcAft>
                      </a:pPr>
                      <a:r>
                        <a:rPr lang="en-US" sz="2000" dirty="0">
                          <a:solidFill>
                            <a:srgbClr val="000000"/>
                          </a:solidFill>
                          <a:effectLst/>
                        </a:rPr>
                        <a:t>Contingency Planning</a:t>
                      </a:r>
                      <a:endParaRPr lang="en-US"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400">
                          <a:solidFill>
                            <a:srgbClr val="000000"/>
                          </a:solidFill>
                          <a:effectLst/>
                        </a:rPr>
                        <a:t>CP</a:t>
                      </a:r>
                      <a:endParaRPr lang="en-US" sz="24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400">
                          <a:solidFill>
                            <a:srgbClr val="000000"/>
                          </a:solidFill>
                          <a:effectLst/>
                        </a:rPr>
                        <a:t>6</a:t>
                      </a:r>
                      <a:endParaRPr lang="en-US" sz="24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400">
                          <a:solidFill>
                            <a:srgbClr val="000000"/>
                          </a:solidFill>
                          <a:effectLst/>
                        </a:rPr>
                        <a:t>22</a:t>
                      </a:r>
                      <a:endParaRPr lang="en-US" sz="24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400" dirty="0">
                          <a:solidFill>
                            <a:srgbClr val="000000"/>
                          </a:solidFill>
                          <a:effectLst/>
                        </a:rPr>
                        <a:t>35</a:t>
                      </a:r>
                      <a:endParaRPr lang="en-US"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400" dirty="0">
                          <a:solidFill>
                            <a:srgbClr val="000000"/>
                          </a:solidFill>
                          <a:effectLst/>
                        </a:rPr>
                        <a:t>48</a:t>
                      </a:r>
                      <a:endParaRPr lang="en-US"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6"/>
                  </a:ext>
                </a:extLst>
              </a:tr>
              <a:tr h="664436">
                <a:tc>
                  <a:txBody>
                    <a:bodyPr/>
                    <a:lstStyle/>
                    <a:p>
                      <a:pPr marL="0" marR="0" algn="ctr">
                        <a:lnSpc>
                          <a:spcPct val="107000"/>
                        </a:lnSpc>
                        <a:spcBef>
                          <a:spcPts val="0"/>
                        </a:spcBef>
                        <a:spcAft>
                          <a:spcPts val="0"/>
                        </a:spcAft>
                      </a:pPr>
                      <a:r>
                        <a:rPr lang="en-US" sz="2000" dirty="0">
                          <a:solidFill>
                            <a:srgbClr val="000000"/>
                          </a:solidFill>
                          <a:effectLst/>
                        </a:rPr>
                        <a:t>Identification and Authentication</a:t>
                      </a:r>
                      <a:endParaRPr lang="en-US"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400">
                          <a:solidFill>
                            <a:srgbClr val="000000"/>
                          </a:solidFill>
                          <a:effectLst/>
                        </a:rPr>
                        <a:t>IA</a:t>
                      </a:r>
                      <a:endParaRPr lang="en-US" sz="24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400">
                          <a:solidFill>
                            <a:srgbClr val="000000"/>
                          </a:solidFill>
                          <a:effectLst/>
                        </a:rPr>
                        <a:t>15</a:t>
                      </a:r>
                      <a:endParaRPr lang="en-US" sz="24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400" dirty="0">
                          <a:solidFill>
                            <a:srgbClr val="000000"/>
                          </a:solidFill>
                          <a:effectLst/>
                        </a:rPr>
                        <a:t>23</a:t>
                      </a:r>
                      <a:endParaRPr lang="en-US"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400" dirty="0">
                          <a:solidFill>
                            <a:srgbClr val="000000"/>
                          </a:solidFill>
                          <a:effectLst/>
                        </a:rPr>
                        <a:t>25</a:t>
                      </a:r>
                      <a:endParaRPr lang="en-US"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400" dirty="0">
                          <a:solidFill>
                            <a:srgbClr val="000000"/>
                          </a:solidFill>
                          <a:effectLst/>
                        </a:rPr>
                        <a:t>56</a:t>
                      </a:r>
                      <a:endParaRPr lang="en-US"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7"/>
                  </a:ext>
                </a:extLst>
              </a:tr>
              <a:tr h="577906">
                <a:tc>
                  <a:txBody>
                    <a:bodyPr/>
                    <a:lstStyle/>
                    <a:p>
                      <a:pPr marL="0" marR="0" algn="ctr">
                        <a:lnSpc>
                          <a:spcPct val="107000"/>
                        </a:lnSpc>
                        <a:spcBef>
                          <a:spcPts val="0"/>
                        </a:spcBef>
                        <a:spcAft>
                          <a:spcPts val="0"/>
                        </a:spcAft>
                      </a:pPr>
                      <a:r>
                        <a:rPr lang="en-US" sz="2000" dirty="0">
                          <a:solidFill>
                            <a:srgbClr val="000000"/>
                          </a:solidFill>
                          <a:effectLst/>
                        </a:rPr>
                        <a:t>Incident Response</a:t>
                      </a:r>
                      <a:endParaRPr lang="en-US"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400">
                          <a:solidFill>
                            <a:srgbClr val="000000"/>
                          </a:solidFill>
                          <a:effectLst/>
                        </a:rPr>
                        <a:t>IR</a:t>
                      </a:r>
                      <a:endParaRPr lang="en-US" sz="24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400">
                          <a:solidFill>
                            <a:srgbClr val="000000"/>
                          </a:solidFill>
                          <a:effectLst/>
                        </a:rPr>
                        <a:t>7</a:t>
                      </a:r>
                      <a:endParaRPr lang="en-US" sz="24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400">
                          <a:solidFill>
                            <a:srgbClr val="000000"/>
                          </a:solidFill>
                          <a:effectLst/>
                        </a:rPr>
                        <a:t>12</a:t>
                      </a:r>
                      <a:endParaRPr lang="en-US" sz="24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400" dirty="0">
                          <a:solidFill>
                            <a:srgbClr val="000000"/>
                          </a:solidFill>
                          <a:effectLst/>
                        </a:rPr>
                        <a:t>16</a:t>
                      </a:r>
                      <a:endParaRPr lang="en-US"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400" dirty="0">
                          <a:solidFill>
                            <a:srgbClr val="000000"/>
                          </a:solidFill>
                          <a:effectLst/>
                        </a:rPr>
                        <a:t>34</a:t>
                      </a:r>
                      <a:endParaRPr lang="en-US"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8"/>
                  </a:ext>
                </a:extLst>
              </a:tr>
              <a:tr h="577906">
                <a:tc>
                  <a:txBody>
                    <a:bodyPr/>
                    <a:lstStyle/>
                    <a:p>
                      <a:pPr marL="0" marR="0" algn="ctr">
                        <a:lnSpc>
                          <a:spcPct val="107000"/>
                        </a:lnSpc>
                        <a:spcBef>
                          <a:spcPts val="0"/>
                        </a:spcBef>
                        <a:spcAft>
                          <a:spcPts val="0"/>
                        </a:spcAft>
                      </a:pPr>
                      <a:r>
                        <a:rPr lang="en-US" sz="2000" dirty="0">
                          <a:solidFill>
                            <a:srgbClr val="000000"/>
                          </a:solidFill>
                          <a:effectLst/>
                        </a:rPr>
                        <a:t>Maintenance </a:t>
                      </a:r>
                      <a:endParaRPr lang="en-US"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400">
                          <a:solidFill>
                            <a:srgbClr val="000000"/>
                          </a:solidFill>
                          <a:effectLst/>
                        </a:rPr>
                        <a:t>MA</a:t>
                      </a:r>
                      <a:endParaRPr lang="en-US" sz="24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400" dirty="0">
                          <a:solidFill>
                            <a:srgbClr val="000000"/>
                          </a:solidFill>
                          <a:effectLst/>
                        </a:rPr>
                        <a:t>4</a:t>
                      </a:r>
                      <a:endParaRPr lang="en-US"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400">
                          <a:solidFill>
                            <a:srgbClr val="000000"/>
                          </a:solidFill>
                          <a:effectLst/>
                        </a:rPr>
                        <a:t>9</a:t>
                      </a:r>
                      <a:endParaRPr lang="en-US" sz="24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400">
                          <a:solidFill>
                            <a:srgbClr val="000000"/>
                          </a:solidFill>
                          <a:effectLst/>
                        </a:rPr>
                        <a:t>13</a:t>
                      </a:r>
                      <a:endParaRPr lang="en-US" sz="24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400" dirty="0">
                          <a:solidFill>
                            <a:srgbClr val="000000"/>
                          </a:solidFill>
                          <a:effectLst/>
                        </a:rPr>
                        <a:t>26</a:t>
                      </a:r>
                      <a:endParaRPr lang="en-US"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7000352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CAC56D1-FAD0-49AC-99DD-81222E0BBB54}"/>
              </a:ext>
            </a:extLst>
          </p:cNvPr>
          <p:cNvPicPr>
            <a:picLocks noChangeAspect="1"/>
          </p:cNvPicPr>
          <p:nvPr/>
        </p:nvPicPr>
        <p:blipFill rotWithShape="1">
          <a:blip r:embed="rId2"/>
          <a:srcRect l="7157" t="1343" r="7296" b="1495"/>
          <a:stretch/>
        </p:blipFill>
        <p:spPr>
          <a:xfrm>
            <a:off x="1" y="1"/>
            <a:ext cx="12192000" cy="6858000"/>
          </a:xfrm>
          <a:prstGeom prst="rect">
            <a:avLst/>
          </a:prstGeom>
        </p:spPr>
      </p:pic>
    </p:spTree>
    <p:extLst>
      <p:ext uri="{BB962C8B-B14F-4D97-AF65-F5344CB8AC3E}">
        <p14:creationId xmlns:p14="http://schemas.microsoft.com/office/powerpoint/2010/main" val="24016512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C485CA9D-470E-4EF6-A751-C3B0E592856D}"/>
              </a:ext>
            </a:extLst>
          </p:cNvPr>
          <p:cNvPicPr>
            <a:picLocks noGrp="1" noChangeAspect="1"/>
          </p:cNvPicPr>
          <p:nvPr>
            <p:ph idx="4294967295"/>
          </p:nvPr>
        </p:nvPicPr>
        <p:blipFill>
          <a:blip r:embed="rId3"/>
          <a:stretch>
            <a:fillRect/>
          </a:stretch>
        </p:blipFill>
        <p:spPr>
          <a:xfrm>
            <a:off x="679938" y="615477"/>
            <a:ext cx="8492431" cy="2813523"/>
          </a:xfrm>
          <a:prstGeom prst="rect">
            <a:avLst/>
          </a:prstGeom>
        </p:spPr>
      </p:pic>
      <p:pic>
        <p:nvPicPr>
          <p:cNvPr id="5" name="Picture 4">
            <a:extLst>
              <a:ext uri="{FF2B5EF4-FFF2-40B4-BE49-F238E27FC236}">
                <a16:creationId xmlns:a16="http://schemas.microsoft.com/office/drawing/2014/main" id="{08B92FDF-F7DB-4ECF-A831-391FA2CAF86F}"/>
              </a:ext>
            </a:extLst>
          </p:cNvPr>
          <p:cNvPicPr>
            <a:picLocks noChangeAspect="1"/>
          </p:cNvPicPr>
          <p:nvPr/>
        </p:nvPicPr>
        <p:blipFill>
          <a:blip r:embed="rId4"/>
          <a:stretch>
            <a:fillRect/>
          </a:stretch>
        </p:blipFill>
        <p:spPr>
          <a:xfrm>
            <a:off x="3540369" y="3428999"/>
            <a:ext cx="7971693" cy="2817789"/>
          </a:xfrm>
          <a:prstGeom prst="rect">
            <a:avLst/>
          </a:prstGeom>
        </p:spPr>
      </p:pic>
    </p:spTree>
    <p:extLst>
      <p:ext uri="{BB962C8B-B14F-4D97-AF65-F5344CB8AC3E}">
        <p14:creationId xmlns:p14="http://schemas.microsoft.com/office/powerpoint/2010/main" val="2460277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744A108-9958-418E-BEEB-69F4E1384107}"/>
              </a:ext>
            </a:extLst>
          </p:cNvPr>
          <p:cNvSpPr>
            <a:spLocks noGrp="1"/>
          </p:cNvSpPr>
          <p:nvPr>
            <p:ph type="title"/>
          </p:nvPr>
        </p:nvSpPr>
        <p:spPr/>
        <p:txBody>
          <a:bodyPr/>
          <a:lstStyle/>
          <a:p>
            <a:r>
              <a:rPr lang="en-US" dirty="0"/>
              <a:t>Risk Motivates</a:t>
            </a:r>
          </a:p>
        </p:txBody>
      </p:sp>
      <p:sp>
        <p:nvSpPr>
          <p:cNvPr id="12" name="Content Placeholder 11">
            <a:extLst>
              <a:ext uri="{FF2B5EF4-FFF2-40B4-BE49-F238E27FC236}">
                <a16:creationId xmlns:a16="http://schemas.microsoft.com/office/drawing/2014/main" id="{28C5AF3C-AE85-4B83-AF58-6FF7B59F4F6B}"/>
              </a:ext>
            </a:extLst>
          </p:cNvPr>
          <p:cNvSpPr>
            <a:spLocks noGrp="1"/>
          </p:cNvSpPr>
          <p:nvPr>
            <p:ph sz="half" idx="1"/>
          </p:nvPr>
        </p:nvSpPr>
        <p:spPr>
          <a:xfrm>
            <a:off x="1002983" y="2480707"/>
            <a:ext cx="4645025" cy="3654425"/>
          </a:xfrm>
          <a:prstGeom prst="flowChartConnector">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normAutofit/>
          </a:bodyPr>
          <a:lstStyle/>
          <a:p>
            <a:pPr algn="ctr"/>
            <a:r>
              <a:rPr lang="en-US" dirty="0"/>
              <a:t>Pursuit of Comfort</a:t>
            </a:r>
          </a:p>
        </p:txBody>
      </p:sp>
      <p:sp>
        <p:nvSpPr>
          <p:cNvPr id="13" name="Content Placeholder 12">
            <a:extLst>
              <a:ext uri="{FF2B5EF4-FFF2-40B4-BE49-F238E27FC236}">
                <a16:creationId xmlns:a16="http://schemas.microsoft.com/office/drawing/2014/main" id="{091DE169-83D3-4FE3-B3CA-42A20F8F52BF}"/>
              </a:ext>
            </a:extLst>
          </p:cNvPr>
          <p:cNvSpPr>
            <a:spLocks noGrp="1"/>
          </p:cNvSpPr>
          <p:nvPr>
            <p:ph sz="half" idx="2"/>
          </p:nvPr>
        </p:nvSpPr>
        <p:spPr>
          <a:xfrm>
            <a:off x="6470333" y="2480707"/>
            <a:ext cx="4610100" cy="365442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dirty="0"/>
              <a:t>Avoidance of Discomfort</a:t>
            </a:r>
          </a:p>
        </p:txBody>
      </p:sp>
      <p:sp>
        <p:nvSpPr>
          <p:cNvPr id="14" name="Flowchart: Connector 13">
            <a:extLst>
              <a:ext uri="{FF2B5EF4-FFF2-40B4-BE49-F238E27FC236}">
                <a16:creationId xmlns:a16="http://schemas.microsoft.com/office/drawing/2014/main" id="{8D832369-42DE-4BEE-8B2B-F25B5C1EB04C}"/>
              </a:ext>
            </a:extLst>
          </p:cNvPr>
          <p:cNvSpPr/>
          <p:nvPr/>
        </p:nvSpPr>
        <p:spPr>
          <a:xfrm>
            <a:off x="525717" y="2976251"/>
            <a:ext cx="1719008" cy="975990"/>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a:t>More Freedom</a:t>
            </a:r>
          </a:p>
        </p:txBody>
      </p:sp>
      <p:sp>
        <p:nvSpPr>
          <p:cNvPr id="15" name="Flowchart: Connector 14">
            <a:extLst>
              <a:ext uri="{FF2B5EF4-FFF2-40B4-BE49-F238E27FC236}">
                <a16:creationId xmlns:a16="http://schemas.microsoft.com/office/drawing/2014/main" id="{5AE7B2CE-F6AC-4432-A96B-71C98A4DBACD}"/>
              </a:ext>
            </a:extLst>
          </p:cNvPr>
          <p:cNvSpPr/>
          <p:nvPr/>
        </p:nvSpPr>
        <p:spPr>
          <a:xfrm>
            <a:off x="6214335" y="2976250"/>
            <a:ext cx="1719006" cy="975991"/>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a:t>Less Freedom</a:t>
            </a:r>
          </a:p>
        </p:txBody>
      </p:sp>
      <p:sp>
        <p:nvSpPr>
          <p:cNvPr id="16" name="Flowchart: Connector 15">
            <a:extLst>
              <a:ext uri="{FF2B5EF4-FFF2-40B4-BE49-F238E27FC236}">
                <a16:creationId xmlns:a16="http://schemas.microsoft.com/office/drawing/2014/main" id="{F5F5A53D-3649-4BCB-91B2-FEE4B68CAAB1}"/>
              </a:ext>
            </a:extLst>
          </p:cNvPr>
          <p:cNvSpPr/>
          <p:nvPr/>
        </p:nvSpPr>
        <p:spPr>
          <a:xfrm>
            <a:off x="521972" y="4555692"/>
            <a:ext cx="1719008" cy="975990"/>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a:t>Acceptance</a:t>
            </a:r>
          </a:p>
        </p:txBody>
      </p:sp>
      <p:sp>
        <p:nvSpPr>
          <p:cNvPr id="17" name="Flowchart: Connector 16">
            <a:extLst>
              <a:ext uri="{FF2B5EF4-FFF2-40B4-BE49-F238E27FC236}">
                <a16:creationId xmlns:a16="http://schemas.microsoft.com/office/drawing/2014/main" id="{3F74CC50-FEEC-46EF-BB59-6E32AC9A96B4}"/>
              </a:ext>
            </a:extLst>
          </p:cNvPr>
          <p:cNvSpPr/>
          <p:nvPr/>
        </p:nvSpPr>
        <p:spPr>
          <a:xfrm>
            <a:off x="6246335" y="4555691"/>
            <a:ext cx="1719006" cy="975991"/>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a:t>Rejection</a:t>
            </a:r>
          </a:p>
        </p:txBody>
      </p:sp>
      <p:sp>
        <p:nvSpPr>
          <p:cNvPr id="18" name="Flowchart: Connector 17">
            <a:extLst>
              <a:ext uri="{FF2B5EF4-FFF2-40B4-BE49-F238E27FC236}">
                <a16:creationId xmlns:a16="http://schemas.microsoft.com/office/drawing/2014/main" id="{4922A1C3-E7B4-4D5A-AB3C-F53806346EAE}"/>
              </a:ext>
            </a:extLst>
          </p:cNvPr>
          <p:cNvSpPr/>
          <p:nvPr/>
        </p:nvSpPr>
        <p:spPr>
          <a:xfrm>
            <a:off x="2432940" y="2070799"/>
            <a:ext cx="1719007" cy="975991"/>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a:t>Esteem/</a:t>
            </a:r>
          </a:p>
          <a:p>
            <a:pPr algn="ctr"/>
            <a:r>
              <a:rPr lang="en-US" sz="1400" dirty="0"/>
              <a:t>Respect</a:t>
            </a:r>
          </a:p>
        </p:txBody>
      </p:sp>
      <p:sp>
        <p:nvSpPr>
          <p:cNvPr id="19" name="Flowchart: Connector 18">
            <a:extLst>
              <a:ext uri="{FF2B5EF4-FFF2-40B4-BE49-F238E27FC236}">
                <a16:creationId xmlns:a16="http://schemas.microsoft.com/office/drawing/2014/main" id="{31DD1376-568C-4FD8-9181-F8BC9EAD4D7A}"/>
              </a:ext>
            </a:extLst>
          </p:cNvPr>
          <p:cNvSpPr/>
          <p:nvPr/>
        </p:nvSpPr>
        <p:spPr>
          <a:xfrm>
            <a:off x="8040055" y="2070799"/>
            <a:ext cx="1719005" cy="975992"/>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a:t>Humiliation</a:t>
            </a:r>
          </a:p>
        </p:txBody>
      </p:sp>
      <p:sp>
        <p:nvSpPr>
          <p:cNvPr id="20" name="Flowchart: Connector 19">
            <a:extLst>
              <a:ext uri="{FF2B5EF4-FFF2-40B4-BE49-F238E27FC236}">
                <a16:creationId xmlns:a16="http://schemas.microsoft.com/office/drawing/2014/main" id="{49A020A5-D89D-4EA4-B986-EAE94A4AE2B8}"/>
              </a:ext>
            </a:extLst>
          </p:cNvPr>
          <p:cNvSpPr/>
          <p:nvPr/>
        </p:nvSpPr>
        <p:spPr>
          <a:xfrm>
            <a:off x="2432939" y="5512309"/>
            <a:ext cx="1719008" cy="975991"/>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a:t>Security</a:t>
            </a:r>
          </a:p>
        </p:txBody>
      </p:sp>
      <p:sp>
        <p:nvSpPr>
          <p:cNvPr id="21" name="Flowchart: Connector 20">
            <a:extLst>
              <a:ext uri="{FF2B5EF4-FFF2-40B4-BE49-F238E27FC236}">
                <a16:creationId xmlns:a16="http://schemas.microsoft.com/office/drawing/2014/main" id="{5ED5D961-DDB7-44A2-8F90-F36074111975}"/>
              </a:ext>
            </a:extLst>
          </p:cNvPr>
          <p:cNvSpPr/>
          <p:nvPr/>
        </p:nvSpPr>
        <p:spPr>
          <a:xfrm>
            <a:off x="8050411" y="5512308"/>
            <a:ext cx="1698292" cy="975991"/>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a:t>Fear</a:t>
            </a:r>
          </a:p>
        </p:txBody>
      </p:sp>
      <p:sp>
        <p:nvSpPr>
          <p:cNvPr id="22" name="Flowchart: Connector 21">
            <a:extLst>
              <a:ext uri="{FF2B5EF4-FFF2-40B4-BE49-F238E27FC236}">
                <a16:creationId xmlns:a16="http://schemas.microsoft.com/office/drawing/2014/main" id="{EE32E01B-DF33-4F9F-B5FB-D0A70F47FA77}"/>
              </a:ext>
            </a:extLst>
          </p:cNvPr>
          <p:cNvSpPr/>
          <p:nvPr/>
        </p:nvSpPr>
        <p:spPr>
          <a:xfrm>
            <a:off x="4371112" y="2976250"/>
            <a:ext cx="1719007" cy="975991"/>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a:t>Increased Profits</a:t>
            </a:r>
          </a:p>
        </p:txBody>
      </p:sp>
      <p:sp>
        <p:nvSpPr>
          <p:cNvPr id="23" name="Flowchart: Connector 22">
            <a:extLst>
              <a:ext uri="{FF2B5EF4-FFF2-40B4-BE49-F238E27FC236}">
                <a16:creationId xmlns:a16="http://schemas.microsoft.com/office/drawing/2014/main" id="{9F793730-D38E-43F0-BA52-74E58924CA8E}"/>
              </a:ext>
            </a:extLst>
          </p:cNvPr>
          <p:cNvSpPr/>
          <p:nvPr/>
        </p:nvSpPr>
        <p:spPr>
          <a:xfrm>
            <a:off x="9759632" y="2976249"/>
            <a:ext cx="1719005" cy="975992"/>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a:t>Loss of Viability</a:t>
            </a:r>
          </a:p>
        </p:txBody>
      </p:sp>
      <p:sp>
        <p:nvSpPr>
          <p:cNvPr id="24" name="Flowchart: Connector 23">
            <a:extLst>
              <a:ext uri="{FF2B5EF4-FFF2-40B4-BE49-F238E27FC236}">
                <a16:creationId xmlns:a16="http://schemas.microsoft.com/office/drawing/2014/main" id="{339BA68E-E505-4C72-9BD5-18120687DAC0}"/>
              </a:ext>
            </a:extLst>
          </p:cNvPr>
          <p:cNvSpPr/>
          <p:nvPr/>
        </p:nvSpPr>
        <p:spPr>
          <a:xfrm>
            <a:off x="4340163" y="4555692"/>
            <a:ext cx="1719008" cy="975990"/>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a:t>Value</a:t>
            </a:r>
          </a:p>
        </p:txBody>
      </p:sp>
      <p:sp>
        <p:nvSpPr>
          <p:cNvPr id="25" name="Flowchart: Connector 24">
            <a:extLst>
              <a:ext uri="{FF2B5EF4-FFF2-40B4-BE49-F238E27FC236}">
                <a16:creationId xmlns:a16="http://schemas.microsoft.com/office/drawing/2014/main" id="{4D7F7337-5010-41CA-AE3F-B7A7BEF12298}"/>
              </a:ext>
            </a:extLst>
          </p:cNvPr>
          <p:cNvSpPr/>
          <p:nvPr/>
        </p:nvSpPr>
        <p:spPr>
          <a:xfrm>
            <a:off x="9759633" y="4555691"/>
            <a:ext cx="1719004" cy="975992"/>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a:t>Bankruptcy</a:t>
            </a:r>
          </a:p>
        </p:txBody>
      </p:sp>
    </p:spTree>
    <p:extLst>
      <p:ext uri="{BB962C8B-B14F-4D97-AF65-F5344CB8AC3E}">
        <p14:creationId xmlns:p14="http://schemas.microsoft.com/office/powerpoint/2010/main" val="101250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fade">
                                      <p:cBhvr>
                                        <p:cTn id="23" dur="500"/>
                                        <p:tgtEl>
                                          <p:spTgt spid="2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fade">
                                      <p:cBhvr>
                                        <p:cTn id="26" dur="500"/>
                                        <p:tgtEl>
                                          <p:spTgt spid="23"/>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500"/>
                                        <p:tgtEl>
                                          <p:spTgt spid="16"/>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fade">
                                      <p:cBhvr>
                                        <p:cTn id="34" dur="500"/>
                                        <p:tgtEl>
                                          <p:spTgt spid="17"/>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fade">
                                      <p:cBhvr>
                                        <p:cTn id="39" dur="500"/>
                                        <p:tgtEl>
                                          <p:spTgt spid="20"/>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fade">
                                      <p:cBhvr>
                                        <p:cTn id="42" dur="500"/>
                                        <p:tgtEl>
                                          <p:spTgt spid="21"/>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fade">
                                      <p:cBhvr>
                                        <p:cTn id="47" dur="500"/>
                                        <p:tgtEl>
                                          <p:spTgt spid="24"/>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25"/>
                                        </p:tgtEl>
                                        <p:attrNameLst>
                                          <p:attrName>style.visibility</p:attrName>
                                        </p:attrNameLst>
                                      </p:cBhvr>
                                      <p:to>
                                        <p:strVal val="visible"/>
                                      </p:to>
                                    </p:set>
                                    <p:animEffect transition="in" filter="fade">
                                      <p:cBhvr>
                                        <p:cTn id="50"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CCBB0-7288-4C20-AA0C-6F6C18386062}"/>
              </a:ext>
            </a:extLst>
          </p:cNvPr>
          <p:cNvSpPr>
            <a:spLocks noGrp="1"/>
          </p:cNvSpPr>
          <p:nvPr>
            <p:ph type="title"/>
          </p:nvPr>
        </p:nvSpPr>
        <p:spPr/>
        <p:txBody>
          <a:bodyPr/>
          <a:lstStyle/>
          <a:p>
            <a:r>
              <a:rPr lang="en-US" dirty="0"/>
              <a:t>How is Risk Managed?</a:t>
            </a:r>
          </a:p>
        </p:txBody>
      </p:sp>
      <p:sp>
        <p:nvSpPr>
          <p:cNvPr id="6" name="Content Placeholder 5">
            <a:extLst>
              <a:ext uri="{FF2B5EF4-FFF2-40B4-BE49-F238E27FC236}">
                <a16:creationId xmlns:a16="http://schemas.microsoft.com/office/drawing/2014/main" id="{BC60744C-4A61-43FB-BE06-46B58E5C6E6C}"/>
              </a:ext>
            </a:extLst>
          </p:cNvPr>
          <p:cNvSpPr>
            <a:spLocks noGrp="1"/>
          </p:cNvSpPr>
          <p:nvPr>
            <p:ph sz="half" idx="1"/>
          </p:nvPr>
        </p:nvSpPr>
        <p:spPr>
          <a:xfrm>
            <a:off x="525717" y="2521885"/>
            <a:ext cx="10077556" cy="3655077"/>
          </a:xfrm>
        </p:spPr>
        <p:txBody>
          <a:bodyPr>
            <a:noAutofit/>
          </a:bodyPr>
          <a:lstStyle/>
          <a:p>
            <a:r>
              <a:rPr lang="en-US" dirty="0"/>
              <a:t>NIST 800-30 includes a risk assessment and methodology framework. The methodology contains nine steps:</a:t>
            </a:r>
          </a:p>
          <a:p>
            <a:endParaRPr lang="en-US" dirty="0"/>
          </a:p>
          <a:p>
            <a:pPr lvl="1"/>
            <a:r>
              <a:rPr lang="en-US" sz="2000" dirty="0"/>
              <a:t>Step 1: System Characterization</a:t>
            </a:r>
          </a:p>
          <a:p>
            <a:pPr lvl="1"/>
            <a:r>
              <a:rPr lang="en-US" sz="2000" dirty="0"/>
              <a:t>Step 2: Threat Identification</a:t>
            </a:r>
          </a:p>
          <a:p>
            <a:pPr lvl="1"/>
            <a:r>
              <a:rPr lang="en-US" sz="2000" dirty="0"/>
              <a:t>Step 3: Vulnerability Identification</a:t>
            </a:r>
          </a:p>
          <a:p>
            <a:pPr lvl="1"/>
            <a:r>
              <a:rPr lang="en-US" sz="2000" dirty="0"/>
              <a:t>Step 4: Control Analysis</a:t>
            </a:r>
          </a:p>
        </p:txBody>
      </p:sp>
      <p:sp>
        <p:nvSpPr>
          <p:cNvPr id="3" name="Content Placeholder 2">
            <a:extLst>
              <a:ext uri="{FF2B5EF4-FFF2-40B4-BE49-F238E27FC236}">
                <a16:creationId xmlns:a16="http://schemas.microsoft.com/office/drawing/2014/main" id="{E0EF2091-3114-4F6E-B371-1539AEE75363}"/>
              </a:ext>
            </a:extLst>
          </p:cNvPr>
          <p:cNvSpPr>
            <a:spLocks noGrp="1"/>
          </p:cNvSpPr>
          <p:nvPr>
            <p:ph sz="half" idx="2"/>
          </p:nvPr>
        </p:nvSpPr>
        <p:spPr>
          <a:xfrm>
            <a:off x="5992136" y="3704493"/>
            <a:ext cx="4611138" cy="2472470"/>
          </a:xfrm>
        </p:spPr>
        <p:txBody>
          <a:bodyPr/>
          <a:lstStyle/>
          <a:p>
            <a:pPr lvl="1"/>
            <a:r>
              <a:rPr lang="en-US" sz="2000" dirty="0"/>
              <a:t>Step 5: Likelihood Determination</a:t>
            </a:r>
          </a:p>
          <a:p>
            <a:pPr lvl="1"/>
            <a:r>
              <a:rPr lang="en-US" sz="2000" dirty="0"/>
              <a:t>Step 6: Impact Analysis</a:t>
            </a:r>
          </a:p>
          <a:p>
            <a:pPr lvl="1"/>
            <a:r>
              <a:rPr lang="en-US" sz="2000" dirty="0"/>
              <a:t>Step 7: Risk Determination</a:t>
            </a:r>
          </a:p>
          <a:p>
            <a:pPr lvl="1"/>
            <a:r>
              <a:rPr lang="en-US" sz="2000" dirty="0"/>
              <a:t>Step 8: Control Recommendations</a:t>
            </a:r>
          </a:p>
          <a:p>
            <a:pPr lvl="1"/>
            <a:r>
              <a:rPr lang="en-US" sz="2000" dirty="0"/>
              <a:t>Step 9: Results Documentation </a:t>
            </a:r>
          </a:p>
          <a:p>
            <a:endParaRPr lang="en-US" dirty="0"/>
          </a:p>
        </p:txBody>
      </p:sp>
    </p:spTree>
    <p:extLst>
      <p:ext uri="{BB962C8B-B14F-4D97-AF65-F5344CB8AC3E}">
        <p14:creationId xmlns:p14="http://schemas.microsoft.com/office/powerpoint/2010/main" val="29779325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15DC6DA-E44B-4F21-910E-E2F54EAB675E}"/>
              </a:ext>
            </a:extLst>
          </p:cNvPr>
          <p:cNvPicPr>
            <a:picLocks noChangeAspect="1"/>
          </p:cNvPicPr>
          <p:nvPr/>
        </p:nvPicPr>
        <p:blipFill>
          <a:blip r:embed="rId2"/>
          <a:stretch>
            <a:fillRect/>
          </a:stretch>
        </p:blipFill>
        <p:spPr>
          <a:xfrm>
            <a:off x="1171327" y="0"/>
            <a:ext cx="9849346" cy="6858000"/>
          </a:xfrm>
          <a:prstGeom prst="rect">
            <a:avLst/>
          </a:prstGeom>
        </p:spPr>
      </p:pic>
    </p:spTree>
    <p:extLst>
      <p:ext uri="{BB962C8B-B14F-4D97-AF65-F5344CB8AC3E}">
        <p14:creationId xmlns:p14="http://schemas.microsoft.com/office/powerpoint/2010/main" val="37378533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F1829-D87F-40DE-BE9D-888695880EEB}"/>
              </a:ext>
            </a:extLst>
          </p:cNvPr>
          <p:cNvSpPr>
            <a:spLocks noGrp="1"/>
          </p:cNvSpPr>
          <p:nvPr>
            <p:ph type="title"/>
          </p:nvPr>
        </p:nvSpPr>
        <p:spPr/>
        <p:txBody>
          <a:bodyPr/>
          <a:lstStyle/>
          <a:p>
            <a:r>
              <a:rPr lang="en-US" dirty="0"/>
              <a:t>Assessment Methodology</a:t>
            </a:r>
          </a:p>
        </p:txBody>
      </p:sp>
      <p:sp>
        <p:nvSpPr>
          <p:cNvPr id="3" name="Content Placeholder 2">
            <a:extLst>
              <a:ext uri="{FF2B5EF4-FFF2-40B4-BE49-F238E27FC236}">
                <a16:creationId xmlns:a16="http://schemas.microsoft.com/office/drawing/2014/main" id="{DD8D1149-85D2-4D1B-9A17-0CC1A9155A08}"/>
              </a:ext>
            </a:extLst>
          </p:cNvPr>
          <p:cNvSpPr>
            <a:spLocks noGrp="1"/>
          </p:cNvSpPr>
          <p:nvPr>
            <p:ph idx="1"/>
          </p:nvPr>
        </p:nvSpPr>
        <p:spPr/>
        <p:txBody>
          <a:bodyPr>
            <a:normAutofit/>
          </a:bodyPr>
          <a:lstStyle/>
          <a:p>
            <a:r>
              <a:rPr lang="en-US" dirty="0"/>
              <a:t>Analysis approaches differ with respect to the orientation or starting point of the risk assessment, level of detail in the assessment, and how risks due to similar threat scenarios are treated. An analysis approach can be: </a:t>
            </a:r>
          </a:p>
          <a:p>
            <a:r>
              <a:rPr lang="en-US" dirty="0"/>
              <a:t>	(i) threat-oriented; </a:t>
            </a:r>
          </a:p>
          <a:p>
            <a:r>
              <a:rPr lang="en-US" dirty="0"/>
              <a:t>	(ii) asset/impact-oriented; or </a:t>
            </a:r>
          </a:p>
          <a:p>
            <a:r>
              <a:rPr lang="en-US" dirty="0"/>
              <a:t>	(iii) vulnerability oriented. </a:t>
            </a:r>
          </a:p>
        </p:txBody>
      </p:sp>
    </p:spTree>
    <p:extLst>
      <p:ext uri="{BB962C8B-B14F-4D97-AF65-F5344CB8AC3E}">
        <p14:creationId xmlns:p14="http://schemas.microsoft.com/office/powerpoint/2010/main" val="22902405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F1829-D87F-40DE-BE9D-888695880EEB}"/>
              </a:ext>
            </a:extLst>
          </p:cNvPr>
          <p:cNvSpPr>
            <a:spLocks noGrp="1"/>
          </p:cNvSpPr>
          <p:nvPr>
            <p:ph type="title"/>
          </p:nvPr>
        </p:nvSpPr>
        <p:spPr/>
        <p:txBody>
          <a:bodyPr/>
          <a:lstStyle/>
          <a:p>
            <a:r>
              <a:rPr lang="en-US" dirty="0"/>
              <a:t>Assessment Methodology</a:t>
            </a:r>
          </a:p>
        </p:txBody>
      </p:sp>
      <p:sp>
        <p:nvSpPr>
          <p:cNvPr id="3" name="Content Placeholder 2">
            <a:extLst>
              <a:ext uri="{FF2B5EF4-FFF2-40B4-BE49-F238E27FC236}">
                <a16:creationId xmlns:a16="http://schemas.microsoft.com/office/drawing/2014/main" id="{DD8D1149-85D2-4D1B-9A17-0CC1A9155A08}"/>
              </a:ext>
            </a:extLst>
          </p:cNvPr>
          <p:cNvSpPr>
            <a:spLocks noGrp="1"/>
          </p:cNvSpPr>
          <p:nvPr>
            <p:ph idx="1"/>
          </p:nvPr>
        </p:nvSpPr>
        <p:spPr/>
        <p:txBody>
          <a:bodyPr>
            <a:normAutofit/>
          </a:bodyPr>
          <a:lstStyle/>
          <a:p>
            <a:r>
              <a:rPr lang="en-US" dirty="0"/>
              <a:t>A threat-oriented approach starts with the identification of threat sources and threat events, and focuses on the development of threat scenarios; </a:t>
            </a:r>
          </a:p>
          <a:p>
            <a:endParaRPr lang="en-US" dirty="0"/>
          </a:p>
          <a:p>
            <a:r>
              <a:rPr lang="en-US" dirty="0"/>
              <a:t>Vulnerabilities are identified in the context of threats, and for adversarial threats, impacts are identified based on adversary intent. </a:t>
            </a:r>
          </a:p>
        </p:txBody>
      </p:sp>
    </p:spTree>
    <p:extLst>
      <p:ext uri="{BB962C8B-B14F-4D97-AF65-F5344CB8AC3E}">
        <p14:creationId xmlns:p14="http://schemas.microsoft.com/office/powerpoint/2010/main" val="32199945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F1829-D87F-40DE-BE9D-888695880EEB}"/>
              </a:ext>
            </a:extLst>
          </p:cNvPr>
          <p:cNvSpPr>
            <a:spLocks noGrp="1"/>
          </p:cNvSpPr>
          <p:nvPr>
            <p:ph type="title"/>
          </p:nvPr>
        </p:nvSpPr>
        <p:spPr/>
        <p:txBody>
          <a:bodyPr/>
          <a:lstStyle/>
          <a:p>
            <a:r>
              <a:rPr lang="en-US" dirty="0"/>
              <a:t>Assessment Methodology</a:t>
            </a:r>
          </a:p>
        </p:txBody>
      </p:sp>
      <p:sp>
        <p:nvSpPr>
          <p:cNvPr id="3" name="Content Placeholder 2">
            <a:extLst>
              <a:ext uri="{FF2B5EF4-FFF2-40B4-BE49-F238E27FC236}">
                <a16:creationId xmlns:a16="http://schemas.microsoft.com/office/drawing/2014/main" id="{DD8D1149-85D2-4D1B-9A17-0CC1A9155A08}"/>
              </a:ext>
            </a:extLst>
          </p:cNvPr>
          <p:cNvSpPr>
            <a:spLocks noGrp="1"/>
          </p:cNvSpPr>
          <p:nvPr>
            <p:ph idx="1"/>
          </p:nvPr>
        </p:nvSpPr>
        <p:spPr/>
        <p:txBody>
          <a:bodyPr>
            <a:normAutofit/>
          </a:bodyPr>
          <a:lstStyle/>
          <a:p>
            <a:r>
              <a:rPr lang="en-US" dirty="0"/>
              <a:t>An asset/impact-oriented approach starts with the identification of impacts or consequences of concern and critical assets, possibly using the results of a mission or business impact analyses and identifying threat events that could lead to and/or threat sources that could seek those impacts or consequences. </a:t>
            </a:r>
          </a:p>
        </p:txBody>
      </p:sp>
    </p:spTree>
    <p:extLst>
      <p:ext uri="{BB962C8B-B14F-4D97-AF65-F5344CB8AC3E}">
        <p14:creationId xmlns:p14="http://schemas.microsoft.com/office/powerpoint/2010/main" val="3288136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F1829-D87F-40DE-BE9D-888695880EEB}"/>
              </a:ext>
            </a:extLst>
          </p:cNvPr>
          <p:cNvSpPr>
            <a:spLocks noGrp="1"/>
          </p:cNvSpPr>
          <p:nvPr>
            <p:ph type="title"/>
          </p:nvPr>
        </p:nvSpPr>
        <p:spPr/>
        <p:txBody>
          <a:bodyPr/>
          <a:lstStyle/>
          <a:p>
            <a:r>
              <a:rPr lang="en-US" dirty="0"/>
              <a:t>Assessment Methodology</a:t>
            </a:r>
          </a:p>
        </p:txBody>
      </p:sp>
      <p:sp>
        <p:nvSpPr>
          <p:cNvPr id="3" name="Content Placeholder 2">
            <a:extLst>
              <a:ext uri="{FF2B5EF4-FFF2-40B4-BE49-F238E27FC236}">
                <a16:creationId xmlns:a16="http://schemas.microsoft.com/office/drawing/2014/main" id="{DD8D1149-85D2-4D1B-9A17-0CC1A9155A08}"/>
              </a:ext>
            </a:extLst>
          </p:cNvPr>
          <p:cNvSpPr>
            <a:spLocks noGrp="1"/>
          </p:cNvSpPr>
          <p:nvPr>
            <p:ph idx="1"/>
          </p:nvPr>
        </p:nvSpPr>
        <p:spPr/>
        <p:txBody>
          <a:bodyPr>
            <a:normAutofit/>
          </a:bodyPr>
          <a:lstStyle/>
          <a:p>
            <a:r>
              <a:rPr lang="en-US" dirty="0"/>
              <a:t>A vulnerability-oriented approach starts with a set of predisposing conditions or exploitable weaknesses/deficiencies in organizational information systems or the environments in which the systems operate, and identifies threat events that could exercise those vulnerabilities together with possible consequences of vulnerabilities being exercised.</a:t>
            </a:r>
          </a:p>
        </p:txBody>
      </p:sp>
    </p:spTree>
    <p:extLst>
      <p:ext uri="{BB962C8B-B14F-4D97-AF65-F5344CB8AC3E}">
        <p14:creationId xmlns:p14="http://schemas.microsoft.com/office/powerpoint/2010/main" val="12061724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EB1EC-0F51-42E3-805E-711F649C141E}"/>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E450B1E5-DA27-40D5-8BFE-98EBAB76A504}"/>
              </a:ext>
            </a:extLst>
          </p:cNvPr>
          <p:cNvPicPr>
            <a:picLocks noGrp="1" noChangeAspect="1"/>
          </p:cNvPicPr>
          <p:nvPr>
            <p:ph idx="1"/>
          </p:nvPr>
        </p:nvPicPr>
        <p:blipFill>
          <a:blip r:embed="rId2"/>
          <a:stretch>
            <a:fillRect/>
          </a:stretch>
        </p:blipFill>
        <p:spPr>
          <a:xfrm>
            <a:off x="0" y="76199"/>
            <a:ext cx="12192000" cy="6705601"/>
          </a:xfrm>
        </p:spPr>
      </p:pic>
    </p:spTree>
    <p:extLst>
      <p:ext uri="{BB962C8B-B14F-4D97-AF65-F5344CB8AC3E}">
        <p14:creationId xmlns:p14="http://schemas.microsoft.com/office/powerpoint/2010/main" val="38196590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DD192-8264-47A1-8607-77E56A5E8EC4}"/>
              </a:ext>
            </a:extLst>
          </p:cNvPr>
          <p:cNvSpPr>
            <a:spLocks noGrp="1"/>
          </p:cNvSpPr>
          <p:nvPr>
            <p:ph type="title"/>
          </p:nvPr>
        </p:nvSpPr>
        <p:spPr/>
        <p:txBody>
          <a:bodyPr/>
          <a:lstStyle/>
          <a:p>
            <a:r>
              <a:rPr lang="en-US" dirty="0"/>
              <a:t>Risk  Registry</a:t>
            </a:r>
          </a:p>
        </p:txBody>
      </p:sp>
      <p:sp>
        <p:nvSpPr>
          <p:cNvPr id="3" name="Content Placeholder 2">
            <a:extLst>
              <a:ext uri="{FF2B5EF4-FFF2-40B4-BE49-F238E27FC236}">
                <a16:creationId xmlns:a16="http://schemas.microsoft.com/office/drawing/2014/main" id="{2A0C2D4E-83EF-423C-A0FC-08BB018B624D}"/>
              </a:ext>
            </a:extLst>
          </p:cNvPr>
          <p:cNvSpPr>
            <a:spLocks noGrp="1"/>
          </p:cNvSpPr>
          <p:nvPr>
            <p:ph idx="1"/>
          </p:nvPr>
        </p:nvSpPr>
        <p:spPr/>
        <p:txBody>
          <a:bodyPr>
            <a:normAutofit/>
          </a:bodyPr>
          <a:lstStyle/>
          <a:p>
            <a:r>
              <a:rPr lang="en-US" dirty="0"/>
              <a:t>I hope this has become abundantly clear, but I’ll reiterate – you can’t remediate every threat. </a:t>
            </a:r>
          </a:p>
          <a:p>
            <a:r>
              <a:rPr lang="en-US" dirty="0"/>
              <a:t>A big part of risk management and reading the threat landscape is intelligence – knowing your blind spots, recording vulnerabilities, categorizing them, and reviewing them regularly to determine if they become actionable at a later date.</a:t>
            </a:r>
          </a:p>
          <a:p>
            <a:r>
              <a:rPr lang="en-US" dirty="0"/>
              <a:t>You do this with a risk registry. Simply, a document where you record your known issues and establish a procedure for triage and following up on them.</a:t>
            </a:r>
          </a:p>
        </p:txBody>
      </p:sp>
    </p:spTree>
    <p:extLst>
      <p:ext uri="{BB962C8B-B14F-4D97-AF65-F5344CB8AC3E}">
        <p14:creationId xmlns:p14="http://schemas.microsoft.com/office/powerpoint/2010/main" val="7120530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DD192-8264-47A1-8607-77E56A5E8EC4}"/>
              </a:ext>
            </a:extLst>
          </p:cNvPr>
          <p:cNvSpPr>
            <a:spLocks noGrp="1"/>
          </p:cNvSpPr>
          <p:nvPr>
            <p:ph type="title"/>
          </p:nvPr>
        </p:nvSpPr>
        <p:spPr>
          <a:xfrm>
            <a:off x="581192" y="702156"/>
            <a:ext cx="11029616" cy="1013800"/>
          </a:xfrm>
        </p:spPr>
        <p:txBody>
          <a:bodyPr/>
          <a:lstStyle/>
          <a:p>
            <a:r>
              <a:rPr lang="en-US" dirty="0"/>
              <a:t>Risk  Registry</a:t>
            </a:r>
          </a:p>
        </p:txBody>
      </p:sp>
      <p:graphicFrame>
        <p:nvGraphicFramePr>
          <p:cNvPr id="7" name="Table 6">
            <a:extLst>
              <a:ext uri="{FF2B5EF4-FFF2-40B4-BE49-F238E27FC236}">
                <a16:creationId xmlns:a16="http://schemas.microsoft.com/office/drawing/2014/main" id="{3985ACDF-9399-427C-B996-ED952AE4B8FD}"/>
              </a:ext>
            </a:extLst>
          </p:cNvPr>
          <p:cNvGraphicFramePr>
            <a:graphicFrameLocks noGrp="1"/>
          </p:cNvGraphicFramePr>
          <p:nvPr>
            <p:extLst>
              <p:ext uri="{D42A27DB-BD31-4B8C-83A1-F6EECF244321}">
                <p14:modId xmlns:p14="http://schemas.microsoft.com/office/powerpoint/2010/main" val="1577141907"/>
              </p:ext>
            </p:extLst>
          </p:nvPr>
        </p:nvGraphicFramePr>
        <p:xfrm>
          <a:off x="0" y="669034"/>
          <a:ext cx="12191998" cy="2451376"/>
        </p:xfrm>
        <a:graphic>
          <a:graphicData uri="http://schemas.openxmlformats.org/drawingml/2006/table">
            <a:tbl>
              <a:tblPr>
                <a:tableStyleId>{08FB837D-C827-4EFA-A057-4D05807E0F7C}</a:tableStyleId>
              </a:tblPr>
              <a:tblGrid>
                <a:gridCol w="2021716">
                  <a:extLst>
                    <a:ext uri="{9D8B030D-6E8A-4147-A177-3AD203B41FA5}">
                      <a16:colId xmlns:a16="http://schemas.microsoft.com/office/drawing/2014/main" val="577572316"/>
                    </a:ext>
                  </a:extLst>
                </a:gridCol>
                <a:gridCol w="1225737">
                  <a:extLst>
                    <a:ext uri="{9D8B030D-6E8A-4147-A177-3AD203B41FA5}">
                      <a16:colId xmlns:a16="http://schemas.microsoft.com/office/drawing/2014/main" val="1917472805"/>
                    </a:ext>
                  </a:extLst>
                </a:gridCol>
                <a:gridCol w="1673165">
                  <a:extLst>
                    <a:ext uri="{9D8B030D-6E8A-4147-A177-3AD203B41FA5}">
                      <a16:colId xmlns:a16="http://schemas.microsoft.com/office/drawing/2014/main" val="1729805075"/>
                    </a:ext>
                  </a:extLst>
                </a:gridCol>
                <a:gridCol w="1684087">
                  <a:extLst>
                    <a:ext uri="{9D8B030D-6E8A-4147-A177-3AD203B41FA5}">
                      <a16:colId xmlns:a16="http://schemas.microsoft.com/office/drawing/2014/main" val="4174734827"/>
                    </a:ext>
                  </a:extLst>
                </a:gridCol>
                <a:gridCol w="3739198">
                  <a:extLst>
                    <a:ext uri="{9D8B030D-6E8A-4147-A177-3AD203B41FA5}">
                      <a16:colId xmlns:a16="http://schemas.microsoft.com/office/drawing/2014/main" val="4166437998"/>
                    </a:ext>
                  </a:extLst>
                </a:gridCol>
                <a:gridCol w="1848095">
                  <a:extLst>
                    <a:ext uri="{9D8B030D-6E8A-4147-A177-3AD203B41FA5}">
                      <a16:colId xmlns:a16="http://schemas.microsoft.com/office/drawing/2014/main" val="912173350"/>
                    </a:ext>
                  </a:extLst>
                </a:gridCol>
              </a:tblGrid>
              <a:tr h="363076">
                <a:tc>
                  <a:txBody>
                    <a:bodyPr/>
                    <a:lstStyle/>
                    <a:p>
                      <a:pPr algn="ctr" fontAlgn="b"/>
                      <a:r>
                        <a:rPr lang="en-US" sz="2000" u="none" strike="noStrike" dirty="0">
                          <a:solidFill>
                            <a:srgbClr val="000000"/>
                          </a:solidFill>
                          <a:effectLst/>
                        </a:rPr>
                        <a:t>Date Added</a:t>
                      </a:r>
                      <a:endParaRPr lang="en-US" sz="2000" b="1" i="0" u="none" strike="noStrike" dirty="0">
                        <a:solidFill>
                          <a:srgbClr val="000000"/>
                        </a:solidFill>
                        <a:effectLst/>
                        <a:latin typeface="Arial" panose="020B0604020202020204" pitchFamily="34" charset="0"/>
                      </a:endParaRPr>
                    </a:p>
                  </a:txBody>
                  <a:tcPr marL="6488" marR="6488" marT="6488" marB="0" anchor="b">
                    <a:solidFill>
                      <a:schemeClr val="accent6"/>
                    </a:solidFill>
                  </a:tcPr>
                </a:tc>
                <a:tc>
                  <a:txBody>
                    <a:bodyPr/>
                    <a:lstStyle/>
                    <a:p>
                      <a:pPr algn="ctr" fontAlgn="b"/>
                      <a:r>
                        <a:rPr lang="en-US" sz="2000" u="none" strike="noStrike">
                          <a:solidFill>
                            <a:srgbClr val="000000"/>
                          </a:solidFill>
                          <a:effectLst/>
                        </a:rPr>
                        <a:t>Date for Review</a:t>
                      </a:r>
                      <a:endParaRPr lang="en-US" sz="2000" b="1" i="0" u="none" strike="noStrike">
                        <a:solidFill>
                          <a:srgbClr val="000000"/>
                        </a:solidFill>
                        <a:effectLst/>
                        <a:latin typeface="Arial" panose="020B0604020202020204" pitchFamily="34" charset="0"/>
                      </a:endParaRPr>
                    </a:p>
                  </a:txBody>
                  <a:tcPr marL="6488" marR="6488" marT="6488" marB="0" anchor="b">
                    <a:solidFill>
                      <a:schemeClr val="accent6"/>
                    </a:solidFill>
                  </a:tcPr>
                </a:tc>
                <a:tc>
                  <a:txBody>
                    <a:bodyPr/>
                    <a:lstStyle/>
                    <a:p>
                      <a:pPr algn="ctr" fontAlgn="b"/>
                      <a:r>
                        <a:rPr lang="en-US" sz="2000" u="none" strike="noStrike" dirty="0">
                          <a:solidFill>
                            <a:srgbClr val="000000"/>
                          </a:solidFill>
                          <a:effectLst/>
                        </a:rPr>
                        <a:t>Description</a:t>
                      </a:r>
                      <a:endParaRPr lang="en-US" sz="2000" b="1" i="0" u="none" strike="noStrike" dirty="0">
                        <a:solidFill>
                          <a:srgbClr val="000000"/>
                        </a:solidFill>
                        <a:effectLst/>
                        <a:latin typeface="Arial" panose="020B0604020202020204" pitchFamily="34" charset="0"/>
                      </a:endParaRPr>
                    </a:p>
                  </a:txBody>
                  <a:tcPr marL="6488" marR="6488" marT="6488" marB="0" anchor="b">
                    <a:solidFill>
                      <a:schemeClr val="accent6"/>
                    </a:solidFill>
                  </a:tcPr>
                </a:tc>
                <a:tc>
                  <a:txBody>
                    <a:bodyPr/>
                    <a:lstStyle/>
                    <a:p>
                      <a:pPr algn="ctr" fontAlgn="b"/>
                      <a:r>
                        <a:rPr lang="en-US" sz="2000" u="none" strike="noStrike" dirty="0">
                          <a:solidFill>
                            <a:srgbClr val="000000"/>
                          </a:solidFill>
                          <a:effectLst/>
                        </a:rPr>
                        <a:t>Risk Owner</a:t>
                      </a:r>
                      <a:endParaRPr lang="en-US" sz="2000" b="1" i="0" u="none" strike="noStrike" dirty="0">
                        <a:solidFill>
                          <a:srgbClr val="000000"/>
                        </a:solidFill>
                        <a:effectLst/>
                        <a:latin typeface="Arial" panose="020B0604020202020204" pitchFamily="34" charset="0"/>
                      </a:endParaRPr>
                    </a:p>
                  </a:txBody>
                  <a:tcPr marL="6488" marR="6488" marT="6488" marB="0" anchor="b">
                    <a:solidFill>
                      <a:schemeClr val="accent6"/>
                    </a:solidFill>
                  </a:tcPr>
                </a:tc>
                <a:tc>
                  <a:txBody>
                    <a:bodyPr/>
                    <a:lstStyle/>
                    <a:p>
                      <a:pPr algn="ctr" fontAlgn="b"/>
                      <a:r>
                        <a:rPr lang="en-US" sz="2000" u="none" strike="noStrike" dirty="0">
                          <a:solidFill>
                            <a:srgbClr val="000000"/>
                          </a:solidFill>
                          <a:effectLst/>
                        </a:rPr>
                        <a:t>Risk Trigger</a:t>
                      </a:r>
                      <a:endParaRPr lang="en-US" sz="2000" b="1" i="0" u="none" strike="noStrike" dirty="0">
                        <a:solidFill>
                          <a:srgbClr val="000000"/>
                        </a:solidFill>
                        <a:effectLst/>
                        <a:latin typeface="Arial" panose="020B0604020202020204" pitchFamily="34" charset="0"/>
                      </a:endParaRPr>
                    </a:p>
                  </a:txBody>
                  <a:tcPr marL="6488" marR="6488" marT="6488" marB="0" anchor="b">
                    <a:solidFill>
                      <a:schemeClr val="accent6"/>
                    </a:solidFill>
                  </a:tcPr>
                </a:tc>
                <a:tc>
                  <a:txBody>
                    <a:bodyPr/>
                    <a:lstStyle/>
                    <a:p>
                      <a:pPr algn="ctr" fontAlgn="b"/>
                      <a:r>
                        <a:rPr lang="en-US" sz="2000" u="none" strike="noStrike" dirty="0">
                          <a:solidFill>
                            <a:srgbClr val="000000"/>
                          </a:solidFill>
                          <a:effectLst/>
                        </a:rPr>
                        <a:t>Risk Category</a:t>
                      </a:r>
                      <a:endParaRPr lang="en-US" sz="2000" b="1" i="0" u="none" strike="noStrike" dirty="0">
                        <a:solidFill>
                          <a:srgbClr val="000000"/>
                        </a:solidFill>
                        <a:effectLst/>
                        <a:latin typeface="Arial" panose="020B0604020202020204" pitchFamily="34" charset="0"/>
                      </a:endParaRPr>
                    </a:p>
                  </a:txBody>
                  <a:tcPr marL="6488" marR="6488" marT="6488" marB="0" anchor="b">
                    <a:solidFill>
                      <a:schemeClr val="accent6"/>
                    </a:solidFill>
                  </a:tcPr>
                </a:tc>
                <a:extLst>
                  <a:ext uri="{0D108BD9-81ED-4DB2-BD59-A6C34878D82A}">
                    <a16:rowId xmlns:a16="http://schemas.microsoft.com/office/drawing/2014/main" val="2238421369"/>
                  </a:ext>
                </a:extLst>
              </a:tr>
              <a:tr h="1465724">
                <a:tc>
                  <a:txBody>
                    <a:bodyPr/>
                    <a:lstStyle/>
                    <a:p>
                      <a:pPr algn="ctr" fontAlgn="b"/>
                      <a:r>
                        <a:rPr lang="en-US" sz="2000" u="none" strike="noStrike" dirty="0">
                          <a:solidFill>
                            <a:srgbClr val="000000"/>
                          </a:solidFill>
                          <a:effectLst/>
                        </a:rPr>
                        <a:t>Date Added to the Register</a:t>
                      </a:r>
                      <a:endParaRPr lang="en-US" sz="2000" b="1" i="0" u="none" strike="noStrike" dirty="0">
                        <a:solidFill>
                          <a:srgbClr val="000000"/>
                        </a:solidFill>
                        <a:effectLst/>
                        <a:latin typeface="Arial" panose="020B0604020202020204" pitchFamily="34" charset="0"/>
                      </a:endParaRPr>
                    </a:p>
                  </a:txBody>
                  <a:tcPr marL="6488" marR="6488" marT="6488" marB="0" anchor="b"/>
                </a:tc>
                <a:tc>
                  <a:txBody>
                    <a:bodyPr/>
                    <a:lstStyle/>
                    <a:p>
                      <a:pPr algn="ctr" fontAlgn="b"/>
                      <a:r>
                        <a:rPr lang="en-US" sz="2000" u="none" strike="noStrike" dirty="0">
                          <a:solidFill>
                            <a:srgbClr val="000000"/>
                          </a:solidFill>
                          <a:effectLst/>
                        </a:rPr>
                        <a:t>Date for Review</a:t>
                      </a:r>
                      <a:endParaRPr lang="en-US" sz="2000" b="1" i="0" u="none" strike="noStrike" dirty="0">
                        <a:solidFill>
                          <a:srgbClr val="000000"/>
                        </a:solidFill>
                        <a:effectLst/>
                        <a:latin typeface="Arial" panose="020B0604020202020204" pitchFamily="34" charset="0"/>
                      </a:endParaRPr>
                    </a:p>
                  </a:txBody>
                  <a:tcPr marL="6488" marR="6488" marT="6488" marB="0" anchor="b"/>
                </a:tc>
                <a:tc>
                  <a:txBody>
                    <a:bodyPr/>
                    <a:lstStyle/>
                    <a:p>
                      <a:pPr algn="ctr" fontAlgn="b"/>
                      <a:r>
                        <a:rPr lang="en-US" sz="2000" u="none" strike="noStrike" dirty="0">
                          <a:solidFill>
                            <a:srgbClr val="000000"/>
                          </a:solidFill>
                          <a:effectLst/>
                        </a:rPr>
                        <a:t>Description of the risk</a:t>
                      </a:r>
                      <a:endParaRPr lang="en-US" sz="2000" b="1" i="0" u="none" strike="noStrike" dirty="0">
                        <a:solidFill>
                          <a:srgbClr val="000000"/>
                        </a:solidFill>
                        <a:effectLst/>
                        <a:latin typeface="Arial" panose="020B0604020202020204" pitchFamily="34" charset="0"/>
                      </a:endParaRPr>
                    </a:p>
                  </a:txBody>
                  <a:tcPr marL="6488" marR="6488" marT="6488" marB="0" anchor="b"/>
                </a:tc>
                <a:tc>
                  <a:txBody>
                    <a:bodyPr/>
                    <a:lstStyle/>
                    <a:p>
                      <a:pPr algn="ctr" fontAlgn="b"/>
                      <a:r>
                        <a:rPr lang="en-US" sz="2000" u="none" strike="noStrike" dirty="0">
                          <a:solidFill>
                            <a:srgbClr val="000000"/>
                          </a:solidFill>
                          <a:effectLst/>
                        </a:rPr>
                        <a:t>Name of person who monitors the risk</a:t>
                      </a:r>
                      <a:endParaRPr lang="en-US" sz="2000" b="1" i="0" u="none" strike="noStrike" dirty="0">
                        <a:solidFill>
                          <a:srgbClr val="000000"/>
                        </a:solidFill>
                        <a:effectLst/>
                        <a:latin typeface="Arial" panose="020B0604020202020204" pitchFamily="34" charset="0"/>
                      </a:endParaRPr>
                    </a:p>
                  </a:txBody>
                  <a:tcPr marL="6488" marR="6488" marT="6488" marB="0" anchor="b"/>
                </a:tc>
                <a:tc>
                  <a:txBody>
                    <a:bodyPr/>
                    <a:lstStyle/>
                    <a:p>
                      <a:pPr algn="ctr" fontAlgn="b"/>
                      <a:r>
                        <a:rPr lang="en-US" sz="2000" u="none" strike="noStrike" dirty="0">
                          <a:solidFill>
                            <a:srgbClr val="000000"/>
                          </a:solidFill>
                          <a:effectLst/>
                        </a:rPr>
                        <a:t>How you know the risk is becoming an issue or has reached a point that requires action.</a:t>
                      </a:r>
                      <a:endParaRPr lang="en-US" sz="2000" b="1" i="0" u="none" strike="noStrike" dirty="0">
                        <a:solidFill>
                          <a:srgbClr val="000000"/>
                        </a:solidFill>
                        <a:effectLst/>
                        <a:latin typeface="Arial" panose="020B0604020202020204" pitchFamily="34" charset="0"/>
                      </a:endParaRPr>
                    </a:p>
                  </a:txBody>
                  <a:tcPr marL="6488" marR="6488" marT="6488" marB="0" anchor="b"/>
                </a:tc>
                <a:tc>
                  <a:txBody>
                    <a:bodyPr/>
                    <a:lstStyle/>
                    <a:p>
                      <a:pPr algn="ctr" fontAlgn="b"/>
                      <a:r>
                        <a:rPr lang="en-US" sz="2000" u="none" strike="noStrike" dirty="0">
                          <a:solidFill>
                            <a:srgbClr val="000000"/>
                          </a:solidFill>
                          <a:effectLst/>
                        </a:rPr>
                        <a:t>Group defines the types of risks (technology, financial, staffing, etc.)</a:t>
                      </a:r>
                      <a:endParaRPr lang="en-US" sz="2000" b="1" i="0" u="none" strike="noStrike" dirty="0">
                        <a:solidFill>
                          <a:srgbClr val="000000"/>
                        </a:solidFill>
                        <a:effectLst/>
                        <a:latin typeface="Arial" panose="020B0604020202020204" pitchFamily="34" charset="0"/>
                      </a:endParaRPr>
                    </a:p>
                  </a:txBody>
                  <a:tcPr marL="6488" marR="6488" marT="6488" marB="0" anchor="b"/>
                </a:tc>
                <a:extLst>
                  <a:ext uri="{0D108BD9-81ED-4DB2-BD59-A6C34878D82A}">
                    <a16:rowId xmlns:a16="http://schemas.microsoft.com/office/drawing/2014/main" val="3640489027"/>
                  </a:ext>
                </a:extLst>
              </a:tr>
            </a:tbl>
          </a:graphicData>
        </a:graphic>
      </p:graphicFrame>
      <p:graphicFrame>
        <p:nvGraphicFramePr>
          <p:cNvPr id="10" name="Table 9">
            <a:extLst>
              <a:ext uri="{FF2B5EF4-FFF2-40B4-BE49-F238E27FC236}">
                <a16:creationId xmlns:a16="http://schemas.microsoft.com/office/drawing/2014/main" id="{0024DCF9-74D7-4D02-99A3-D30DDEEB2664}"/>
              </a:ext>
            </a:extLst>
          </p:cNvPr>
          <p:cNvGraphicFramePr>
            <a:graphicFrameLocks noGrp="1"/>
          </p:cNvGraphicFramePr>
          <p:nvPr>
            <p:extLst>
              <p:ext uri="{D42A27DB-BD31-4B8C-83A1-F6EECF244321}">
                <p14:modId xmlns:p14="http://schemas.microsoft.com/office/powerpoint/2010/main" val="58676077"/>
              </p:ext>
            </p:extLst>
          </p:nvPr>
        </p:nvGraphicFramePr>
        <p:xfrm>
          <a:off x="-1" y="3162047"/>
          <a:ext cx="12191999" cy="1409110"/>
        </p:xfrm>
        <a:graphic>
          <a:graphicData uri="http://schemas.openxmlformats.org/drawingml/2006/table">
            <a:tbl>
              <a:tblPr>
                <a:tableStyleId>{08FB837D-C827-4EFA-A057-4D05807E0F7C}</a:tableStyleId>
              </a:tblPr>
              <a:tblGrid>
                <a:gridCol w="2923309">
                  <a:extLst>
                    <a:ext uri="{9D8B030D-6E8A-4147-A177-3AD203B41FA5}">
                      <a16:colId xmlns:a16="http://schemas.microsoft.com/office/drawing/2014/main" val="680819030"/>
                    </a:ext>
                  </a:extLst>
                </a:gridCol>
                <a:gridCol w="2680326">
                  <a:extLst>
                    <a:ext uri="{9D8B030D-6E8A-4147-A177-3AD203B41FA5}">
                      <a16:colId xmlns:a16="http://schemas.microsoft.com/office/drawing/2014/main" val="1158299986"/>
                    </a:ext>
                  </a:extLst>
                </a:gridCol>
                <a:gridCol w="2722947">
                  <a:extLst>
                    <a:ext uri="{9D8B030D-6E8A-4147-A177-3AD203B41FA5}">
                      <a16:colId xmlns:a16="http://schemas.microsoft.com/office/drawing/2014/main" val="779884896"/>
                    </a:ext>
                  </a:extLst>
                </a:gridCol>
                <a:gridCol w="3865417">
                  <a:extLst>
                    <a:ext uri="{9D8B030D-6E8A-4147-A177-3AD203B41FA5}">
                      <a16:colId xmlns:a16="http://schemas.microsoft.com/office/drawing/2014/main" val="3474374586"/>
                    </a:ext>
                  </a:extLst>
                </a:gridCol>
              </a:tblGrid>
              <a:tr h="239512">
                <a:tc>
                  <a:txBody>
                    <a:bodyPr/>
                    <a:lstStyle/>
                    <a:p>
                      <a:pPr algn="ctr" fontAlgn="b"/>
                      <a:r>
                        <a:rPr lang="en-US" sz="2000" u="none" strike="noStrike" dirty="0">
                          <a:solidFill>
                            <a:srgbClr val="000000"/>
                          </a:solidFill>
                          <a:effectLst/>
                        </a:rPr>
                        <a:t>Response Trigger</a:t>
                      </a:r>
                      <a:endParaRPr lang="en-US" sz="2000" b="1" i="0" u="none" strike="noStrike" dirty="0">
                        <a:solidFill>
                          <a:srgbClr val="000000"/>
                        </a:solidFill>
                        <a:effectLst/>
                        <a:latin typeface="Arial" panose="020B0604020202020204" pitchFamily="34" charset="0"/>
                      </a:endParaRPr>
                    </a:p>
                  </a:txBody>
                  <a:tcPr marL="9401" marR="9401" marT="9401" marB="0" anchor="b">
                    <a:solidFill>
                      <a:schemeClr val="accent6"/>
                    </a:solidFill>
                  </a:tcPr>
                </a:tc>
                <a:tc>
                  <a:txBody>
                    <a:bodyPr/>
                    <a:lstStyle/>
                    <a:p>
                      <a:pPr algn="ctr" fontAlgn="b"/>
                      <a:r>
                        <a:rPr lang="en-US" sz="2000" u="none" strike="noStrike" dirty="0">
                          <a:solidFill>
                            <a:srgbClr val="000000"/>
                          </a:solidFill>
                          <a:effectLst/>
                        </a:rPr>
                        <a:t>Response Owner</a:t>
                      </a:r>
                      <a:endParaRPr lang="en-US" sz="2000" b="1" i="0" u="none" strike="noStrike" dirty="0">
                        <a:solidFill>
                          <a:srgbClr val="000000"/>
                        </a:solidFill>
                        <a:effectLst/>
                        <a:latin typeface="Arial" panose="020B0604020202020204" pitchFamily="34" charset="0"/>
                      </a:endParaRPr>
                    </a:p>
                  </a:txBody>
                  <a:tcPr marL="9401" marR="9401" marT="9401" marB="0" anchor="b">
                    <a:solidFill>
                      <a:schemeClr val="accent6"/>
                    </a:solidFill>
                  </a:tcPr>
                </a:tc>
                <a:tc>
                  <a:txBody>
                    <a:bodyPr/>
                    <a:lstStyle/>
                    <a:p>
                      <a:pPr algn="ctr" fontAlgn="b"/>
                      <a:r>
                        <a:rPr lang="en-US" sz="2000" u="none" strike="noStrike" dirty="0">
                          <a:solidFill>
                            <a:srgbClr val="000000"/>
                          </a:solidFill>
                          <a:effectLst/>
                        </a:rPr>
                        <a:t>Response Description</a:t>
                      </a:r>
                      <a:endParaRPr lang="en-US" sz="2000" b="1" i="0" u="none" strike="noStrike" dirty="0">
                        <a:solidFill>
                          <a:srgbClr val="000000"/>
                        </a:solidFill>
                        <a:effectLst/>
                        <a:latin typeface="Arial" panose="020B0604020202020204" pitchFamily="34" charset="0"/>
                      </a:endParaRPr>
                    </a:p>
                  </a:txBody>
                  <a:tcPr marL="9401" marR="9401" marT="9401" marB="0" anchor="b">
                    <a:solidFill>
                      <a:schemeClr val="accent6"/>
                    </a:solidFill>
                  </a:tcPr>
                </a:tc>
                <a:tc>
                  <a:txBody>
                    <a:bodyPr/>
                    <a:lstStyle/>
                    <a:p>
                      <a:pPr algn="ctr" fontAlgn="b"/>
                      <a:r>
                        <a:rPr lang="en-US" sz="2000" u="none" strike="noStrike" dirty="0">
                          <a:solidFill>
                            <a:srgbClr val="000000"/>
                          </a:solidFill>
                          <a:effectLst/>
                        </a:rPr>
                        <a:t>Expected Impact of Response</a:t>
                      </a:r>
                      <a:endParaRPr lang="en-US" sz="2000" b="1" i="0" u="none" strike="noStrike" dirty="0">
                        <a:solidFill>
                          <a:srgbClr val="000000"/>
                        </a:solidFill>
                        <a:effectLst/>
                        <a:latin typeface="Arial" panose="020B0604020202020204" pitchFamily="34" charset="0"/>
                      </a:endParaRPr>
                    </a:p>
                  </a:txBody>
                  <a:tcPr marL="9401" marR="9401" marT="9401" marB="0" anchor="b">
                    <a:solidFill>
                      <a:schemeClr val="accent6"/>
                    </a:solidFill>
                  </a:tcPr>
                </a:tc>
                <a:extLst>
                  <a:ext uri="{0D108BD9-81ED-4DB2-BD59-A6C34878D82A}">
                    <a16:rowId xmlns:a16="http://schemas.microsoft.com/office/drawing/2014/main" val="1249591040"/>
                  </a:ext>
                </a:extLst>
              </a:tr>
              <a:tr h="1094909">
                <a:tc>
                  <a:txBody>
                    <a:bodyPr/>
                    <a:lstStyle/>
                    <a:p>
                      <a:pPr algn="ctr" fontAlgn="b"/>
                      <a:r>
                        <a:rPr lang="en-US" sz="2000" u="none" strike="noStrike" dirty="0">
                          <a:solidFill>
                            <a:srgbClr val="000000"/>
                          </a:solidFill>
                          <a:effectLst/>
                        </a:rPr>
                        <a:t>How do you know it is time to put the response into play</a:t>
                      </a:r>
                      <a:endParaRPr lang="en-US" sz="2000" b="1" i="0" u="none" strike="noStrike" dirty="0">
                        <a:solidFill>
                          <a:srgbClr val="000000"/>
                        </a:solidFill>
                        <a:effectLst/>
                        <a:latin typeface="Arial" panose="020B0604020202020204" pitchFamily="34" charset="0"/>
                      </a:endParaRPr>
                    </a:p>
                  </a:txBody>
                  <a:tcPr marL="9401" marR="9401" marT="9401" marB="0" anchor="b"/>
                </a:tc>
                <a:tc>
                  <a:txBody>
                    <a:bodyPr/>
                    <a:lstStyle/>
                    <a:p>
                      <a:pPr algn="ctr" fontAlgn="b"/>
                      <a:r>
                        <a:rPr lang="en-US" sz="2000" u="none" strike="noStrike" dirty="0">
                          <a:solidFill>
                            <a:srgbClr val="000000"/>
                          </a:solidFill>
                          <a:effectLst/>
                        </a:rPr>
                        <a:t>Who is responsible for initiating the response</a:t>
                      </a:r>
                      <a:endParaRPr lang="en-US" sz="2000" b="1" i="0" u="none" strike="noStrike" dirty="0">
                        <a:solidFill>
                          <a:srgbClr val="000000"/>
                        </a:solidFill>
                        <a:effectLst/>
                        <a:latin typeface="Arial" panose="020B0604020202020204" pitchFamily="34" charset="0"/>
                      </a:endParaRPr>
                    </a:p>
                  </a:txBody>
                  <a:tcPr marL="9401" marR="9401" marT="9401" marB="0" anchor="b"/>
                </a:tc>
                <a:tc>
                  <a:txBody>
                    <a:bodyPr/>
                    <a:lstStyle/>
                    <a:p>
                      <a:pPr algn="ctr" fontAlgn="b"/>
                      <a:r>
                        <a:rPr lang="en-US" sz="2000" u="none" strike="noStrike" dirty="0">
                          <a:solidFill>
                            <a:srgbClr val="000000"/>
                          </a:solidFill>
                          <a:effectLst/>
                        </a:rPr>
                        <a:t>What is the response</a:t>
                      </a:r>
                      <a:endParaRPr lang="en-US" sz="2000" b="1" i="0" u="none" strike="noStrike" dirty="0">
                        <a:solidFill>
                          <a:srgbClr val="000000"/>
                        </a:solidFill>
                        <a:effectLst/>
                        <a:latin typeface="Arial" panose="020B0604020202020204" pitchFamily="34" charset="0"/>
                      </a:endParaRPr>
                    </a:p>
                  </a:txBody>
                  <a:tcPr marL="9401" marR="9401" marT="9401" marB="0" anchor="b"/>
                </a:tc>
                <a:tc>
                  <a:txBody>
                    <a:bodyPr/>
                    <a:lstStyle/>
                    <a:p>
                      <a:pPr algn="ctr" fontAlgn="b"/>
                      <a:r>
                        <a:rPr lang="en-US" sz="2000" u="none" strike="noStrike" dirty="0">
                          <a:solidFill>
                            <a:srgbClr val="000000"/>
                          </a:solidFill>
                          <a:effectLst/>
                        </a:rPr>
                        <a:t>What do you expect will result from the response</a:t>
                      </a:r>
                      <a:endParaRPr lang="en-US" sz="2000" b="1" i="0" u="none" strike="noStrike" dirty="0">
                        <a:solidFill>
                          <a:srgbClr val="000000"/>
                        </a:solidFill>
                        <a:effectLst/>
                        <a:latin typeface="Arial" panose="020B0604020202020204" pitchFamily="34" charset="0"/>
                      </a:endParaRPr>
                    </a:p>
                  </a:txBody>
                  <a:tcPr marL="9401" marR="9401" marT="9401" marB="0" anchor="b"/>
                </a:tc>
                <a:extLst>
                  <a:ext uri="{0D108BD9-81ED-4DB2-BD59-A6C34878D82A}">
                    <a16:rowId xmlns:a16="http://schemas.microsoft.com/office/drawing/2014/main" val="1791334919"/>
                  </a:ext>
                </a:extLst>
              </a:tr>
            </a:tbl>
          </a:graphicData>
        </a:graphic>
      </p:graphicFrame>
      <p:graphicFrame>
        <p:nvGraphicFramePr>
          <p:cNvPr id="6" name="Table 5">
            <a:extLst>
              <a:ext uri="{FF2B5EF4-FFF2-40B4-BE49-F238E27FC236}">
                <a16:creationId xmlns:a16="http://schemas.microsoft.com/office/drawing/2014/main" id="{8E712BE6-6A4C-4F41-A16E-F466FD448F4B}"/>
              </a:ext>
            </a:extLst>
          </p:cNvPr>
          <p:cNvGraphicFramePr>
            <a:graphicFrameLocks noGrp="1"/>
          </p:cNvGraphicFramePr>
          <p:nvPr>
            <p:extLst>
              <p:ext uri="{D42A27DB-BD31-4B8C-83A1-F6EECF244321}">
                <p14:modId xmlns:p14="http://schemas.microsoft.com/office/powerpoint/2010/main" val="340584035"/>
              </p:ext>
            </p:extLst>
          </p:nvPr>
        </p:nvGraphicFramePr>
        <p:xfrm>
          <a:off x="-2" y="4612794"/>
          <a:ext cx="12192001" cy="1543050"/>
        </p:xfrm>
        <a:graphic>
          <a:graphicData uri="http://schemas.openxmlformats.org/drawingml/2006/table">
            <a:tbl>
              <a:tblPr>
                <a:tableStyleId>{08FB837D-C827-4EFA-A057-4D05807E0F7C}</a:tableStyleId>
              </a:tblPr>
              <a:tblGrid>
                <a:gridCol w="1612569">
                  <a:extLst>
                    <a:ext uri="{9D8B030D-6E8A-4147-A177-3AD203B41FA5}">
                      <a16:colId xmlns:a16="http://schemas.microsoft.com/office/drawing/2014/main" val="1442767745"/>
                    </a:ext>
                  </a:extLst>
                </a:gridCol>
                <a:gridCol w="1612569">
                  <a:extLst>
                    <a:ext uri="{9D8B030D-6E8A-4147-A177-3AD203B41FA5}">
                      <a16:colId xmlns:a16="http://schemas.microsoft.com/office/drawing/2014/main" val="3763768678"/>
                    </a:ext>
                  </a:extLst>
                </a:gridCol>
                <a:gridCol w="5815023">
                  <a:extLst>
                    <a:ext uri="{9D8B030D-6E8A-4147-A177-3AD203B41FA5}">
                      <a16:colId xmlns:a16="http://schemas.microsoft.com/office/drawing/2014/main" val="654412138"/>
                    </a:ext>
                  </a:extLst>
                </a:gridCol>
                <a:gridCol w="3151840">
                  <a:extLst>
                    <a:ext uri="{9D8B030D-6E8A-4147-A177-3AD203B41FA5}">
                      <a16:colId xmlns:a16="http://schemas.microsoft.com/office/drawing/2014/main" val="1932279177"/>
                    </a:ext>
                  </a:extLst>
                </a:gridCol>
              </a:tblGrid>
              <a:tr h="92590">
                <a:tc>
                  <a:txBody>
                    <a:bodyPr/>
                    <a:lstStyle/>
                    <a:p>
                      <a:pPr algn="ctr" fontAlgn="b"/>
                      <a:r>
                        <a:rPr lang="en-US" sz="2000" u="none" strike="noStrike" dirty="0">
                          <a:solidFill>
                            <a:srgbClr val="000000"/>
                          </a:solidFill>
                          <a:effectLst/>
                        </a:rPr>
                        <a:t>PI Score</a:t>
                      </a:r>
                      <a:endParaRPr lang="en-US" sz="2000" b="1" i="0" u="none" strike="noStrike" dirty="0">
                        <a:solidFill>
                          <a:srgbClr val="000000"/>
                        </a:solidFill>
                        <a:effectLst/>
                        <a:latin typeface="Arial" panose="020B0604020202020204" pitchFamily="34" charset="0"/>
                      </a:endParaRPr>
                    </a:p>
                  </a:txBody>
                  <a:tcPr marL="9525" marR="9525" marT="9525" marB="0" anchor="b">
                    <a:solidFill>
                      <a:schemeClr val="accent6"/>
                    </a:solidFill>
                  </a:tcPr>
                </a:tc>
                <a:tc>
                  <a:txBody>
                    <a:bodyPr/>
                    <a:lstStyle/>
                    <a:p>
                      <a:pPr algn="ctr" fontAlgn="b"/>
                      <a:r>
                        <a:rPr lang="en-US" sz="2000" u="none" strike="noStrike" dirty="0">
                          <a:solidFill>
                            <a:srgbClr val="000000"/>
                          </a:solidFill>
                          <a:effectLst/>
                        </a:rPr>
                        <a:t>Change</a:t>
                      </a:r>
                      <a:endParaRPr lang="en-US" sz="2000" b="1" i="0" u="none" strike="noStrike" dirty="0">
                        <a:solidFill>
                          <a:srgbClr val="000000"/>
                        </a:solidFill>
                        <a:effectLst/>
                        <a:latin typeface="Arial" panose="020B0604020202020204" pitchFamily="34" charset="0"/>
                      </a:endParaRPr>
                    </a:p>
                  </a:txBody>
                  <a:tcPr marL="9525" marR="9525" marT="9525" marB="0" anchor="b">
                    <a:solidFill>
                      <a:schemeClr val="accent6"/>
                    </a:solidFill>
                  </a:tcPr>
                </a:tc>
                <a:tc>
                  <a:txBody>
                    <a:bodyPr/>
                    <a:lstStyle/>
                    <a:p>
                      <a:pPr algn="ctr" fontAlgn="b"/>
                      <a:r>
                        <a:rPr lang="en-US" sz="2000" u="none" strike="noStrike" dirty="0">
                          <a:solidFill>
                            <a:srgbClr val="000000"/>
                          </a:solidFill>
                          <a:effectLst/>
                        </a:rPr>
                        <a:t>Expected Result, No Action</a:t>
                      </a:r>
                      <a:endParaRPr lang="en-US" sz="2000" b="1" i="0" u="none" strike="noStrike" dirty="0">
                        <a:solidFill>
                          <a:srgbClr val="000000"/>
                        </a:solidFill>
                        <a:effectLst/>
                        <a:latin typeface="Arial" panose="020B0604020202020204" pitchFamily="34" charset="0"/>
                      </a:endParaRPr>
                    </a:p>
                  </a:txBody>
                  <a:tcPr marL="9525" marR="9525" marT="9525" marB="0" anchor="b">
                    <a:solidFill>
                      <a:schemeClr val="accent6"/>
                    </a:solidFill>
                  </a:tcPr>
                </a:tc>
                <a:tc>
                  <a:txBody>
                    <a:bodyPr/>
                    <a:lstStyle/>
                    <a:p>
                      <a:pPr algn="ctr" fontAlgn="b"/>
                      <a:r>
                        <a:rPr lang="en-US" sz="2000" u="none" strike="noStrike" dirty="0">
                          <a:solidFill>
                            <a:srgbClr val="000000"/>
                          </a:solidFill>
                          <a:effectLst/>
                        </a:rPr>
                        <a:t>Risk Response Type</a:t>
                      </a:r>
                      <a:endParaRPr lang="en-US" sz="2000" b="1" i="0" u="none" strike="noStrike" dirty="0">
                        <a:solidFill>
                          <a:srgbClr val="000000"/>
                        </a:solidFill>
                        <a:effectLst/>
                        <a:latin typeface="Arial" panose="020B0604020202020204" pitchFamily="34" charset="0"/>
                      </a:endParaRPr>
                    </a:p>
                  </a:txBody>
                  <a:tcPr marL="9525" marR="9525" marT="9525" marB="0" anchor="b">
                    <a:solidFill>
                      <a:schemeClr val="accent6"/>
                    </a:solidFill>
                  </a:tcPr>
                </a:tc>
                <a:extLst>
                  <a:ext uri="{0D108BD9-81ED-4DB2-BD59-A6C34878D82A}">
                    <a16:rowId xmlns:a16="http://schemas.microsoft.com/office/drawing/2014/main" val="1033216628"/>
                  </a:ext>
                </a:extLst>
              </a:tr>
              <a:tr h="639579">
                <a:tc>
                  <a:txBody>
                    <a:bodyPr/>
                    <a:lstStyle/>
                    <a:p>
                      <a:pPr algn="ctr" fontAlgn="b"/>
                      <a:r>
                        <a:rPr lang="en-US" sz="2000" u="none" strike="noStrike" dirty="0">
                          <a:solidFill>
                            <a:srgbClr val="000000"/>
                          </a:solidFill>
                          <a:effectLst/>
                        </a:rPr>
                        <a:t>Probability multiplied by Impact</a:t>
                      </a:r>
                      <a:endParaRPr lang="en-US" sz="2000" b="1" i="0" u="none" strike="noStrike" dirty="0">
                        <a:solidFill>
                          <a:srgbClr val="000000"/>
                        </a:solidFill>
                        <a:effectLst/>
                        <a:latin typeface="Arial" panose="020B0604020202020204" pitchFamily="34" charset="0"/>
                      </a:endParaRPr>
                    </a:p>
                  </a:txBody>
                  <a:tcPr marL="9525" marR="9525" marT="9525" marB="0" anchor="b"/>
                </a:tc>
                <a:tc>
                  <a:txBody>
                    <a:bodyPr/>
                    <a:lstStyle/>
                    <a:p>
                      <a:pPr algn="ctr" fontAlgn="b"/>
                      <a:r>
                        <a:rPr lang="en-US" sz="2000" u="none" strike="noStrike" dirty="0">
                          <a:solidFill>
                            <a:srgbClr val="000000"/>
                          </a:solidFill>
                          <a:effectLst/>
                        </a:rPr>
                        <a:t>Increase / Decrease from last review</a:t>
                      </a:r>
                      <a:endParaRPr lang="en-US" sz="2000" b="1" i="0" u="none" strike="noStrike" dirty="0">
                        <a:solidFill>
                          <a:srgbClr val="000000"/>
                        </a:solidFill>
                        <a:effectLst/>
                        <a:latin typeface="Arial" panose="020B0604020202020204" pitchFamily="34" charset="0"/>
                      </a:endParaRPr>
                    </a:p>
                  </a:txBody>
                  <a:tcPr marL="9525" marR="9525" marT="9525" marB="0" anchor="b"/>
                </a:tc>
                <a:tc>
                  <a:txBody>
                    <a:bodyPr/>
                    <a:lstStyle/>
                    <a:p>
                      <a:pPr algn="ctr" fontAlgn="b"/>
                      <a:r>
                        <a:rPr lang="en-US" sz="2000" u="none" strike="noStrike" dirty="0">
                          <a:solidFill>
                            <a:srgbClr val="000000"/>
                          </a:solidFill>
                          <a:effectLst/>
                        </a:rPr>
                        <a:t>What will happen if the risk becomes an issue and no action is taken</a:t>
                      </a:r>
                      <a:endParaRPr lang="en-US" sz="2000" b="1" i="0" u="none" strike="noStrike" dirty="0">
                        <a:solidFill>
                          <a:srgbClr val="000000"/>
                        </a:solidFill>
                        <a:effectLst/>
                        <a:latin typeface="Arial" panose="020B0604020202020204" pitchFamily="34" charset="0"/>
                      </a:endParaRPr>
                    </a:p>
                  </a:txBody>
                  <a:tcPr marL="9525" marR="9525" marT="9525" marB="0" anchor="b"/>
                </a:tc>
                <a:tc>
                  <a:txBody>
                    <a:bodyPr/>
                    <a:lstStyle/>
                    <a:p>
                      <a:pPr algn="ctr" fontAlgn="b"/>
                      <a:r>
                        <a:rPr lang="en-US" sz="2000" u="none" strike="noStrike" dirty="0">
                          <a:solidFill>
                            <a:srgbClr val="000000"/>
                          </a:solidFill>
                          <a:effectLst/>
                        </a:rPr>
                        <a:t>Decision made by group on how to respond to this risk (see above in blue)</a:t>
                      </a:r>
                      <a:endParaRPr lang="en-US" sz="2000" b="1" i="0" u="none" strike="noStrike" dirty="0">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959367914"/>
                  </a:ext>
                </a:extLst>
              </a:tr>
            </a:tbl>
          </a:graphicData>
        </a:graphic>
      </p:graphicFrame>
    </p:spTree>
    <p:extLst>
      <p:ext uri="{BB962C8B-B14F-4D97-AF65-F5344CB8AC3E}">
        <p14:creationId xmlns:p14="http://schemas.microsoft.com/office/powerpoint/2010/main" val="17083519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7E86197-A5CD-41E9-A3B1-B68215A0E215}"/>
              </a:ext>
            </a:extLst>
          </p:cNvPr>
          <p:cNvSpPr>
            <a:spLocks noGrp="1"/>
          </p:cNvSpPr>
          <p:nvPr>
            <p:ph type="title"/>
          </p:nvPr>
        </p:nvSpPr>
        <p:spPr/>
        <p:txBody>
          <a:bodyPr/>
          <a:lstStyle/>
          <a:p>
            <a:r>
              <a:rPr lang="en-US" dirty="0"/>
              <a:t>Probability and Impact</a:t>
            </a:r>
          </a:p>
        </p:txBody>
      </p:sp>
      <p:sp>
        <p:nvSpPr>
          <p:cNvPr id="6" name="Content Placeholder 5">
            <a:extLst>
              <a:ext uri="{FF2B5EF4-FFF2-40B4-BE49-F238E27FC236}">
                <a16:creationId xmlns:a16="http://schemas.microsoft.com/office/drawing/2014/main" id="{7FECEC64-2BBB-4B31-8E3D-B56BC2FC081E}"/>
              </a:ext>
            </a:extLst>
          </p:cNvPr>
          <p:cNvSpPr>
            <a:spLocks noGrp="1"/>
          </p:cNvSpPr>
          <p:nvPr>
            <p:ph idx="1"/>
          </p:nvPr>
        </p:nvSpPr>
        <p:spPr/>
        <p:txBody>
          <a:bodyPr>
            <a:normAutofit fontScale="92500" lnSpcReduction="20000"/>
          </a:bodyPr>
          <a:lstStyle/>
          <a:p>
            <a:r>
              <a:rPr lang="en-US" sz="2200" dirty="0"/>
              <a:t>Probability</a:t>
            </a:r>
          </a:p>
          <a:p>
            <a:pPr lvl="2"/>
            <a:r>
              <a:rPr lang="en-US" sz="2200" dirty="0"/>
              <a:t>Group sourced rough estimate of how likely this is to occur. </a:t>
            </a:r>
            <a:br>
              <a:rPr lang="en-US" sz="2200" dirty="0"/>
            </a:br>
            <a:r>
              <a:rPr lang="en-US" sz="2200" dirty="0"/>
              <a:t>1 - Unlikely, but possible</a:t>
            </a:r>
            <a:br>
              <a:rPr lang="en-US" sz="2200" dirty="0"/>
            </a:br>
            <a:r>
              <a:rPr lang="en-US" sz="2200" dirty="0"/>
              <a:t>2 - Probable / Likely</a:t>
            </a:r>
            <a:br>
              <a:rPr lang="en-US" sz="2200" dirty="0"/>
            </a:br>
            <a:r>
              <a:rPr lang="en-US" sz="2200" dirty="0"/>
              <a:t>3 - Near certainly or very likely</a:t>
            </a:r>
          </a:p>
          <a:p>
            <a:r>
              <a:rPr lang="en-US" sz="2200" dirty="0"/>
              <a:t>Impact</a:t>
            </a:r>
          </a:p>
          <a:p>
            <a:pPr lvl="2"/>
            <a:r>
              <a:rPr lang="en-US" sz="2200" dirty="0"/>
              <a:t>Group sourced rough estimate of how significant the impact of this risk will be if/when it becomes an issue</a:t>
            </a:r>
            <a:br>
              <a:rPr lang="en-US" sz="2200" dirty="0"/>
            </a:br>
            <a:r>
              <a:rPr lang="en-US" sz="2200" dirty="0"/>
              <a:t>1 - Low impact / Non-critical</a:t>
            </a:r>
            <a:br>
              <a:rPr lang="en-US" sz="2200" dirty="0"/>
            </a:br>
            <a:r>
              <a:rPr lang="en-US" sz="2200" dirty="0"/>
              <a:t>2 - Moderate impact / Impairs future planning</a:t>
            </a:r>
            <a:br>
              <a:rPr lang="en-US" sz="2200" dirty="0"/>
            </a:br>
            <a:r>
              <a:rPr lang="en-US" sz="2200" dirty="0"/>
              <a:t>3 - High impact / cripples daily operations</a:t>
            </a:r>
          </a:p>
        </p:txBody>
      </p:sp>
    </p:spTree>
    <p:extLst>
      <p:ext uri="{BB962C8B-B14F-4D97-AF65-F5344CB8AC3E}">
        <p14:creationId xmlns:p14="http://schemas.microsoft.com/office/powerpoint/2010/main" val="11318288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4FE9208-336D-494C-9D3E-3688F988BD52}"/>
              </a:ext>
            </a:extLst>
          </p:cNvPr>
          <p:cNvSpPr>
            <a:spLocks noGrp="1"/>
          </p:cNvSpPr>
          <p:nvPr>
            <p:ph type="title"/>
          </p:nvPr>
        </p:nvSpPr>
        <p:spPr/>
        <p:txBody>
          <a:bodyPr/>
          <a:lstStyle/>
          <a:p>
            <a:r>
              <a:rPr lang="en-US" dirty="0"/>
              <a:t>Why Do a Thing?</a:t>
            </a:r>
          </a:p>
        </p:txBody>
      </p:sp>
      <p:sp>
        <p:nvSpPr>
          <p:cNvPr id="6" name="Content Placeholder 5">
            <a:extLst>
              <a:ext uri="{FF2B5EF4-FFF2-40B4-BE49-F238E27FC236}">
                <a16:creationId xmlns:a16="http://schemas.microsoft.com/office/drawing/2014/main" id="{6B19EE38-C396-4C8B-9C1C-D9975834C308}"/>
              </a:ext>
            </a:extLst>
          </p:cNvPr>
          <p:cNvSpPr>
            <a:spLocks noGrp="1"/>
          </p:cNvSpPr>
          <p:nvPr>
            <p:ph idx="1"/>
          </p:nvPr>
        </p:nvSpPr>
        <p:spPr/>
        <p:txBody>
          <a:bodyPr/>
          <a:lstStyle/>
          <a:p>
            <a:r>
              <a:rPr lang="en-US" dirty="0"/>
              <a:t>Sometimes we do something that makes us uncomfortable, because…</a:t>
            </a:r>
          </a:p>
          <a:p>
            <a:r>
              <a:rPr lang="en-US" dirty="0"/>
              <a:t>	there’s a chance we will gain more comfort.</a:t>
            </a:r>
          </a:p>
          <a:p>
            <a:r>
              <a:rPr lang="en-US" dirty="0"/>
              <a:t>	there’s a chance we will eliminate a source of discomfort.</a:t>
            </a:r>
          </a:p>
          <a:p>
            <a:endParaRPr lang="en-US" dirty="0"/>
          </a:p>
          <a:p>
            <a:r>
              <a:rPr lang="en-US" dirty="0"/>
              <a:t>Each decision is a gamble. We give something up for an opportunity of a pay off.</a:t>
            </a:r>
          </a:p>
          <a:p>
            <a:endParaRPr lang="en-US" dirty="0"/>
          </a:p>
          <a:p>
            <a:r>
              <a:rPr lang="en-US" dirty="0"/>
              <a:t>This decision-making process involves evaluating the </a:t>
            </a:r>
            <a:r>
              <a:rPr lang="en-US" i="1" dirty="0"/>
              <a:t>transaction cost</a:t>
            </a:r>
            <a:r>
              <a:rPr lang="en-US" dirty="0"/>
              <a:t> of the deed.</a:t>
            </a:r>
          </a:p>
        </p:txBody>
      </p:sp>
    </p:spTree>
    <p:extLst>
      <p:ext uri="{BB962C8B-B14F-4D97-AF65-F5344CB8AC3E}">
        <p14:creationId xmlns:p14="http://schemas.microsoft.com/office/powerpoint/2010/main" val="25654699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9AC04904-1D02-4FD5-82C9-1F7C68AF7545}"/>
              </a:ext>
            </a:extLst>
          </p:cNvPr>
          <p:cNvSpPr>
            <a:spLocks noGrp="1"/>
          </p:cNvSpPr>
          <p:nvPr>
            <p:ph idx="1"/>
          </p:nvPr>
        </p:nvSpPr>
        <p:spPr/>
        <p:txBody>
          <a:bodyPr/>
          <a:lstStyle/>
          <a:p>
            <a:r>
              <a:rPr lang="en-US" dirty="0"/>
              <a:t>When a risk is identified, you need to come up with a plan on how to deal with it. This is known as the Plan of Action (alternatively, Plan of Action &amp; Milestones) POA/POAM. </a:t>
            </a:r>
          </a:p>
        </p:txBody>
      </p:sp>
      <p:sp>
        <p:nvSpPr>
          <p:cNvPr id="7" name="Title 6">
            <a:extLst>
              <a:ext uri="{FF2B5EF4-FFF2-40B4-BE49-F238E27FC236}">
                <a16:creationId xmlns:a16="http://schemas.microsoft.com/office/drawing/2014/main" id="{59AC1C87-60EF-4063-998E-77770E7E2EFD}"/>
              </a:ext>
            </a:extLst>
          </p:cNvPr>
          <p:cNvSpPr>
            <a:spLocks noGrp="1"/>
          </p:cNvSpPr>
          <p:nvPr>
            <p:ph type="title"/>
          </p:nvPr>
        </p:nvSpPr>
        <p:spPr/>
        <p:txBody>
          <a:bodyPr/>
          <a:lstStyle/>
          <a:p>
            <a:r>
              <a:rPr lang="en-US" dirty="0"/>
              <a:t>How is Risk Managed?</a:t>
            </a:r>
          </a:p>
        </p:txBody>
      </p:sp>
      <p:pic>
        <p:nvPicPr>
          <p:cNvPr id="4" name="Picture 3">
            <a:extLst>
              <a:ext uri="{FF2B5EF4-FFF2-40B4-BE49-F238E27FC236}">
                <a16:creationId xmlns:a16="http://schemas.microsoft.com/office/drawing/2014/main" id="{993367A3-7B22-4003-ADEA-99950AA17BAA}"/>
              </a:ext>
            </a:extLst>
          </p:cNvPr>
          <p:cNvPicPr>
            <a:picLocks noChangeAspect="1"/>
          </p:cNvPicPr>
          <p:nvPr/>
        </p:nvPicPr>
        <p:blipFill rotWithShape="1">
          <a:blip r:embed="rId3"/>
          <a:srcRect l="5721" t="49487" r="7676" b="25710"/>
          <a:stretch/>
        </p:blipFill>
        <p:spPr>
          <a:xfrm>
            <a:off x="907517" y="3493248"/>
            <a:ext cx="10376965" cy="2986936"/>
          </a:xfrm>
          <a:prstGeom prst="rect">
            <a:avLst/>
          </a:prstGeom>
        </p:spPr>
      </p:pic>
      <p:sp>
        <p:nvSpPr>
          <p:cNvPr id="5" name="Content Placeholder 2">
            <a:extLst>
              <a:ext uri="{FF2B5EF4-FFF2-40B4-BE49-F238E27FC236}">
                <a16:creationId xmlns:a16="http://schemas.microsoft.com/office/drawing/2014/main" id="{0400DE40-36D7-41C8-92A8-54DE8F9A28C7}"/>
              </a:ext>
            </a:extLst>
          </p:cNvPr>
          <p:cNvSpPr txBox="1">
            <a:spLocks/>
          </p:cNvSpPr>
          <p:nvPr/>
        </p:nvSpPr>
        <p:spPr>
          <a:xfrm>
            <a:off x="525717" y="2521885"/>
            <a:ext cx="10077557" cy="3549045"/>
          </a:xfrm>
          <a:prstGeom prst="rect">
            <a:avLst/>
          </a:prstGeom>
        </p:spPr>
        <p:txBody>
          <a:bodyPr>
            <a:normAutofit/>
          </a:bodyPr>
          <a:lst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6" name="Title 1">
            <a:extLst>
              <a:ext uri="{FF2B5EF4-FFF2-40B4-BE49-F238E27FC236}">
                <a16:creationId xmlns:a16="http://schemas.microsoft.com/office/drawing/2014/main" id="{176F1A8C-5B3A-4343-B474-A4E71A8E3114}"/>
              </a:ext>
            </a:extLst>
          </p:cNvPr>
          <p:cNvSpPr txBox="1">
            <a:spLocks/>
          </p:cNvSpPr>
          <p:nvPr/>
        </p:nvSpPr>
        <p:spPr>
          <a:xfrm>
            <a:off x="525717" y="787068"/>
            <a:ext cx="10077557" cy="1325563"/>
          </a:xfrm>
          <a:prstGeom prst="rect">
            <a:avLst/>
          </a:prstGeom>
        </p:spPr>
        <p:txBody>
          <a:bodyPr/>
          <a:lstStyle>
            <a:lvl1pPr algn="l" defTabSz="914400" rtl="0" eaLnBrk="1" latinLnBrk="0" hangingPunct="1">
              <a:lnSpc>
                <a:spcPct val="100000"/>
              </a:lnSpc>
              <a:spcBef>
                <a:spcPct val="0"/>
              </a:spcBef>
              <a:buNone/>
              <a:defRPr sz="3600" i="1" kern="1200">
                <a:solidFill>
                  <a:schemeClr val="tx1"/>
                </a:solidFill>
                <a:latin typeface="+mj-lt"/>
                <a:ea typeface="+mj-ea"/>
                <a:cs typeface="+mj-cs"/>
              </a:defRPr>
            </a:lvl1pPr>
          </a:lstStyle>
          <a:p>
            <a:endParaRPr lang="en-US" dirty="0"/>
          </a:p>
        </p:txBody>
      </p:sp>
    </p:spTree>
    <p:extLst>
      <p:ext uri="{BB962C8B-B14F-4D97-AF65-F5344CB8AC3E}">
        <p14:creationId xmlns:p14="http://schemas.microsoft.com/office/powerpoint/2010/main" val="16577794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AD54B92-8067-42A6-A95D-C174C98E3BAF}"/>
              </a:ext>
            </a:extLst>
          </p:cNvPr>
          <p:cNvPicPr>
            <a:picLocks noChangeAspect="1"/>
          </p:cNvPicPr>
          <p:nvPr/>
        </p:nvPicPr>
        <p:blipFill rotWithShape="1">
          <a:blip r:embed="rId3"/>
          <a:srcRect l="973" t="1233" r="1112" b="1233"/>
          <a:stretch/>
        </p:blipFill>
        <p:spPr>
          <a:xfrm>
            <a:off x="0" y="0"/>
            <a:ext cx="12192000" cy="6858000"/>
          </a:xfrm>
          <a:prstGeom prst="rect">
            <a:avLst/>
          </a:prstGeom>
        </p:spPr>
      </p:pic>
    </p:spTree>
    <p:extLst>
      <p:ext uri="{BB962C8B-B14F-4D97-AF65-F5344CB8AC3E}">
        <p14:creationId xmlns:p14="http://schemas.microsoft.com/office/powerpoint/2010/main" val="38691750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52EDC-49D4-4814-AB9D-68ADF92AF930}"/>
              </a:ext>
            </a:extLst>
          </p:cNvPr>
          <p:cNvSpPr>
            <a:spLocks noGrp="1"/>
          </p:cNvSpPr>
          <p:nvPr>
            <p:ph type="title"/>
          </p:nvPr>
        </p:nvSpPr>
        <p:spPr/>
        <p:txBody>
          <a:bodyPr/>
          <a:lstStyle/>
          <a:p>
            <a:r>
              <a:rPr lang="en-US" dirty="0"/>
              <a:t>Preparing for an Assessment</a:t>
            </a:r>
          </a:p>
        </p:txBody>
      </p:sp>
      <p:sp>
        <p:nvSpPr>
          <p:cNvPr id="3" name="Content Placeholder 2">
            <a:extLst>
              <a:ext uri="{FF2B5EF4-FFF2-40B4-BE49-F238E27FC236}">
                <a16:creationId xmlns:a16="http://schemas.microsoft.com/office/drawing/2014/main" id="{96A425DB-3431-419C-BEA4-CB8F6D9EE3EB}"/>
              </a:ext>
            </a:extLst>
          </p:cNvPr>
          <p:cNvSpPr>
            <a:spLocks noGrp="1"/>
          </p:cNvSpPr>
          <p:nvPr>
            <p:ph idx="1"/>
          </p:nvPr>
        </p:nvSpPr>
        <p:spPr/>
        <p:txBody>
          <a:bodyPr/>
          <a:lstStyle/>
          <a:p>
            <a:pPr marL="342900" indent="-342900">
              <a:buFont typeface="Arial" panose="020B0604020202020204" pitchFamily="34" charset="0"/>
              <a:buChar char="•"/>
            </a:pPr>
            <a:r>
              <a:rPr lang="en-US" dirty="0"/>
              <a:t>Identify the purpose of the assessment;</a:t>
            </a:r>
          </a:p>
          <a:p>
            <a:pPr marL="342900" indent="-342900">
              <a:buFont typeface="Arial" panose="020B0604020202020204" pitchFamily="34" charset="0"/>
              <a:buChar char="•"/>
            </a:pPr>
            <a:r>
              <a:rPr lang="en-US" dirty="0"/>
              <a:t>Identify the scope of the assessment;</a:t>
            </a:r>
          </a:p>
          <a:p>
            <a:pPr marL="342900" indent="-342900">
              <a:buFont typeface="Arial" panose="020B0604020202020204" pitchFamily="34" charset="0"/>
              <a:buChar char="•"/>
            </a:pPr>
            <a:r>
              <a:rPr lang="en-US" dirty="0"/>
              <a:t>Identify the assumptions and constraints associated with the assessment;</a:t>
            </a:r>
          </a:p>
          <a:p>
            <a:pPr marL="342900" indent="-342900">
              <a:buFont typeface="Arial" panose="020B0604020202020204" pitchFamily="34" charset="0"/>
              <a:buChar char="•"/>
            </a:pPr>
            <a:r>
              <a:rPr lang="en-US" dirty="0"/>
              <a:t>Identify the sources of information to be used as inputs to the assessment; and</a:t>
            </a:r>
          </a:p>
          <a:p>
            <a:pPr marL="342900" indent="-342900">
              <a:buFont typeface="Arial" panose="020B0604020202020204" pitchFamily="34" charset="0"/>
              <a:buChar char="•"/>
            </a:pPr>
            <a:r>
              <a:rPr lang="en-US" dirty="0"/>
              <a:t>Identify the risk model and analytic approaches (i.e., assessment and analysis approaches) to be employed during the assessment.</a:t>
            </a:r>
          </a:p>
        </p:txBody>
      </p:sp>
    </p:spTree>
    <p:extLst>
      <p:ext uri="{BB962C8B-B14F-4D97-AF65-F5344CB8AC3E}">
        <p14:creationId xmlns:p14="http://schemas.microsoft.com/office/powerpoint/2010/main" val="20207487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AFC6D-06AB-4A4A-B770-6184054E650A}"/>
              </a:ext>
            </a:extLst>
          </p:cNvPr>
          <p:cNvSpPr>
            <a:spLocks noGrp="1"/>
          </p:cNvSpPr>
          <p:nvPr>
            <p:ph type="title"/>
          </p:nvPr>
        </p:nvSpPr>
        <p:spPr/>
        <p:txBody>
          <a:bodyPr/>
          <a:lstStyle/>
          <a:p>
            <a:r>
              <a:rPr lang="en-US" dirty="0"/>
              <a:t>Risk Models</a:t>
            </a:r>
          </a:p>
        </p:txBody>
      </p:sp>
      <p:sp>
        <p:nvSpPr>
          <p:cNvPr id="3" name="Content Placeholder 2">
            <a:extLst>
              <a:ext uri="{FF2B5EF4-FFF2-40B4-BE49-F238E27FC236}">
                <a16:creationId xmlns:a16="http://schemas.microsoft.com/office/drawing/2014/main" id="{BD77D5E4-4715-4B66-91D4-EB2AED5A8289}"/>
              </a:ext>
            </a:extLst>
          </p:cNvPr>
          <p:cNvSpPr>
            <a:spLocks noGrp="1"/>
          </p:cNvSpPr>
          <p:nvPr>
            <p:ph idx="1"/>
          </p:nvPr>
        </p:nvSpPr>
        <p:spPr/>
        <p:txBody>
          <a:bodyPr>
            <a:noAutofit/>
          </a:bodyPr>
          <a:lstStyle/>
          <a:p>
            <a:pPr marL="342900" indent="-342900">
              <a:buFont typeface="Arial" panose="020B0604020202020204" pitchFamily="34" charset="0"/>
              <a:buChar char="•"/>
            </a:pPr>
            <a:r>
              <a:rPr lang="en-US" dirty="0"/>
              <a:t>Risk models define the risk factors to be assessed and the relationships among those factors.</a:t>
            </a:r>
          </a:p>
          <a:p>
            <a:pPr marL="342900" indent="-342900">
              <a:buFont typeface="Arial" panose="020B0604020202020204" pitchFamily="34" charset="0"/>
              <a:buChar char="•"/>
            </a:pPr>
            <a:r>
              <a:rPr lang="en-US" dirty="0"/>
              <a:t>Risk factors are characteristics used in risk models as inputs to determining levels of risk in risk assessments. </a:t>
            </a:r>
          </a:p>
          <a:p>
            <a:pPr marL="342900" indent="-342900">
              <a:buFont typeface="Arial" panose="020B0604020202020204" pitchFamily="34" charset="0"/>
              <a:buChar char="•"/>
            </a:pPr>
            <a:r>
              <a:rPr lang="en-US" dirty="0"/>
              <a:t>Typical risk factors include threat, vulnerability, impact, likelihood, and predisposing condition. </a:t>
            </a:r>
          </a:p>
          <a:p>
            <a:pPr marL="800100" lvl="2" indent="-342900"/>
            <a:r>
              <a:rPr lang="en-US" sz="2000" dirty="0"/>
              <a:t>Risk factors can be decomposed into more detailed characteristics (e.g., threats decomposed into threat sources and threat events).</a:t>
            </a:r>
          </a:p>
        </p:txBody>
      </p:sp>
    </p:spTree>
    <p:extLst>
      <p:ext uri="{BB962C8B-B14F-4D97-AF65-F5344CB8AC3E}">
        <p14:creationId xmlns:p14="http://schemas.microsoft.com/office/powerpoint/2010/main" val="21475937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37B46-F23D-44E0-8632-C27D7E39B8EB}"/>
              </a:ext>
            </a:extLst>
          </p:cNvPr>
          <p:cNvSpPr>
            <a:spLocks noGrp="1"/>
          </p:cNvSpPr>
          <p:nvPr>
            <p:ph type="title"/>
          </p:nvPr>
        </p:nvSpPr>
        <p:spPr/>
        <p:txBody>
          <a:bodyPr/>
          <a:lstStyle/>
          <a:p>
            <a:r>
              <a:rPr lang="en-US" dirty="0"/>
              <a:t>Threat Sources</a:t>
            </a:r>
          </a:p>
        </p:txBody>
      </p:sp>
      <p:sp>
        <p:nvSpPr>
          <p:cNvPr id="3" name="Content Placeholder 2">
            <a:extLst>
              <a:ext uri="{FF2B5EF4-FFF2-40B4-BE49-F238E27FC236}">
                <a16:creationId xmlns:a16="http://schemas.microsoft.com/office/drawing/2014/main" id="{14EDBCE2-7545-464F-9F63-4F030892BF13}"/>
              </a:ext>
            </a:extLst>
          </p:cNvPr>
          <p:cNvSpPr>
            <a:spLocks noGrp="1"/>
          </p:cNvSpPr>
          <p:nvPr>
            <p:ph idx="1"/>
          </p:nvPr>
        </p:nvSpPr>
        <p:spPr/>
        <p:txBody>
          <a:bodyPr>
            <a:normAutofit fontScale="85000" lnSpcReduction="10000"/>
          </a:bodyPr>
          <a:lstStyle/>
          <a:p>
            <a:r>
              <a:rPr lang="en-US" dirty="0"/>
              <a:t> A threat source is characterized as:</a:t>
            </a:r>
          </a:p>
          <a:p>
            <a:pPr marL="514350" indent="-514350">
              <a:buAutoNum type="romanLcParenBoth"/>
            </a:pPr>
            <a:r>
              <a:rPr lang="en-US" dirty="0"/>
              <a:t>the intent and method targeted at the exploitation of a vulnerability; or </a:t>
            </a:r>
          </a:p>
          <a:p>
            <a:pPr marL="514350" indent="-514350">
              <a:buAutoNum type="romanLcParenBoth"/>
            </a:pPr>
            <a:r>
              <a:rPr lang="en-US" dirty="0"/>
              <a:t>a situation and method that may accidentally exploit a vulnerability. </a:t>
            </a:r>
          </a:p>
          <a:p>
            <a:r>
              <a:rPr lang="en-US" dirty="0"/>
              <a:t>In general, types of threat sources include:</a:t>
            </a:r>
          </a:p>
          <a:p>
            <a:pPr marL="514350" indent="-514350">
              <a:buAutoNum type="romanLcParenBoth"/>
            </a:pPr>
            <a:r>
              <a:rPr lang="en-US" dirty="0"/>
              <a:t>hostile cyber or physical attacks; </a:t>
            </a:r>
          </a:p>
          <a:p>
            <a:pPr marL="514350" indent="-514350">
              <a:buAutoNum type="romanLcParenBoth"/>
            </a:pPr>
            <a:r>
              <a:rPr lang="en-US" dirty="0"/>
              <a:t>human errors of omission or commission; </a:t>
            </a:r>
          </a:p>
          <a:p>
            <a:pPr marL="514350" indent="-514350">
              <a:buAutoNum type="romanLcParenBoth"/>
            </a:pPr>
            <a:r>
              <a:rPr lang="en-US" dirty="0"/>
              <a:t>Structural failures of organization-controlled resources (e.g., hardware, software, environmental controls);</a:t>
            </a:r>
          </a:p>
          <a:p>
            <a:pPr marL="514350" indent="-514350">
              <a:buAutoNum type="romanLcParenBoth"/>
            </a:pPr>
            <a:r>
              <a:rPr lang="en-US" dirty="0"/>
              <a:t>natural and man-made disasters, accidents, and failures beyond the control of the organization.</a:t>
            </a:r>
          </a:p>
        </p:txBody>
      </p:sp>
    </p:spTree>
    <p:extLst>
      <p:ext uri="{BB962C8B-B14F-4D97-AF65-F5344CB8AC3E}">
        <p14:creationId xmlns:p14="http://schemas.microsoft.com/office/powerpoint/2010/main" val="34725733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4BAB6-DBEF-4CCF-B9B4-50A22DBF2A82}"/>
              </a:ext>
            </a:extLst>
          </p:cNvPr>
          <p:cNvSpPr>
            <a:spLocks noGrp="1"/>
          </p:cNvSpPr>
          <p:nvPr>
            <p:ph type="title"/>
          </p:nvPr>
        </p:nvSpPr>
        <p:spPr/>
        <p:txBody>
          <a:bodyPr/>
          <a:lstStyle/>
          <a:p>
            <a:r>
              <a:rPr lang="en-US" dirty="0"/>
              <a:t>Threat Shifting</a:t>
            </a:r>
          </a:p>
        </p:txBody>
      </p:sp>
      <p:sp>
        <p:nvSpPr>
          <p:cNvPr id="3" name="Content Placeholder 2">
            <a:extLst>
              <a:ext uri="{FF2B5EF4-FFF2-40B4-BE49-F238E27FC236}">
                <a16:creationId xmlns:a16="http://schemas.microsoft.com/office/drawing/2014/main" id="{6E659805-0BA4-402A-BB46-FF0F69CE2173}"/>
              </a:ext>
            </a:extLst>
          </p:cNvPr>
          <p:cNvSpPr>
            <a:spLocks noGrp="1"/>
          </p:cNvSpPr>
          <p:nvPr>
            <p:ph idx="1"/>
          </p:nvPr>
        </p:nvSpPr>
        <p:spPr/>
        <p:txBody>
          <a:bodyPr>
            <a:normAutofit fontScale="85000" lnSpcReduction="10000"/>
          </a:bodyPr>
          <a:lstStyle/>
          <a:p>
            <a:r>
              <a:rPr lang="en-US" dirty="0"/>
              <a:t>Threat shifting is the response of adversaries to perceived safeguards and/or countermeasures (i.e., security controls), in which adversaries change some characteristic of their intent/targeting in order to avoid and/or overcome those safeguards/countermeasures. Threat shifting can occur in one or more domains including: </a:t>
            </a:r>
          </a:p>
          <a:p>
            <a:pPr marL="514350" indent="-514350">
              <a:buAutoNum type="romanLcParenBoth"/>
            </a:pPr>
            <a:r>
              <a:rPr lang="en-US" dirty="0"/>
              <a:t>the time domain (e.g., a delay in an attack or illegal entry to conduct additional surveillance); </a:t>
            </a:r>
          </a:p>
          <a:p>
            <a:pPr marL="514350" indent="-514350">
              <a:buAutoNum type="romanLcParenBoth"/>
            </a:pPr>
            <a:r>
              <a:rPr lang="en-US" dirty="0"/>
              <a:t>the target domain (e.g., selecting a different target that is not as well protected); </a:t>
            </a:r>
          </a:p>
          <a:p>
            <a:pPr marL="514350" indent="-514350">
              <a:buAutoNum type="romanLcParenBoth"/>
            </a:pPr>
            <a:r>
              <a:rPr lang="en-US" dirty="0"/>
              <a:t>the resource domain (e.g., adding resources to the attack in order to reduce uncertainty or overcome safeguards and/or countermeasures); or (iv) the attack planning/attack method domain (e.g., changing the attack weapon or attack path). </a:t>
            </a:r>
          </a:p>
          <a:p>
            <a:r>
              <a:rPr lang="en-US" dirty="0"/>
              <a:t>Threat shifting is a natural consequence of a dynamic set of interactions between threat sources and types of organizational assets targeted</a:t>
            </a:r>
          </a:p>
        </p:txBody>
      </p:sp>
    </p:spTree>
    <p:extLst>
      <p:ext uri="{BB962C8B-B14F-4D97-AF65-F5344CB8AC3E}">
        <p14:creationId xmlns:p14="http://schemas.microsoft.com/office/powerpoint/2010/main" val="14908450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4E922-D5C7-4BB8-97B5-888D39BEC96F}"/>
              </a:ext>
            </a:extLst>
          </p:cNvPr>
          <p:cNvSpPr>
            <a:spLocks noGrp="1"/>
          </p:cNvSpPr>
          <p:nvPr>
            <p:ph type="title"/>
          </p:nvPr>
        </p:nvSpPr>
        <p:spPr/>
        <p:txBody>
          <a:bodyPr/>
          <a:lstStyle/>
          <a:p>
            <a:r>
              <a:rPr lang="en-US" dirty="0"/>
              <a:t>Predisposing Conditions</a:t>
            </a:r>
          </a:p>
        </p:txBody>
      </p:sp>
      <p:sp>
        <p:nvSpPr>
          <p:cNvPr id="3" name="Content Placeholder 2">
            <a:extLst>
              <a:ext uri="{FF2B5EF4-FFF2-40B4-BE49-F238E27FC236}">
                <a16:creationId xmlns:a16="http://schemas.microsoft.com/office/drawing/2014/main" id="{890F2D21-6EA9-49D1-B7E2-C1B753B47D7D}"/>
              </a:ext>
            </a:extLst>
          </p:cNvPr>
          <p:cNvSpPr>
            <a:spLocks noGrp="1"/>
          </p:cNvSpPr>
          <p:nvPr>
            <p:ph idx="1"/>
          </p:nvPr>
        </p:nvSpPr>
        <p:spPr/>
        <p:txBody>
          <a:bodyPr>
            <a:normAutofit/>
          </a:bodyPr>
          <a:lstStyle/>
          <a:p>
            <a:r>
              <a:rPr lang="en-US" dirty="0"/>
              <a:t>A predisposing condition is a vulnerability that exists within an organization, a mission or business process, enterprise architecture, information system, or environment of operation, which affects (i.e., increases or decreases) the likelihood that threat events, once initiated, result in adverse impacts to organizational operations and assets, individuals, other organizations, or the Nation.</a:t>
            </a:r>
          </a:p>
          <a:p>
            <a:endParaRPr lang="en-US" dirty="0"/>
          </a:p>
          <a:p>
            <a:r>
              <a:rPr lang="en-US" dirty="0"/>
              <a:t>Predisposing conditions include, for example, the location of a facility in a hurricane- or flood-prone region.</a:t>
            </a:r>
          </a:p>
        </p:txBody>
      </p:sp>
    </p:spTree>
    <p:extLst>
      <p:ext uri="{BB962C8B-B14F-4D97-AF65-F5344CB8AC3E}">
        <p14:creationId xmlns:p14="http://schemas.microsoft.com/office/powerpoint/2010/main" val="15115878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1CD6D-708E-46CE-AB0B-9D5A0301CC1A}"/>
              </a:ext>
            </a:extLst>
          </p:cNvPr>
          <p:cNvSpPr>
            <a:spLocks noGrp="1"/>
          </p:cNvSpPr>
          <p:nvPr>
            <p:ph type="title"/>
          </p:nvPr>
        </p:nvSpPr>
        <p:spPr/>
        <p:txBody>
          <a:bodyPr/>
          <a:lstStyle/>
          <a:p>
            <a:r>
              <a:rPr lang="en-US" dirty="0"/>
              <a:t>Risk Models</a:t>
            </a:r>
          </a:p>
        </p:txBody>
      </p:sp>
      <p:pic>
        <p:nvPicPr>
          <p:cNvPr id="1026" name="Picture 2" descr="Choosing A Risk Model - Rick Sturdivant">
            <a:extLst>
              <a:ext uri="{FF2B5EF4-FFF2-40B4-BE49-F238E27FC236}">
                <a16:creationId xmlns:a16="http://schemas.microsoft.com/office/drawing/2014/main" id="{86E76036-9D85-4F8F-9D0E-7BF2949A9F8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82663" y="2648744"/>
            <a:ext cx="9163050" cy="3295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39192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3AEA8-4286-4EAD-AC9B-F653A743E4DE}"/>
              </a:ext>
            </a:extLst>
          </p:cNvPr>
          <p:cNvSpPr>
            <a:spLocks noGrp="1"/>
          </p:cNvSpPr>
          <p:nvPr>
            <p:ph type="title"/>
          </p:nvPr>
        </p:nvSpPr>
        <p:spPr/>
        <p:txBody>
          <a:bodyPr/>
          <a:lstStyle/>
          <a:p>
            <a:r>
              <a:rPr lang="en-US" dirty="0"/>
              <a:t>Risk Models</a:t>
            </a:r>
          </a:p>
        </p:txBody>
      </p:sp>
      <p:pic>
        <p:nvPicPr>
          <p:cNvPr id="2050" name="Picture 2" descr="Example of a CORAS risk model. | Download Scientific Diagram">
            <a:extLst>
              <a:ext uri="{FF2B5EF4-FFF2-40B4-BE49-F238E27FC236}">
                <a16:creationId xmlns:a16="http://schemas.microsoft.com/office/drawing/2014/main" id="{5ECAA815-3B6A-4B15-B493-9481B97AA08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30954" y="2724944"/>
            <a:ext cx="8730092" cy="35234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479697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2D8B1-7A3C-417F-BBC7-F018F5D685A9}"/>
              </a:ext>
            </a:extLst>
          </p:cNvPr>
          <p:cNvSpPr>
            <a:spLocks noGrp="1"/>
          </p:cNvSpPr>
          <p:nvPr>
            <p:ph type="title"/>
          </p:nvPr>
        </p:nvSpPr>
        <p:spPr/>
        <p:txBody>
          <a:bodyPr/>
          <a:lstStyle/>
          <a:p>
            <a:r>
              <a:rPr lang="en-US" dirty="0"/>
              <a:t>Threat modeling</a:t>
            </a:r>
          </a:p>
        </p:txBody>
      </p:sp>
      <p:sp>
        <p:nvSpPr>
          <p:cNvPr id="3" name="Content Placeholder 2">
            <a:extLst>
              <a:ext uri="{FF2B5EF4-FFF2-40B4-BE49-F238E27FC236}">
                <a16:creationId xmlns:a16="http://schemas.microsoft.com/office/drawing/2014/main" id="{35E9F270-533F-4505-B247-3E8555463643}"/>
              </a:ext>
            </a:extLst>
          </p:cNvPr>
          <p:cNvSpPr>
            <a:spLocks noGrp="1"/>
          </p:cNvSpPr>
          <p:nvPr>
            <p:ph idx="1"/>
          </p:nvPr>
        </p:nvSpPr>
        <p:spPr/>
        <p:txBody>
          <a:bodyPr>
            <a:normAutofit fontScale="92500" lnSpcReduction="10000"/>
          </a:bodyPr>
          <a:lstStyle/>
          <a:p>
            <a:r>
              <a:rPr lang="en-US" dirty="0"/>
              <a:t>In a large organization, risk can be difficult to see. In no time at all an environment can become extremely complicated, and the necessity of having a lot of IT employees and the realities of business (employee turn-over, etc.) means very soon you will have no idea what is happening anywhere. </a:t>
            </a:r>
          </a:p>
          <a:p>
            <a:r>
              <a:rPr lang="en-US" dirty="0"/>
              <a:t>Threat modeling is a process by which potential threats, such as structural vulnerabilities can be identified, enumerated, and prioritized – all from a hypothetical attacker’s point of view. The purpose of threat modeling is to provide defenders with a systematic analysis of the probable attacker’s profile, the most likely attack vectors, and the assets most desired by an attacker. Threat modeling answers the questions “Where are the high-value assets?” “Where am I most vulnerable to attack?” “What are the most relevant threats?” “Is there an attack vector that might go unnoticed?”</a:t>
            </a:r>
          </a:p>
        </p:txBody>
      </p:sp>
    </p:spTree>
    <p:extLst>
      <p:ext uri="{BB962C8B-B14F-4D97-AF65-F5344CB8AC3E}">
        <p14:creationId xmlns:p14="http://schemas.microsoft.com/office/powerpoint/2010/main" val="3691370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A7CA87F8-95A7-4BB8-802F-FB14FE3686F4}"/>
              </a:ext>
            </a:extLst>
          </p:cNvPr>
          <p:cNvGraphicFramePr>
            <a:graphicFrameLocks noGrp="1"/>
          </p:cNvGraphicFramePr>
          <p:nvPr>
            <p:extLst>
              <p:ext uri="{D42A27DB-BD31-4B8C-83A1-F6EECF244321}">
                <p14:modId xmlns:p14="http://schemas.microsoft.com/office/powerpoint/2010/main" val="3695453905"/>
              </p:ext>
            </p:extLst>
          </p:nvPr>
        </p:nvGraphicFramePr>
        <p:xfrm>
          <a:off x="2123440" y="562186"/>
          <a:ext cx="7945119" cy="5749714"/>
        </p:xfrm>
        <a:graphic>
          <a:graphicData uri="http://schemas.openxmlformats.org/drawingml/2006/table">
            <a:tbl>
              <a:tblPr firstRow="1" bandRow="1">
                <a:tableStyleId>{5DA37D80-6434-44D0-A028-1B22A696006F}</a:tableStyleId>
              </a:tblPr>
              <a:tblGrid>
                <a:gridCol w="1204492">
                  <a:extLst>
                    <a:ext uri="{9D8B030D-6E8A-4147-A177-3AD203B41FA5}">
                      <a16:colId xmlns:a16="http://schemas.microsoft.com/office/drawing/2014/main" val="2490796817"/>
                    </a:ext>
                  </a:extLst>
                </a:gridCol>
                <a:gridCol w="2178788">
                  <a:extLst>
                    <a:ext uri="{9D8B030D-6E8A-4147-A177-3AD203B41FA5}">
                      <a16:colId xmlns:a16="http://schemas.microsoft.com/office/drawing/2014/main" val="2513042282"/>
                    </a:ext>
                  </a:extLst>
                </a:gridCol>
                <a:gridCol w="2326640">
                  <a:extLst>
                    <a:ext uri="{9D8B030D-6E8A-4147-A177-3AD203B41FA5}">
                      <a16:colId xmlns:a16="http://schemas.microsoft.com/office/drawing/2014/main" val="1885330777"/>
                    </a:ext>
                  </a:extLst>
                </a:gridCol>
                <a:gridCol w="2235199">
                  <a:extLst>
                    <a:ext uri="{9D8B030D-6E8A-4147-A177-3AD203B41FA5}">
                      <a16:colId xmlns:a16="http://schemas.microsoft.com/office/drawing/2014/main" val="347751680"/>
                    </a:ext>
                  </a:extLst>
                </a:gridCol>
              </a:tblGrid>
              <a:tr h="456230">
                <a:tc>
                  <a:txBody>
                    <a:bodyPr/>
                    <a:lstStyle/>
                    <a:p>
                      <a:endParaRPr lang="en-US"/>
                    </a:p>
                  </a:txBody>
                  <a:tcPr/>
                </a:tc>
                <a:tc>
                  <a:txBody>
                    <a:bodyPr/>
                    <a:lstStyle/>
                    <a:p>
                      <a:r>
                        <a:rPr lang="en-US" dirty="0"/>
                        <a:t>WATERING HOLE</a:t>
                      </a:r>
                    </a:p>
                  </a:txBody>
                  <a:tcPr/>
                </a:tc>
                <a:tc>
                  <a:txBody>
                    <a:bodyPr/>
                    <a:lstStyle/>
                    <a:p>
                      <a:r>
                        <a:rPr lang="en-US" dirty="0"/>
                        <a:t>DIG WELL</a:t>
                      </a:r>
                    </a:p>
                  </a:txBody>
                  <a:tcPr/>
                </a:tc>
                <a:tc>
                  <a:txBody>
                    <a:bodyPr/>
                    <a:lstStyle/>
                    <a:p>
                      <a:r>
                        <a:rPr lang="en-US" dirty="0"/>
                        <a:t>WAIT FOR RAIN</a:t>
                      </a:r>
                    </a:p>
                  </a:txBody>
                  <a:tcPr/>
                </a:tc>
                <a:extLst>
                  <a:ext uri="{0D108BD9-81ED-4DB2-BD59-A6C34878D82A}">
                    <a16:rowId xmlns:a16="http://schemas.microsoft.com/office/drawing/2014/main" val="1873456399"/>
                  </a:ext>
                </a:extLst>
              </a:tr>
              <a:tr h="1323371">
                <a:tc>
                  <a:txBody>
                    <a:bodyPr/>
                    <a:lstStyle/>
                    <a:p>
                      <a:r>
                        <a:rPr lang="en-US" dirty="0"/>
                        <a:t>TIME</a:t>
                      </a:r>
                    </a:p>
                  </a:txBody>
                  <a:tcPr/>
                </a:tc>
                <a:tc>
                  <a:txBody>
                    <a:bodyPr/>
                    <a:lstStyle/>
                    <a:p>
                      <a:r>
                        <a:rPr lang="en-US" dirty="0"/>
                        <a:t>-1</a:t>
                      </a:r>
                    </a:p>
                  </a:txBody>
                  <a:tcPr/>
                </a:tc>
                <a:tc>
                  <a:txBody>
                    <a:bodyPr/>
                    <a:lstStyle/>
                    <a:p>
                      <a:r>
                        <a:rPr lang="en-US" dirty="0"/>
                        <a:t>-3</a:t>
                      </a:r>
                    </a:p>
                  </a:txBody>
                  <a:tcPr/>
                </a:tc>
                <a:tc>
                  <a:txBody>
                    <a:bodyPr/>
                    <a:lstStyle/>
                    <a:p>
                      <a:r>
                        <a:rPr lang="en-US" dirty="0"/>
                        <a:t>0</a:t>
                      </a:r>
                    </a:p>
                  </a:txBody>
                  <a:tcPr/>
                </a:tc>
                <a:extLst>
                  <a:ext uri="{0D108BD9-81ED-4DB2-BD59-A6C34878D82A}">
                    <a16:rowId xmlns:a16="http://schemas.microsoft.com/office/drawing/2014/main" val="2547686584"/>
                  </a:ext>
                </a:extLst>
              </a:tr>
              <a:tr h="1323371">
                <a:tc>
                  <a:txBody>
                    <a:bodyPr/>
                    <a:lstStyle/>
                    <a:p>
                      <a:r>
                        <a:rPr lang="en-US" dirty="0"/>
                        <a:t>WATER</a:t>
                      </a:r>
                    </a:p>
                  </a:txBody>
                  <a:tcPr/>
                </a:tc>
                <a:tc>
                  <a:txBody>
                    <a:bodyPr/>
                    <a:lstStyle/>
                    <a:p>
                      <a:r>
                        <a:rPr lang="en-US" dirty="0"/>
                        <a:t>+1</a:t>
                      </a:r>
                    </a:p>
                  </a:txBody>
                  <a:tcPr/>
                </a:tc>
                <a:tc>
                  <a:txBody>
                    <a:bodyPr/>
                    <a:lstStyle/>
                    <a:p>
                      <a:r>
                        <a:rPr lang="en-US" dirty="0"/>
                        <a:t>+3, 0</a:t>
                      </a:r>
                    </a:p>
                  </a:txBody>
                  <a:tcPr/>
                </a:tc>
                <a:tc>
                  <a:txBody>
                    <a:bodyPr/>
                    <a:lstStyle/>
                    <a:p>
                      <a:r>
                        <a:rPr lang="en-US" dirty="0"/>
                        <a:t>+3, 0</a:t>
                      </a:r>
                    </a:p>
                  </a:txBody>
                  <a:tcPr/>
                </a:tc>
                <a:extLst>
                  <a:ext uri="{0D108BD9-81ED-4DB2-BD59-A6C34878D82A}">
                    <a16:rowId xmlns:a16="http://schemas.microsoft.com/office/drawing/2014/main" val="1288469519"/>
                  </a:ext>
                </a:extLst>
              </a:tr>
              <a:tr h="1323371">
                <a:tc>
                  <a:txBody>
                    <a:bodyPr/>
                    <a:lstStyle/>
                    <a:p>
                      <a:r>
                        <a:rPr lang="en-US" dirty="0"/>
                        <a:t>STORED</a:t>
                      </a:r>
                    </a:p>
                  </a:txBody>
                  <a:tcPr/>
                </a:tc>
                <a:tc>
                  <a:txBody>
                    <a:bodyPr/>
                    <a:lstStyle/>
                    <a:p>
                      <a:r>
                        <a:rPr lang="en-US" dirty="0"/>
                        <a:t>0</a:t>
                      </a:r>
                    </a:p>
                  </a:txBody>
                  <a:tcPr/>
                </a:tc>
                <a:tc>
                  <a:txBody>
                    <a:bodyPr/>
                    <a:lstStyle/>
                    <a:p>
                      <a:r>
                        <a:rPr lang="en-US" dirty="0"/>
                        <a:t>100, 0</a:t>
                      </a:r>
                    </a:p>
                  </a:txBody>
                  <a:tcPr/>
                </a:tc>
                <a:tc>
                  <a:txBody>
                    <a:bodyPr/>
                    <a:lstStyle/>
                    <a:p>
                      <a:r>
                        <a:rPr lang="en-US" dirty="0"/>
                        <a:t>0</a:t>
                      </a:r>
                    </a:p>
                  </a:txBody>
                  <a:tcPr/>
                </a:tc>
                <a:extLst>
                  <a:ext uri="{0D108BD9-81ED-4DB2-BD59-A6C34878D82A}">
                    <a16:rowId xmlns:a16="http://schemas.microsoft.com/office/drawing/2014/main" val="4053301151"/>
                  </a:ext>
                </a:extLst>
              </a:tr>
              <a:tr h="1323371">
                <a:tc>
                  <a:txBody>
                    <a:bodyPr/>
                    <a:lstStyle/>
                    <a:p>
                      <a:r>
                        <a:rPr lang="en-US" dirty="0"/>
                        <a:t>DANGER</a:t>
                      </a:r>
                    </a:p>
                  </a:txBody>
                  <a:tcPr/>
                </a:tc>
                <a:tc>
                  <a:txBody>
                    <a:bodyPr/>
                    <a:lstStyle/>
                    <a:p>
                      <a:r>
                        <a:rPr lang="en-US" dirty="0"/>
                        <a:t>30/70</a:t>
                      </a:r>
                    </a:p>
                  </a:txBody>
                  <a:tcPr/>
                </a:tc>
                <a:tc>
                  <a:txBody>
                    <a:bodyPr/>
                    <a:lstStyle/>
                    <a:p>
                      <a:r>
                        <a:rPr lang="en-US" dirty="0"/>
                        <a:t>05/95</a:t>
                      </a:r>
                    </a:p>
                  </a:txBody>
                  <a:tcPr/>
                </a:tc>
                <a:tc>
                  <a:txBody>
                    <a:bodyPr/>
                    <a:lstStyle/>
                    <a:p>
                      <a:r>
                        <a:rPr lang="en-US" dirty="0"/>
                        <a:t>0/0</a:t>
                      </a:r>
                    </a:p>
                  </a:txBody>
                  <a:tcPr/>
                </a:tc>
                <a:extLst>
                  <a:ext uri="{0D108BD9-81ED-4DB2-BD59-A6C34878D82A}">
                    <a16:rowId xmlns:a16="http://schemas.microsoft.com/office/drawing/2014/main" val="3621166098"/>
                  </a:ext>
                </a:extLst>
              </a:tr>
            </a:tbl>
          </a:graphicData>
        </a:graphic>
      </p:graphicFrame>
    </p:spTree>
    <p:extLst>
      <p:ext uri="{BB962C8B-B14F-4D97-AF65-F5344CB8AC3E}">
        <p14:creationId xmlns:p14="http://schemas.microsoft.com/office/powerpoint/2010/main" val="188574158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2D8B1-7A3C-417F-BBC7-F018F5D685A9}"/>
              </a:ext>
            </a:extLst>
          </p:cNvPr>
          <p:cNvSpPr>
            <a:spLocks noGrp="1"/>
          </p:cNvSpPr>
          <p:nvPr>
            <p:ph type="title"/>
          </p:nvPr>
        </p:nvSpPr>
        <p:spPr/>
        <p:txBody>
          <a:bodyPr/>
          <a:lstStyle/>
          <a:p>
            <a:r>
              <a:rPr lang="en-US" dirty="0"/>
              <a:t>Threat modeling</a:t>
            </a:r>
          </a:p>
        </p:txBody>
      </p:sp>
      <p:sp>
        <p:nvSpPr>
          <p:cNvPr id="3" name="Content Placeholder 2">
            <a:extLst>
              <a:ext uri="{FF2B5EF4-FFF2-40B4-BE49-F238E27FC236}">
                <a16:creationId xmlns:a16="http://schemas.microsoft.com/office/drawing/2014/main" id="{35E9F270-533F-4505-B247-3E8555463643}"/>
              </a:ext>
            </a:extLst>
          </p:cNvPr>
          <p:cNvSpPr>
            <a:spLocks noGrp="1"/>
          </p:cNvSpPr>
          <p:nvPr>
            <p:ph idx="1"/>
          </p:nvPr>
        </p:nvSpPr>
        <p:spPr/>
        <p:txBody>
          <a:bodyPr/>
          <a:lstStyle/>
          <a:p>
            <a:r>
              <a:rPr lang="en-US" dirty="0"/>
              <a:t>There are a lot of different methodologies out there, but virtually all of them rely on visual representations, such as data flow or process flow charts. </a:t>
            </a:r>
          </a:p>
        </p:txBody>
      </p:sp>
      <p:pic>
        <p:nvPicPr>
          <p:cNvPr id="4" name="Picture 3">
            <a:extLst>
              <a:ext uri="{FF2B5EF4-FFF2-40B4-BE49-F238E27FC236}">
                <a16:creationId xmlns:a16="http://schemas.microsoft.com/office/drawing/2014/main" id="{C56F4503-830F-4569-B005-D51ED32D49CE}"/>
              </a:ext>
            </a:extLst>
          </p:cNvPr>
          <p:cNvPicPr>
            <a:picLocks noChangeAspect="1"/>
          </p:cNvPicPr>
          <p:nvPr/>
        </p:nvPicPr>
        <p:blipFill>
          <a:blip r:embed="rId2"/>
          <a:stretch>
            <a:fillRect/>
          </a:stretch>
        </p:blipFill>
        <p:spPr>
          <a:xfrm>
            <a:off x="2327963" y="3429000"/>
            <a:ext cx="6473064" cy="3382599"/>
          </a:xfrm>
          <a:prstGeom prst="rect">
            <a:avLst/>
          </a:prstGeom>
        </p:spPr>
      </p:pic>
    </p:spTree>
    <p:extLst>
      <p:ext uri="{BB962C8B-B14F-4D97-AF65-F5344CB8AC3E}">
        <p14:creationId xmlns:p14="http://schemas.microsoft.com/office/powerpoint/2010/main" val="361769619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2D8B1-7A3C-417F-BBC7-F018F5D685A9}"/>
              </a:ext>
            </a:extLst>
          </p:cNvPr>
          <p:cNvSpPr>
            <a:spLocks noGrp="1"/>
          </p:cNvSpPr>
          <p:nvPr>
            <p:ph type="title"/>
          </p:nvPr>
        </p:nvSpPr>
        <p:spPr/>
        <p:txBody>
          <a:bodyPr/>
          <a:lstStyle/>
          <a:p>
            <a:r>
              <a:rPr lang="en-US" dirty="0"/>
              <a:t>Threat modeling</a:t>
            </a:r>
          </a:p>
        </p:txBody>
      </p:sp>
      <p:sp>
        <p:nvSpPr>
          <p:cNvPr id="3" name="Content Placeholder 2">
            <a:extLst>
              <a:ext uri="{FF2B5EF4-FFF2-40B4-BE49-F238E27FC236}">
                <a16:creationId xmlns:a16="http://schemas.microsoft.com/office/drawing/2014/main" id="{35E9F270-533F-4505-B247-3E8555463643}"/>
              </a:ext>
            </a:extLst>
          </p:cNvPr>
          <p:cNvSpPr>
            <a:spLocks noGrp="1"/>
          </p:cNvSpPr>
          <p:nvPr>
            <p:ph idx="1"/>
          </p:nvPr>
        </p:nvSpPr>
        <p:spPr/>
        <p:txBody>
          <a:bodyPr>
            <a:normAutofit fontScale="92500" lnSpcReduction="10000"/>
          </a:bodyPr>
          <a:lstStyle/>
          <a:p>
            <a:r>
              <a:rPr lang="en-US" dirty="0"/>
              <a:t>The one we’ll talk a bit about is called P.A.S.T.A – Process for Attack Simulation &amp; Threat Analysis. It has seven objectives in the threat modeling cycle. </a:t>
            </a:r>
          </a:p>
          <a:p>
            <a:pPr lvl="1"/>
            <a:r>
              <a:rPr lang="en-US" dirty="0"/>
              <a:t>Define business objectives – You have a process before you. Why does the business need to do this?</a:t>
            </a:r>
          </a:p>
          <a:p>
            <a:pPr lvl="1"/>
            <a:r>
              <a:rPr lang="en-US" dirty="0"/>
              <a:t>Define technical scope – What systems/assets will be included in this assessment? </a:t>
            </a:r>
          </a:p>
          <a:p>
            <a:pPr lvl="1"/>
            <a:r>
              <a:rPr lang="en-US" dirty="0"/>
              <a:t>Application decomposition – What application controls are available to protect this process?</a:t>
            </a:r>
          </a:p>
          <a:p>
            <a:pPr lvl="1"/>
            <a:r>
              <a:rPr lang="en-US" dirty="0"/>
              <a:t>Threat analysis – What threats currently exist to threaten this process?</a:t>
            </a:r>
          </a:p>
          <a:p>
            <a:pPr lvl="1"/>
            <a:r>
              <a:rPr lang="en-US" dirty="0"/>
              <a:t>Vulnerability detection – What risks are carried by this process?</a:t>
            </a:r>
          </a:p>
          <a:p>
            <a:pPr lvl="1"/>
            <a:r>
              <a:rPr lang="en-US" dirty="0"/>
              <a:t>Attack enumeration – Using the above information, what are available vectors?</a:t>
            </a:r>
          </a:p>
          <a:p>
            <a:pPr lvl="1"/>
            <a:r>
              <a:rPr lang="en-US" dirty="0"/>
              <a:t>Risk/impact analysis – What are your possible outcomes? What countermeasures need to be developed?</a:t>
            </a:r>
          </a:p>
        </p:txBody>
      </p:sp>
    </p:spTree>
    <p:extLst>
      <p:ext uri="{BB962C8B-B14F-4D97-AF65-F5344CB8AC3E}">
        <p14:creationId xmlns:p14="http://schemas.microsoft.com/office/powerpoint/2010/main" val="4770675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537A56F-2650-4A03-8DBA-AB8436064ABA}"/>
              </a:ext>
            </a:extLst>
          </p:cNvPr>
          <p:cNvGrpSpPr/>
          <p:nvPr/>
        </p:nvGrpSpPr>
        <p:grpSpPr>
          <a:xfrm>
            <a:off x="810491" y="711506"/>
            <a:ext cx="10571018" cy="5434987"/>
            <a:chOff x="551833" y="758202"/>
            <a:chExt cx="10571018" cy="5434987"/>
          </a:xfrm>
        </p:grpSpPr>
        <p:grpSp>
          <p:nvGrpSpPr>
            <p:cNvPr id="5" name="Group 4">
              <a:extLst>
                <a:ext uri="{FF2B5EF4-FFF2-40B4-BE49-F238E27FC236}">
                  <a16:creationId xmlns:a16="http://schemas.microsoft.com/office/drawing/2014/main" id="{6E80F84B-CE55-4FBB-A366-42540F8CF2CF}"/>
                </a:ext>
              </a:extLst>
            </p:cNvPr>
            <p:cNvGrpSpPr>
              <a:grpSpLocks/>
            </p:cNvGrpSpPr>
            <p:nvPr/>
          </p:nvGrpSpPr>
          <p:grpSpPr bwMode="auto">
            <a:xfrm>
              <a:off x="553631" y="4485906"/>
              <a:ext cx="3803257" cy="1680599"/>
              <a:chOff x="-63" y="2747"/>
              <a:chExt cx="2115" cy="885"/>
            </a:xfrm>
          </p:grpSpPr>
          <p:sp>
            <p:nvSpPr>
              <p:cNvPr id="48" name="Text Box 4">
                <a:extLst>
                  <a:ext uri="{FF2B5EF4-FFF2-40B4-BE49-F238E27FC236}">
                    <a16:creationId xmlns:a16="http://schemas.microsoft.com/office/drawing/2014/main" id="{27BB811F-80AC-42C0-9E92-CFF720470FA9}"/>
                  </a:ext>
                </a:extLst>
              </p:cNvPr>
              <p:cNvSpPr txBox="1">
                <a:spLocks noChangeArrowheads="1"/>
              </p:cNvSpPr>
              <p:nvPr/>
            </p:nvSpPr>
            <p:spPr bwMode="auto">
              <a:xfrm>
                <a:off x="-63" y="3277"/>
                <a:ext cx="2115" cy="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fontAlgn="base">
                  <a:lnSpc>
                    <a:spcPct val="90000"/>
                  </a:lnSpc>
                  <a:spcBef>
                    <a:spcPct val="0"/>
                  </a:spcBef>
                  <a:spcAft>
                    <a:spcPct val="0"/>
                  </a:spcAft>
                </a:pPr>
                <a:r>
                  <a:rPr lang="en-US" altLang="en-US" sz="1400" dirty="0">
                    <a:solidFill>
                      <a:schemeClr val="tx1">
                        <a:lumMod val="85000"/>
                      </a:schemeClr>
                    </a:solidFill>
                    <a:latin typeface="Arial" panose="020B0604020202020204" pitchFamily="34" charset="0"/>
                    <a:cs typeface="Arial" panose="020B0604020202020204" pitchFamily="34" charset="0"/>
                  </a:rPr>
                  <a:t>Determine security control effectiveness (i.e., controls implemented correctly, operating as intended, meeting security requirements)</a:t>
                </a:r>
              </a:p>
            </p:txBody>
          </p:sp>
          <p:grpSp>
            <p:nvGrpSpPr>
              <p:cNvPr id="49" name="Group 5">
                <a:extLst>
                  <a:ext uri="{FF2B5EF4-FFF2-40B4-BE49-F238E27FC236}">
                    <a16:creationId xmlns:a16="http://schemas.microsoft.com/office/drawing/2014/main" id="{C0B45335-3C33-47D1-83CC-1FDF9543C711}"/>
                  </a:ext>
                </a:extLst>
              </p:cNvPr>
              <p:cNvGrpSpPr>
                <a:grpSpLocks/>
              </p:cNvGrpSpPr>
              <p:nvPr/>
            </p:nvGrpSpPr>
            <p:grpSpPr bwMode="auto">
              <a:xfrm>
                <a:off x="443" y="2747"/>
                <a:ext cx="1284" cy="475"/>
                <a:chOff x="443" y="2747"/>
                <a:chExt cx="1284" cy="475"/>
              </a:xfrm>
            </p:grpSpPr>
            <p:sp>
              <p:nvSpPr>
                <p:cNvPr id="50" name="Text Box 6">
                  <a:extLst>
                    <a:ext uri="{FF2B5EF4-FFF2-40B4-BE49-F238E27FC236}">
                      <a16:creationId xmlns:a16="http://schemas.microsoft.com/office/drawing/2014/main" id="{3C0240BA-DD17-4FB4-96CC-07105170B7B8}"/>
                    </a:ext>
                  </a:extLst>
                </p:cNvPr>
                <p:cNvSpPr txBox="1">
                  <a:spLocks noChangeArrowheads="1"/>
                </p:cNvSpPr>
                <p:nvPr/>
              </p:nvSpPr>
              <p:spPr bwMode="auto">
                <a:xfrm>
                  <a:off x="443" y="2747"/>
                  <a:ext cx="1284"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spcBef>
                      <a:spcPct val="0"/>
                    </a:spcBef>
                    <a:spcAft>
                      <a:spcPct val="0"/>
                    </a:spcAft>
                    <a:buClr>
                      <a:srgbClr val="BBE0E3"/>
                    </a:buClr>
                    <a:buFont typeface="Wingdings" panose="05000000000000000000" pitchFamily="2" charset="2"/>
                    <a:buNone/>
                  </a:pPr>
                  <a:r>
                    <a:rPr lang="en-US" altLang="en-US" sz="1100" b="1" dirty="0">
                      <a:solidFill>
                        <a:schemeClr val="tx1">
                          <a:lumMod val="85000"/>
                        </a:schemeClr>
                      </a:solidFill>
                      <a:latin typeface="Arial" panose="020B0604020202020204" pitchFamily="34" charset="0"/>
                      <a:cs typeface="Arial" panose="020B0604020202020204" pitchFamily="34" charset="0"/>
                    </a:rPr>
                    <a:t>SP 800-53A </a:t>
                  </a:r>
                </a:p>
                <a:p>
                  <a:pPr algn="ctr" fontAlgn="base">
                    <a:spcBef>
                      <a:spcPct val="0"/>
                    </a:spcBef>
                    <a:spcAft>
                      <a:spcPct val="0"/>
                    </a:spcAft>
                    <a:buClr>
                      <a:srgbClr val="BBE0E3"/>
                    </a:buClr>
                    <a:buFont typeface="Wingdings" panose="05000000000000000000" pitchFamily="2" charset="2"/>
                    <a:buNone/>
                  </a:pPr>
                  <a:r>
                    <a:rPr lang="en-US" altLang="en-US" sz="1100" b="1" dirty="0">
                      <a:solidFill>
                        <a:schemeClr val="tx1">
                          <a:lumMod val="85000"/>
                        </a:schemeClr>
                      </a:solidFill>
                      <a:latin typeface="Arial" panose="020B0604020202020204" pitchFamily="34" charset="0"/>
                      <a:cs typeface="Arial" panose="020B0604020202020204" pitchFamily="34" charset="0"/>
                    </a:rPr>
                    <a:t>Control Effectiveness Audit</a:t>
                  </a:r>
                </a:p>
              </p:txBody>
            </p:sp>
            <p:sp>
              <p:nvSpPr>
                <p:cNvPr id="51" name="Text Box 7">
                  <a:extLst>
                    <a:ext uri="{FF2B5EF4-FFF2-40B4-BE49-F238E27FC236}">
                      <a16:creationId xmlns:a16="http://schemas.microsoft.com/office/drawing/2014/main" id="{75B6C9AB-EF30-41AD-A689-F43718B458F4}"/>
                    </a:ext>
                  </a:extLst>
                </p:cNvPr>
                <p:cNvSpPr txBox="1">
                  <a:spLocks noChangeArrowheads="1"/>
                </p:cNvSpPr>
                <p:nvPr/>
              </p:nvSpPr>
              <p:spPr bwMode="auto">
                <a:xfrm>
                  <a:off x="581" y="2963"/>
                  <a:ext cx="1008" cy="259"/>
                </a:xfrm>
                <a:prstGeom prst="rect">
                  <a:avLst/>
                </a:prstGeom>
                <a:solidFill>
                  <a:srgbClr val="FFC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spcBef>
                      <a:spcPct val="0"/>
                    </a:spcBef>
                    <a:spcAft>
                      <a:spcPct val="0"/>
                    </a:spcAft>
                  </a:pPr>
                  <a:r>
                    <a:rPr lang="en-US" altLang="en-US" sz="1400" b="1" dirty="0">
                      <a:solidFill>
                        <a:schemeClr val="accent2">
                          <a:lumMod val="50000"/>
                        </a:schemeClr>
                      </a:solidFill>
                      <a:latin typeface="Arial" panose="020B0604020202020204" pitchFamily="34" charset="0"/>
                      <a:cs typeface="Arial" panose="020B0604020202020204" pitchFamily="34" charset="0"/>
                    </a:rPr>
                    <a:t>ASSESS</a:t>
                  </a:r>
                </a:p>
                <a:p>
                  <a:pPr algn="ctr" fontAlgn="base">
                    <a:spcBef>
                      <a:spcPct val="0"/>
                    </a:spcBef>
                    <a:spcAft>
                      <a:spcPct val="0"/>
                    </a:spcAft>
                  </a:pPr>
                  <a:r>
                    <a:rPr lang="en-US" altLang="en-US" sz="1200" b="1" dirty="0">
                      <a:solidFill>
                        <a:schemeClr val="accent2">
                          <a:lumMod val="50000"/>
                        </a:schemeClr>
                      </a:solidFill>
                      <a:latin typeface="Arial" panose="020B0604020202020204" pitchFamily="34" charset="0"/>
                      <a:cs typeface="Arial" panose="020B0604020202020204" pitchFamily="34" charset="0"/>
                    </a:rPr>
                    <a:t>Security Controls</a:t>
                  </a:r>
                </a:p>
              </p:txBody>
            </p:sp>
          </p:grpSp>
        </p:grpSp>
        <p:pic>
          <p:nvPicPr>
            <p:cNvPr id="6" name="Picture 8">
              <a:extLst>
                <a:ext uri="{FF2B5EF4-FFF2-40B4-BE49-F238E27FC236}">
                  <a16:creationId xmlns:a16="http://schemas.microsoft.com/office/drawing/2014/main" id="{8A5EC59F-3FC1-40B5-B67B-D557C34FBF62}"/>
                </a:ext>
              </a:extLst>
            </p:cNvPr>
            <p:cNvPicPr>
              <a:picLocks noChangeAspect="1" noChangeArrowheads="1"/>
            </p:cNvPicPr>
            <p:nvPr/>
          </p:nvPicPr>
          <p:blipFill>
            <a:blip r:embed="rId2" cstate="print">
              <a:grayscl/>
              <a:extLst>
                <a:ext uri="{28A0092B-C50C-407E-A947-70E740481C1C}">
                  <a14:useLocalDpi xmlns:a14="http://schemas.microsoft.com/office/drawing/2010/main" val="0"/>
                </a:ext>
              </a:extLst>
            </a:blip>
            <a:srcRect/>
            <a:stretch>
              <a:fillRect/>
            </a:stretch>
          </p:blipFill>
          <p:spPr bwMode="auto">
            <a:xfrm>
              <a:off x="4788462" y="2847082"/>
              <a:ext cx="2017614" cy="1661610"/>
            </a:xfrm>
            <a:prstGeom prst="rect">
              <a:avLst/>
            </a:prstGeom>
            <a:noFill/>
            <a:extLst>
              <a:ext uri="{909E8E84-426E-40DD-AFC4-6F175D3DCCD1}">
                <a14:hiddenFill xmlns:a14="http://schemas.microsoft.com/office/drawing/2010/main">
                  <a:solidFill>
                    <a:srgbClr val="FFFFFF"/>
                  </a:solidFill>
                </a14:hiddenFill>
              </a:ext>
            </a:extLst>
          </p:spPr>
        </p:pic>
        <p:sp>
          <p:nvSpPr>
            <p:cNvPr id="7" name="Text Box 9">
              <a:extLst>
                <a:ext uri="{FF2B5EF4-FFF2-40B4-BE49-F238E27FC236}">
                  <a16:creationId xmlns:a16="http://schemas.microsoft.com/office/drawing/2014/main" id="{EB4AB456-F935-42C9-9861-80C3DD7EF140}"/>
                </a:ext>
              </a:extLst>
            </p:cNvPr>
            <p:cNvSpPr txBox="1">
              <a:spLocks noChangeArrowheads="1"/>
            </p:cNvSpPr>
            <p:nvPr/>
          </p:nvSpPr>
          <p:spPr bwMode="auto">
            <a:xfrm>
              <a:off x="552608" y="2003900"/>
              <a:ext cx="3803956" cy="720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fontAlgn="base">
                <a:spcBef>
                  <a:spcPct val="0"/>
                </a:spcBef>
                <a:spcAft>
                  <a:spcPct val="0"/>
                </a:spcAft>
              </a:pPr>
              <a:endParaRPr lang="en-US" altLang="en-US" sz="200" dirty="0">
                <a:solidFill>
                  <a:schemeClr val="tx1">
                    <a:lumMod val="85000"/>
                  </a:schemeClr>
                </a:solidFill>
                <a:latin typeface="Arial" panose="020B0604020202020204" pitchFamily="34" charset="0"/>
                <a:cs typeface="Arial" panose="020B0604020202020204" pitchFamily="34" charset="0"/>
              </a:endParaRPr>
            </a:p>
            <a:p>
              <a:pPr algn="ctr" fontAlgn="base">
                <a:lnSpc>
                  <a:spcPct val="50000"/>
                </a:lnSpc>
                <a:spcBef>
                  <a:spcPct val="0"/>
                </a:spcBef>
                <a:spcAft>
                  <a:spcPct val="0"/>
                </a:spcAft>
              </a:pPr>
              <a:endParaRPr lang="en-US" altLang="en-US" sz="200" dirty="0">
                <a:solidFill>
                  <a:schemeClr val="tx1">
                    <a:lumMod val="85000"/>
                  </a:schemeClr>
                </a:solidFill>
                <a:latin typeface="Arial" panose="020B0604020202020204" pitchFamily="34" charset="0"/>
                <a:cs typeface="Arial" panose="020B0604020202020204" pitchFamily="34" charset="0"/>
              </a:endParaRPr>
            </a:p>
            <a:p>
              <a:pPr algn="ctr" fontAlgn="base">
                <a:lnSpc>
                  <a:spcPct val="90000"/>
                </a:lnSpc>
                <a:spcBef>
                  <a:spcPct val="0"/>
                </a:spcBef>
                <a:spcAft>
                  <a:spcPct val="0"/>
                </a:spcAft>
              </a:pPr>
              <a:r>
                <a:rPr lang="en-US" altLang="en-US" sz="1400" dirty="0">
                  <a:solidFill>
                    <a:schemeClr val="tx1">
                      <a:lumMod val="85000"/>
                    </a:schemeClr>
                  </a:solidFill>
                  <a:latin typeface="Arial" panose="020B0604020202020204" pitchFamily="34" charset="0"/>
                  <a:cs typeface="Arial" panose="020B0604020202020204" pitchFamily="34" charset="0"/>
                </a:rPr>
                <a:t>Continuously track changes to the information system that may affect security controls and reassess control effectiveness</a:t>
              </a:r>
            </a:p>
          </p:txBody>
        </p:sp>
        <p:sp>
          <p:nvSpPr>
            <p:cNvPr id="8" name="Text Box 10">
              <a:extLst>
                <a:ext uri="{FF2B5EF4-FFF2-40B4-BE49-F238E27FC236}">
                  <a16:creationId xmlns:a16="http://schemas.microsoft.com/office/drawing/2014/main" id="{86194944-CD0D-4672-A4E9-BFD9835D7B9D}"/>
                </a:ext>
              </a:extLst>
            </p:cNvPr>
            <p:cNvSpPr txBox="1">
              <a:spLocks noChangeArrowheads="1"/>
            </p:cNvSpPr>
            <p:nvPr/>
          </p:nvSpPr>
          <p:spPr bwMode="auto">
            <a:xfrm>
              <a:off x="1495903" y="856463"/>
              <a:ext cx="2157876" cy="569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spcBef>
                  <a:spcPct val="0"/>
                </a:spcBef>
                <a:spcAft>
                  <a:spcPct val="0"/>
                </a:spcAft>
                <a:buClr>
                  <a:srgbClr val="BBE0E3"/>
                </a:buClr>
                <a:buFont typeface="Wingdings" panose="05000000000000000000" pitchFamily="2" charset="2"/>
                <a:buNone/>
              </a:pPr>
              <a:r>
                <a:rPr lang="en-US" altLang="en-US" sz="2000" b="1" dirty="0">
                  <a:solidFill>
                    <a:schemeClr val="tx1">
                      <a:lumMod val="85000"/>
                    </a:schemeClr>
                  </a:solidFill>
                  <a:latin typeface="Arial" panose="020B0604020202020204" pitchFamily="34" charset="0"/>
                  <a:cs typeface="Arial" panose="020B0604020202020204" pitchFamily="34" charset="0"/>
                </a:rPr>
                <a:t> </a:t>
              </a:r>
              <a:r>
                <a:rPr lang="en-US" altLang="en-US" sz="1100" b="1" dirty="0">
                  <a:solidFill>
                    <a:schemeClr val="tx1">
                      <a:lumMod val="85000"/>
                    </a:schemeClr>
                  </a:solidFill>
                  <a:latin typeface="Arial" panose="020B0604020202020204" pitchFamily="34" charset="0"/>
                  <a:cs typeface="Arial" panose="020B0604020202020204" pitchFamily="34" charset="0"/>
                </a:rPr>
                <a:t>SP 800-37 / SP 800-53A</a:t>
              </a:r>
            </a:p>
            <a:p>
              <a:pPr algn="ctr" fontAlgn="base">
                <a:spcBef>
                  <a:spcPct val="0"/>
                </a:spcBef>
                <a:spcAft>
                  <a:spcPct val="0"/>
                </a:spcAft>
                <a:buClr>
                  <a:srgbClr val="BBE0E3"/>
                </a:buClr>
                <a:buFont typeface="Wingdings" panose="05000000000000000000" pitchFamily="2" charset="2"/>
                <a:buNone/>
              </a:pPr>
              <a:r>
                <a:rPr lang="en-US" altLang="en-US" sz="1100" dirty="0">
                  <a:solidFill>
                    <a:schemeClr val="tx1">
                      <a:lumMod val="85000"/>
                    </a:schemeClr>
                  </a:solidFill>
                  <a:latin typeface="Arial" panose="020B0604020202020204" pitchFamily="34" charset="0"/>
                  <a:cs typeface="Arial" panose="020B0604020202020204" pitchFamily="34" charset="0"/>
                </a:rPr>
                <a:t> </a:t>
              </a:r>
              <a:r>
                <a:rPr lang="en-US" altLang="en-US" sz="1100" b="1" dirty="0">
                  <a:solidFill>
                    <a:schemeClr val="tx1">
                      <a:lumMod val="85000"/>
                    </a:schemeClr>
                  </a:solidFill>
                  <a:latin typeface="Arial" panose="020B0604020202020204" pitchFamily="34" charset="0"/>
                  <a:cs typeface="Arial" panose="020B0604020202020204" pitchFamily="34" charset="0"/>
                </a:rPr>
                <a:t>Continuous Monitoring</a:t>
              </a:r>
            </a:p>
          </p:txBody>
        </p:sp>
        <p:sp>
          <p:nvSpPr>
            <p:cNvPr id="9" name="Text Box 11">
              <a:extLst>
                <a:ext uri="{FF2B5EF4-FFF2-40B4-BE49-F238E27FC236}">
                  <a16:creationId xmlns:a16="http://schemas.microsoft.com/office/drawing/2014/main" id="{E27BDBCE-093F-496C-8CEE-8975D3815F90}"/>
                </a:ext>
              </a:extLst>
            </p:cNvPr>
            <p:cNvSpPr txBox="1">
              <a:spLocks noChangeArrowheads="1"/>
            </p:cNvSpPr>
            <p:nvPr/>
          </p:nvSpPr>
          <p:spPr bwMode="auto">
            <a:xfrm>
              <a:off x="1711691" y="1419190"/>
              <a:ext cx="1812616" cy="492443"/>
            </a:xfrm>
            <a:prstGeom prst="rect">
              <a:avLst/>
            </a:prstGeom>
            <a:solidFill>
              <a:srgbClr val="FFC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spcBef>
                  <a:spcPct val="100000"/>
                </a:spcBef>
                <a:spcAft>
                  <a:spcPct val="0"/>
                </a:spcAft>
              </a:pPr>
              <a:r>
                <a:rPr lang="en-US" altLang="en-US" sz="1400" b="1" dirty="0">
                  <a:solidFill>
                    <a:schemeClr val="accent2">
                      <a:lumMod val="50000"/>
                    </a:schemeClr>
                  </a:solidFill>
                  <a:latin typeface="Arial" panose="020B0604020202020204" pitchFamily="34" charset="0"/>
                  <a:cs typeface="Arial" panose="020B0604020202020204" pitchFamily="34" charset="0"/>
                </a:rPr>
                <a:t>MONITOR</a:t>
              </a:r>
            </a:p>
            <a:p>
              <a:pPr algn="ctr" fontAlgn="base">
                <a:spcBef>
                  <a:spcPct val="0"/>
                </a:spcBef>
                <a:spcAft>
                  <a:spcPct val="0"/>
                </a:spcAft>
              </a:pPr>
              <a:r>
                <a:rPr lang="en-US" altLang="en-US" sz="1200" b="1" dirty="0">
                  <a:solidFill>
                    <a:schemeClr val="accent2">
                      <a:lumMod val="50000"/>
                    </a:schemeClr>
                  </a:solidFill>
                  <a:latin typeface="Arial" panose="020B0604020202020204" pitchFamily="34" charset="0"/>
                  <a:cs typeface="Arial" panose="020B0604020202020204" pitchFamily="34" charset="0"/>
                </a:rPr>
                <a:t>Security Controls</a:t>
              </a:r>
            </a:p>
          </p:txBody>
        </p:sp>
        <p:sp>
          <p:nvSpPr>
            <p:cNvPr id="10" name="Text Box 13">
              <a:extLst>
                <a:ext uri="{FF2B5EF4-FFF2-40B4-BE49-F238E27FC236}">
                  <a16:creationId xmlns:a16="http://schemas.microsoft.com/office/drawing/2014/main" id="{9432D2CA-5403-46C0-9CDF-FFC4B08233B4}"/>
                </a:ext>
              </a:extLst>
            </p:cNvPr>
            <p:cNvSpPr txBox="1">
              <a:spLocks noChangeArrowheads="1"/>
            </p:cNvSpPr>
            <p:nvPr/>
          </p:nvSpPr>
          <p:spPr bwMode="auto">
            <a:xfrm>
              <a:off x="7312177" y="5519158"/>
              <a:ext cx="3757402" cy="674031"/>
            </a:xfrm>
            <a:prstGeom prst="rect">
              <a:avLst/>
            </a:prstGeom>
            <a:solidFill>
              <a:srgbClr val="000000">
                <a:alpha val="8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fontAlgn="base">
                <a:lnSpc>
                  <a:spcPct val="90000"/>
                </a:lnSpc>
                <a:spcBef>
                  <a:spcPct val="0"/>
                </a:spcBef>
                <a:spcAft>
                  <a:spcPct val="0"/>
                </a:spcAft>
              </a:pPr>
              <a:r>
                <a:rPr lang="en-US" altLang="en-US" sz="1400" dirty="0">
                  <a:solidFill>
                    <a:schemeClr val="tx1">
                      <a:lumMod val="85000"/>
                    </a:schemeClr>
                  </a:solidFill>
                  <a:latin typeface="Arial" panose="020B0604020202020204" pitchFamily="34" charset="0"/>
                  <a:cs typeface="Arial" panose="020B0604020202020204" pitchFamily="34" charset="0"/>
                </a:rPr>
                <a:t>Document in the security plan, the security requirements for the information system and the security controls planned or in place</a:t>
              </a:r>
            </a:p>
          </p:txBody>
        </p:sp>
        <p:sp>
          <p:nvSpPr>
            <p:cNvPr id="11" name="Text Box 14">
              <a:extLst>
                <a:ext uri="{FF2B5EF4-FFF2-40B4-BE49-F238E27FC236}">
                  <a16:creationId xmlns:a16="http://schemas.microsoft.com/office/drawing/2014/main" id="{16F6FB0E-250B-48FE-861D-0B09F5ABEEF8}"/>
                </a:ext>
              </a:extLst>
            </p:cNvPr>
            <p:cNvSpPr txBox="1">
              <a:spLocks noChangeArrowheads="1"/>
            </p:cNvSpPr>
            <p:nvPr/>
          </p:nvSpPr>
          <p:spPr bwMode="auto">
            <a:xfrm>
              <a:off x="7654519" y="4472151"/>
              <a:ext cx="2729713"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spcBef>
                  <a:spcPct val="0"/>
                </a:spcBef>
                <a:spcAft>
                  <a:spcPct val="0"/>
                </a:spcAft>
                <a:buClr>
                  <a:srgbClr val="BBE0E3"/>
                </a:buClr>
                <a:buFont typeface="Wingdings" panose="05000000000000000000" pitchFamily="2" charset="2"/>
                <a:buNone/>
              </a:pPr>
              <a:r>
                <a:rPr lang="en-US" altLang="en-US" sz="1100" b="1" dirty="0">
                  <a:solidFill>
                    <a:schemeClr val="tx1">
                      <a:lumMod val="85000"/>
                    </a:schemeClr>
                  </a:solidFill>
                  <a:latin typeface="Arial" panose="020B0604020202020204" pitchFamily="34" charset="0"/>
                  <a:cs typeface="Arial" panose="020B0604020202020204" pitchFamily="34" charset="0"/>
                </a:rPr>
                <a:t>SP 800-17 </a:t>
              </a:r>
            </a:p>
            <a:p>
              <a:pPr algn="ctr" fontAlgn="base">
                <a:spcBef>
                  <a:spcPct val="0"/>
                </a:spcBef>
                <a:spcAft>
                  <a:spcPct val="0"/>
                </a:spcAft>
                <a:buClr>
                  <a:srgbClr val="BBE0E3"/>
                </a:buClr>
                <a:buFont typeface="Wingdings" panose="05000000000000000000" pitchFamily="2" charset="2"/>
                <a:buNone/>
              </a:pPr>
              <a:r>
                <a:rPr lang="en-US" altLang="en-US" sz="1100" b="1" dirty="0">
                  <a:solidFill>
                    <a:schemeClr val="tx1">
                      <a:lumMod val="85000"/>
                    </a:schemeClr>
                  </a:solidFill>
                  <a:latin typeface="Arial" panose="020B0604020202020204" pitchFamily="34" charset="0"/>
                  <a:cs typeface="Arial" panose="020B0604020202020204" pitchFamily="34" charset="0"/>
                </a:rPr>
                <a:t>System Security Plan (SSP)</a:t>
              </a:r>
            </a:p>
          </p:txBody>
        </p:sp>
        <p:sp>
          <p:nvSpPr>
            <p:cNvPr id="12" name="Text Box 15">
              <a:extLst>
                <a:ext uri="{FF2B5EF4-FFF2-40B4-BE49-F238E27FC236}">
                  <a16:creationId xmlns:a16="http://schemas.microsoft.com/office/drawing/2014/main" id="{E5323846-B1F8-4761-BCC1-8402C4647473}"/>
                </a:ext>
              </a:extLst>
            </p:cNvPr>
            <p:cNvSpPr txBox="1">
              <a:spLocks noChangeArrowheads="1"/>
            </p:cNvSpPr>
            <p:nvPr/>
          </p:nvSpPr>
          <p:spPr bwMode="auto">
            <a:xfrm>
              <a:off x="8113068" y="4901889"/>
              <a:ext cx="1812616" cy="492443"/>
            </a:xfrm>
            <a:prstGeom prst="rect">
              <a:avLst/>
            </a:prstGeom>
            <a:solidFill>
              <a:srgbClr val="FFC000"/>
            </a:solidFill>
            <a:ln>
              <a:noFill/>
            </a:ln>
            <a:effectLst/>
          </p:spPr>
          <p:txBody>
            <a:bodyPr>
              <a:spAutoFit/>
            </a:bodyPr>
            <a:lstStyle/>
            <a:p>
              <a:pPr algn="ctr" fontAlgn="base">
                <a:spcBef>
                  <a:spcPct val="100000"/>
                </a:spcBef>
                <a:spcAft>
                  <a:spcPct val="100000"/>
                </a:spcAft>
              </a:pPr>
              <a:r>
                <a:rPr lang="en-US" altLang="en-US" sz="1400" b="1" dirty="0">
                  <a:solidFill>
                    <a:srgbClr val="63A537">
                      <a:lumMod val="50000"/>
                    </a:srgbClr>
                  </a:solidFill>
                  <a:latin typeface="Arial" panose="020B0604020202020204" pitchFamily="34" charset="0"/>
                  <a:cs typeface="Arial" panose="020B0604020202020204" pitchFamily="34" charset="0"/>
                </a:rPr>
                <a:t>DOCUMENT </a:t>
              </a:r>
              <a:r>
                <a:rPr lang="en-US" altLang="en-US" sz="1200" b="1" dirty="0">
                  <a:solidFill>
                    <a:srgbClr val="63A537">
                      <a:lumMod val="50000"/>
                    </a:srgbClr>
                  </a:solidFill>
                  <a:latin typeface="Arial" panose="020B0604020202020204" pitchFamily="34" charset="0"/>
                  <a:cs typeface="Arial" panose="020B0604020202020204" pitchFamily="34" charset="0"/>
                </a:rPr>
                <a:t>Security Controls</a:t>
              </a:r>
              <a:endParaRPr lang="en-US" altLang="en-US" sz="1300" b="1" dirty="0">
                <a:solidFill>
                  <a:srgbClr val="63A537">
                    <a:lumMod val="50000"/>
                  </a:srgbClr>
                </a:solidFill>
                <a:latin typeface="Arial" panose="020B0604020202020204" pitchFamily="34" charset="0"/>
                <a:cs typeface="Arial" panose="020B0604020202020204" pitchFamily="34" charset="0"/>
              </a:endParaRPr>
            </a:p>
          </p:txBody>
        </p:sp>
        <p:grpSp>
          <p:nvGrpSpPr>
            <p:cNvPr id="13" name="Group 12">
              <a:extLst>
                <a:ext uri="{FF2B5EF4-FFF2-40B4-BE49-F238E27FC236}">
                  <a16:creationId xmlns:a16="http://schemas.microsoft.com/office/drawing/2014/main" id="{BE7A7F3F-4930-4D0D-9975-DF1C108A0B6F}"/>
                </a:ext>
              </a:extLst>
            </p:cNvPr>
            <p:cNvGrpSpPr>
              <a:grpSpLocks/>
            </p:cNvGrpSpPr>
            <p:nvPr/>
          </p:nvGrpSpPr>
          <p:grpSpPr bwMode="auto">
            <a:xfrm>
              <a:off x="1495903" y="1362080"/>
              <a:ext cx="8694444" cy="4082810"/>
              <a:chOff x="461" y="1102"/>
              <a:chExt cx="4835" cy="2150"/>
            </a:xfrm>
          </p:grpSpPr>
          <p:grpSp>
            <p:nvGrpSpPr>
              <p:cNvPr id="34" name="Group 17">
                <a:extLst>
                  <a:ext uri="{FF2B5EF4-FFF2-40B4-BE49-F238E27FC236}">
                    <a16:creationId xmlns:a16="http://schemas.microsoft.com/office/drawing/2014/main" id="{BB77D634-1A81-4C6F-9D4D-E126EBFFD075}"/>
                  </a:ext>
                </a:extLst>
              </p:cNvPr>
              <p:cNvGrpSpPr>
                <a:grpSpLocks/>
              </p:cNvGrpSpPr>
              <p:nvPr/>
            </p:nvGrpSpPr>
            <p:grpSpPr bwMode="auto">
              <a:xfrm flipV="1">
                <a:off x="461" y="1102"/>
                <a:ext cx="0" cy="2125"/>
                <a:chOff x="425" y="1353"/>
                <a:chExt cx="0" cy="2125"/>
              </a:xfrm>
            </p:grpSpPr>
            <p:sp>
              <p:nvSpPr>
                <p:cNvPr id="45" name="Line 18">
                  <a:extLst>
                    <a:ext uri="{FF2B5EF4-FFF2-40B4-BE49-F238E27FC236}">
                      <a16:creationId xmlns:a16="http://schemas.microsoft.com/office/drawing/2014/main" id="{6271D931-1D3A-4AA4-8B87-7741A7ADC885}"/>
                    </a:ext>
                  </a:extLst>
                </p:cNvPr>
                <p:cNvSpPr>
                  <a:spLocks noChangeShapeType="1"/>
                </p:cNvSpPr>
                <p:nvPr/>
              </p:nvSpPr>
              <p:spPr bwMode="auto">
                <a:xfrm>
                  <a:off x="425" y="3162"/>
                  <a:ext cx="0" cy="316"/>
                </a:xfrm>
                <a:prstGeom prst="line">
                  <a:avLst/>
                </a:prstGeom>
                <a:noFill/>
                <a:ln w="762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b="1">
                    <a:solidFill>
                      <a:prstClr val="white"/>
                    </a:solidFill>
                    <a:latin typeface="Arial" panose="020B0604020202020204" pitchFamily="34" charset="0"/>
                    <a:cs typeface="Arial" panose="020B0604020202020204" pitchFamily="34" charset="0"/>
                  </a:endParaRPr>
                </a:p>
              </p:txBody>
            </p:sp>
            <p:sp>
              <p:nvSpPr>
                <p:cNvPr id="46" name="Line 19">
                  <a:extLst>
                    <a:ext uri="{FF2B5EF4-FFF2-40B4-BE49-F238E27FC236}">
                      <a16:creationId xmlns:a16="http://schemas.microsoft.com/office/drawing/2014/main" id="{40A221BF-6503-484D-9ECD-8F81D78292EE}"/>
                    </a:ext>
                  </a:extLst>
                </p:cNvPr>
                <p:cNvSpPr>
                  <a:spLocks noChangeShapeType="1"/>
                </p:cNvSpPr>
                <p:nvPr/>
              </p:nvSpPr>
              <p:spPr bwMode="auto">
                <a:xfrm>
                  <a:off x="425" y="2259"/>
                  <a:ext cx="0" cy="316"/>
                </a:xfrm>
                <a:prstGeom prst="line">
                  <a:avLst/>
                </a:prstGeom>
                <a:noFill/>
                <a:ln w="762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b="1">
                    <a:solidFill>
                      <a:prstClr val="white"/>
                    </a:solidFill>
                    <a:latin typeface="Arial" panose="020B0604020202020204" pitchFamily="34" charset="0"/>
                    <a:cs typeface="Arial" panose="020B0604020202020204" pitchFamily="34" charset="0"/>
                  </a:endParaRPr>
                </a:p>
              </p:txBody>
            </p:sp>
            <p:sp>
              <p:nvSpPr>
                <p:cNvPr id="47" name="Line 20">
                  <a:extLst>
                    <a:ext uri="{FF2B5EF4-FFF2-40B4-BE49-F238E27FC236}">
                      <a16:creationId xmlns:a16="http://schemas.microsoft.com/office/drawing/2014/main" id="{E10920DA-565E-44D6-9F27-A7250E93CB14}"/>
                    </a:ext>
                  </a:extLst>
                </p:cNvPr>
                <p:cNvSpPr>
                  <a:spLocks noChangeShapeType="1"/>
                </p:cNvSpPr>
                <p:nvPr/>
              </p:nvSpPr>
              <p:spPr bwMode="auto">
                <a:xfrm>
                  <a:off x="425" y="1353"/>
                  <a:ext cx="0" cy="316"/>
                </a:xfrm>
                <a:prstGeom prst="line">
                  <a:avLst/>
                </a:prstGeom>
                <a:noFill/>
                <a:ln w="762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b="1">
                    <a:solidFill>
                      <a:prstClr val="white"/>
                    </a:solidFill>
                    <a:latin typeface="Arial" panose="020B0604020202020204" pitchFamily="34" charset="0"/>
                    <a:cs typeface="Arial" panose="020B0604020202020204" pitchFamily="34" charset="0"/>
                  </a:endParaRPr>
                </a:p>
              </p:txBody>
            </p:sp>
          </p:grpSp>
          <p:grpSp>
            <p:nvGrpSpPr>
              <p:cNvPr id="35" name="Group 21">
                <a:extLst>
                  <a:ext uri="{FF2B5EF4-FFF2-40B4-BE49-F238E27FC236}">
                    <a16:creationId xmlns:a16="http://schemas.microsoft.com/office/drawing/2014/main" id="{F8CBFDA1-7957-4FF5-8D48-ACE433ABE37E}"/>
                  </a:ext>
                </a:extLst>
              </p:cNvPr>
              <p:cNvGrpSpPr>
                <a:grpSpLocks/>
              </p:cNvGrpSpPr>
              <p:nvPr/>
            </p:nvGrpSpPr>
            <p:grpSpPr bwMode="auto">
              <a:xfrm flipV="1">
                <a:off x="5249" y="1118"/>
                <a:ext cx="47" cy="2134"/>
                <a:chOff x="5213" y="1335"/>
                <a:chExt cx="47" cy="2134"/>
              </a:xfrm>
            </p:grpSpPr>
            <p:sp>
              <p:nvSpPr>
                <p:cNvPr id="42" name="Line 22">
                  <a:extLst>
                    <a:ext uri="{FF2B5EF4-FFF2-40B4-BE49-F238E27FC236}">
                      <a16:creationId xmlns:a16="http://schemas.microsoft.com/office/drawing/2014/main" id="{0D8FDFAD-AC07-4984-BCFF-EAE0EE0A5754}"/>
                    </a:ext>
                  </a:extLst>
                </p:cNvPr>
                <p:cNvSpPr>
                  <a:spLocks noChangeShapeType="1"/>
                </p:cNvSpPr>
                <p:nvPr/>
              </p:nvSpPr>
              <p:spPr bwMode="auto">
                <a:xfrm rot="10800000">
                  <a:off x="5213" y="1335"/>
                  <a:ext cx="0" cy="316"/>
                </a:xfrm>
                <a:prstGeom prst="line">
                  <a:avLst/>
                </a:prstGeom>
                <a:noFill/>
                <a:ln w="762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b="1">
                    <a:solidFill>
                      <a:prstClr val="white"/>
                    </a:solidFill>
                    <a:latin typeface="Arial" panose="020B0604020202020204" pitchFamily="34" charset="0"/>
                    <a:cs typeface="Arial" panose="020B0604020202020204" pitchFamily="34" charset="0"/>
                  </a:endParaRPr>
                </a:p>
              </p:txBody>
            </p:sp>
            <p:sp>
              <p:nvSpPr>
                <p:cNvPr id="43" name="Line 23">
                  <a:extLst>
                    <a:ext uri="{FF2B5EF4-FFF2-40B4-BE49-F238E27FC236}">
                      <a16:creationId xmlns:a16="http://schemas.microsoft.com/office/drawing/2014/main" id="{08DF90AE-7DF0-4570-8EE6-F327B34E8400}"/>
                    </a:ext>
                  </a:extLst>
                </p:cNvPr>
                <p:cNvSpPr>
                  <a:spLocks noChangeShapeType="1"/>
                </p:cNvSpPr>
                <p:nvPr/>
              </p:nvSpPr>
              <p:spPr bwMode="auto">
                <a:xfrm rot="10800000">
                  <a:off x="5260" y="2263"/>
                  <a:ext cx="0" cy="316"/>
                </a:xfrm>
                <a:prstGeom prst="line">
                  <a:avLst/>
                </a:prstGeom>
                <a:noFill/>
                <a:ln w="762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b="1">
                    <a:solidFill>
                      <a:prstClr val="white"/>
                    </a:solidFill>
                    <a:latin typeface="Arial" panose="020B0604020202020204" pitchFamily="34" charset="0"/>
                    <a:cs typeface="Arial" panose="020B0604020202020204" pitchFamily="34" charset="0"/>
                  </a:endParaRPr>
                </a:p>
              </p:txBody>
            </p:sp>
            <p:sp>
              <p:nvSpPr>
                <p:cNvPr id="44" name="Line 24">
                  <a:extLst>
                    <a:ext uri="{FF2B5EF4-FFF2-40B4-BE49-F238E27FC236}">
                      <a16:creationId xmlns:a16="http://schemas.microsoft.com/office/drawing/2014/main" id="{DA2E327E-DAC0-4DFC-99E1-FB5B63E551DC}"/>
                    </a:ext>
                  </a:extLst>
                </p:cNvPr>
                <p:cNvSpPr>
                  <a:spLocks noChangeShapeType="1"/>
                </p:cNvSpPr>
                <p:nvPr/>
              </p:nvSpPr>
              <p:spPr bwMode="auto">
                <a:xfrm rot="10800000">
                  <a:off x="5251" y="3153"/>
                  <a:ext cx="0" cy="316"/>
                </a:xfrm>
                <a:prstGeom prst="line">
                  <a:avLst/>
                </a:prstGeom>
                <a:noFill/>
                <a:ln w="762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b="1">
                    <a:solidFill>
                      <a:prstClr val="white"/>
                    </a:solidFill>
                    <a:latin typeface="Arial" panose="020B0604020202020204" pitchFamily="34" charset="0"/>
                    <a:cs typeface="Arial" panose="020B0604020202020204" pitchFamily="34" charset="0"/>
                  </a:endParaRPr>
                </a:p>
              </p:txBody>
            </p:sp>
          </p:grpSp>
          <p:grpSp>
            <p:nvGrpSpPr>
              <p:cNvPr id="36" name="Group 25">
                <a:extLst>
                  <a:ext uri="{FF2B5EF4-FFF2-40B4-BE49-F238E27FC236}">
                    <a16:creationId xmlns:a16="http://schemas.microsoft.com/office/drawing/2014/main" id="{D26234DD-6C86-4DF9-9382-87172BE682CA}"/>
                  </a:ext>
                </a:extLst>
              </p:cNvPr>
              <p:cNvGrpSpPr>
                <a:grpSpLocks/>
              </p:cNvGrpSpPr>
              <p:nvPr/>
            </p:nvGrpSpPr>
            <p:grpSpPr bwMode="auto">
              <a:xfrm>
                <a:off x="1908" y="1260"/>
                <a:ext cx="1948" cy="0"/>
                <a:chOff x="1908" y="1260"/>
                <a:chExt cx="1948" cy="0"/>
              </a:xfrm>
            </p:grpSpPr>
            <p:sp>
              <p:nvSpPr>
                <p:cNvPr id="40" name="Line 26">
                  <a:extLst>
                    <a:ext uri="{FF2B5EF4-FFF2-40B4-BE49-F238E27FC236}">
                      <a16:creationId xmlns:a16="http://schemas.microsoft.com/office/drawing/2014/main" id="{F733BA1F-A870-48BE-BF89-B549EA76FDF5}"/>
                    </a:ext>
                  </a:extLst>
                </p:cNvPr>
                <p:cNvSpPr>
                  <a:spLocks noChangeShapeType="1"/>
                </p:cNvSpPr>
                <p:nvPr/>
              </p:nvSpPr>
              <p:spPr bwMode="auto">
                <a:xfrm rot="16200000" flipH="1">
                  <a:off x="2066" y="1102"/>
                  <a:ext cx="0" cy="316"/>
                </a:xfrm>
                <a:prstGeom prst="line">
                  <a:avLst/>
                </a:prstGeom>
                <a:noFill/>
                <a:ln w="762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b="1">
                    <a:solidFill>
                      <a:prstClr val="white"/>
                    </a:solidFill>
                    <a:latin typeface="Arial" panose="020B0604020202020204" pitchFamily="34" charset="0"/>
                    <a:cs typeface="Arial" panose="020B0604020202020204" pitchFamily="34" charset="0"/>
                  </a:endParaRPr>
                </a:p>
              </p:txBody>
            </p:sp>
            <p:sp>
              <p:nvSpPr>
                <p:cNvPr id="41" name="Line 27">
                  <a:extLst>
                    <a:ext uri="{FF2B5EF4-FFF2-40B4-BE49-F238E27FC236}">
                      <a16:creationId xmlns:a16="http://schemas.microsoft.com/office/drawing/2014/main" id="{5C8C6001-CAA8-4DF2-A3C1-9F211991B768}"/>
                    </a:ext>
                  </a:extLst>
                </p:cNvPr>
                <p:cNvSpPr>
                  <a:spLocks noChangeShapeType="1"/>
                </p:cNvSpPr>
                <p:nvPr/>
              </p:nvSpPr>
              <p:spPr bwMode="auto">
                <a:xfrm rot="16200000" flipH="1">
                  <a:off x="3698" y="1102"/>
                  <a:ext cx="0" cy="316"/>
                </a:xfrm>
                <a:prstGeom prst="line">
                  <a:avLst/>
                </a:prstGeom>
                <a:noFill/>
                <a:ln w="762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b="1">
                    <a:solidFill>
                      <a:prstClr val="white"/>
                    </a:solidFill>
                    <a:latin typeface="Arial" panose="020B0604020202020204" pitchFamily="34" charset="0"/>
                    <a:cs typeface="Arial" panose="020B0604020202020204" pitchFamily="34" charset="0"/>
                  </a:endParaRPr>
                </a:p>
              </p:txBody>
            </p:sp>
          </p:grpSp>
          <p:grpSp>
            <p:nvGrpSpPr>
              <p:cNvPr id="37" name="Group 28">
                <a:extLst>
                  <a:ext uri="{FF2B5EF4-FFF2-40B4-BE49-F238E27FC236}">
                    <a16:creationId xmlns:a16="http://schemas.microsoft.com/office/drawing/2014/main" id="{2CBA52F2-FFA3-4929-B43D-A761FF819FAF}"/>
                  </a:ext>
                </a:extLst>
              </p:cNvPr>
              <p:cNvGrpSpPr>
                <a:grpSpLocks/>
              </p:cNvGrpSpPr>
              <p:nvPr/>
            </p:nvGrpSpPr>
            <p:grpSpPr bwMode="auto">
              <a:xfrm>
                <a:off x="1914" y="3160"/>
                <a:ext cx="1942" cy="18"/>
                <a:chOff x="1914" y="3160"/>
                <a:chExt cx="1942" cy="18"/>
              </a:xfrm>
            </p:grpSpPr>
            <p:sp>
              <p:nvSpPr>
                <p:cNvPr id="38" name="Line 29">
                  <a:extLst>
                    <a:ext uri="{FF2B5EF4-FFF2-40B4-BE49-F238E27FC236}">
                      <a16:creationId xmlns:a16="http://schemas.microsoft.com/office/drawing/2014/main" id="{2E2A92E7-B3DF-4461-BAA7-043634B4D03C}"/>
                    </a:ext>
                  </a:extLst>
                </p:cNvPr>
                <p:cNvSpPr>
                  <a:spLocks noChangeShapeType="1"/>
                </p:cNvSpPr>
                <p:nvPr/>
              </p:nvSpPr>
              <p:spPr bwMode="auto">
                <a:xfrm rot="5400000" flipH="1">
                  <a:off x="2072" y="3002"/>
                  <a:ext cx="0" cy="316"/>
                </a:xfrm>
                <a:prstGeom prst="line">
                  <a:avLst/>
                </a:prstGeom>
                <a:noFill/>
                <a:ln w="762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b="1">
                    <a:solidFill>
                      <a:prstClr val="white"/>
                    </a:solidFill>
                    <a:latin typeface="Arial" panose="020B0604020202020204" pitchFamily="34" charset="0"/>
                    <a:cs typeface="Arial" panose="020B0604020202020204" pitchFamily="34" charset="0"/>
                  </a:endParaRPr>
                </a:p>
              </p:txBody>
            </p:sp>
            <p:sp>
              <p:nvSpPr>
                <p:cNvPr id="39" name="Line 30">
                  <a:extLst>
                    <a:ext uri="{FF2B5EF4-FFF2-40B4-BE49-F238E27FC236}">
                      <a16:creationId xmlns:a16="http://schemas.microsoft.com/office/drawing/2014/main" id="{72B5B337-AA68-45BE-9417-E6D8E7C500ED}"/>
                    </a:ext>
                  </a:extLst>
                </p:cNvPr>
                <p:cNvSpPr>
                  <a:spLocks noChangeShapeType="1"/>
                </p:cNvSpPr>
                <p:nvPr/>
              </p:nvSpPr>
              <p:spPr bwMode="auto">
                <a:xfrm rot="5400000" flipH="1">
                  <a:off x="3698" y="3020"/>
                  <a:ext cx="0" cy="316"/>
                </a:xfrm>
                <a:prstGeom prst="line">
                  <a:avLst/>
                </a:prstGeom>
                <a:noFill/>
                <a:ln w="762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b="1">
                    <a:solidFill>
                      <a:prstClr val="white"/>
                    </a:solidFill>
                    <a:latin typeface="Arial" panose="020B0604020202020204" pitchFamily="34" charset="0"/>
                    <a:cs typeface="Arial" panose="020B0604020202020204" pitchFamily="34" charset="0"/>
                  </a:endParaRPr>
                </a:p>
              </p:txBody>
            </p:sp>
          </p:grpSp>
        </p:grpSp>
        <p:grpSp>
          <p:nvGrpSpPr>
            <p:cNvPr id="14" name="Group 31">
              <a:extLst>
                <a:ext uri="{FF2B5EF4-FFF2-40B4-BE49-F238E27FC236}">
                  <a16:creationId xmlns:a16="http://schemas.microsoft.com/office/drawing/2014/main" id="{092028FC-8DE9-4846-8CE6-B9C967B236D0}"/>
                </a:ext>
              </a:extLst>
            </p:cNvPr>
            <p:cNvGrpSpPr>
              <a:grpSpLocks/>
            </p:cNvGrpSpPr>
            <p:nvPr/>
          </p:nvGrpSpPr>
          <p:grpSpPr bwMode="auto">
            <a:xfrm>
              <a:off x="551833" y="2598316"/>
              <a:ext cx="3903958" cy="1847710"/>
              <a:chOff x="-64" y="1753"/>
              <a:chExt cx="2171" cy="973"/>
            </a:xfrm>
          </p:grpSpPr>
          <p:sp>
            <p:nvSpPr>
              <p:cNvPr id="31" name="Text Box 32">
                <a:extLst>
                  <a:ext uri="{FF2B5EF4-FFF2-40B4-BE49-F238E27FC236}">
                    <a16:creationId xmlns:a16="http://schemas.microsoft.com/office/drawing/2014/main" id="{E2ABCEE5-CD3F-403A-B34B-5D499AE843C9}"/>
                  </a:ext>
                </a:extLst>
              </p:cNvPr>
              <p:cNvSpPr txBox="1">
                <a:spLocks noChangeArrowheads="1"/>
              </p:cNvSpPr>
              <p:nvPr/>
            </p:nvSpPr>
            <p:spPr bwMode="auto">
              <a:xfrm>
                <a:off x="278" y="1753"/>
                <a:ext cx="1626" cy="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spcBef>
                    <a:spcPct val="0"/>
                  </a:spcBef>
                  <a:spcAft>
                    <a:spcPct val="0"/>
                  </a:spcAft>
                  <a:buClr>
                    <a:srgbClr val="BBE0E3"/>
                  </a:buClr>
                  <a:buFont typeface="Wingdings" panose="05000000000000000000" pitchFamily="2" charset="2"/>
                  <a:buNone/>
                </a:pPr>
                <a:r>
                  <a:rPr lang="en-US" altLang="en-US" sz="1100" b="1" dirty="0">
                    <a:solidFill>
                      <a:schemeClr val="tx1">
                        <a:lumMod val="85000"/>
                      </a:schemeClr>
                    </a:solidFill>
                    <a:latin typeface="Arial" panose="020B0604020202020204" pitchFamily="34" charset="0"/>
                    <a:cs typeface="Arial" panose="020B0604020202020204" pitchFamily="34" charset="0"/>
                  </a:rPr>
                  <a:t>SP 800-37</a:t>
                </a:r>
                <a:r>
                  <a:rPr lang="en-US" altLang="en-US" sz="2000" dirty="0">
                    <a:solidFill>
                      <a:schemeClr val="tx1">
                        <a:lumMod val="85000"/>
                      </a:schemeClr>
                    </a:solidFill>
                    <a:latin typeface="Arial" panose="020B0604020202020204" pitchFamily="34" charset="0"/>
                    <a:cs typeface="Arial" panose="020B0604020202020204" pitchFamily="34" charset="0"/>
                  </a:rPr>
                  <a:t> </a:t>
                </a:r>
              </a:p>
              <a:p>
                <a:pPr algn="ctr" fontAlgn="base">
                  <a:spcBef>
                    <a:spcPct val="0"/>
                  </a:spcBef>
                  <a:spcAft>
                    <a:spcPct val="0"/>
                  </a:spcAft>
                  <a:buClr>
                    <a:srgbClr val="BBE0E3"/>
                  </a:buClr>
                  <a:buFont typeface="Wingdings" panose="05000000000000000000" pitchFamily="2" charset="2"/>
                  <a:buNone/>
                </a:pPr>
                <a:r>
                  <a:rPr lang="en-US" altLang="en-US" sz="1100" b="1" dirty="0">
                    <a:solidFill>
                      <a:schemeClr val="tx1">
                        <a:lumMod val="85000"/>
                      </a:schemeClr>
                    </a:solidFill>
                    <a:latin typeface="Arial" panose="020B0604020202020204" pitchFamily="34" charset="0"/>
                    <a:cs typeface="Arial" panose="020B0604020202020204" pitchFamily="34" charset="0"/>
                  </a:rPr>
                  <a:t>Risk Management</a:t>
                </a:r>
              </a:p>
            </p:txBody>
          </p:sp>
          <p:sp>
            <p:nvSpPr>
              <p:cNvPr id="32" name="Text Box 33">
                <a:extLst>
                  <a:ext uri="{FF2B5EF4-FFF2-40B4-BE49-F238E27FC236}">
                    <a16:creationId xmlns:a16="http://schemas.microsoft.com/office/drawing/2014/main" id="{454D3AD9-B0C4-4ABC-AB0B-6D9CE6B82E9D}"/>
                  </a:ext>
                </a:extLst>
              </p:cNvPr>
              <p:cNvSpPr txBox="1">
                <a:spLocks noChangeArrowheads="1"/>
              </p:cNvSpPr>
              <p:nvPr/>
            </p:nvSpPr>
            <p:spPr bwMode="auto">
              <a:xfrm>
                <a:off x="581" y="2037"/>
                <a:ext cx="1020" cy="259"/>
              </a:xfrm>
              <a:prstGeom prst="rect">
                <a:avLst/>
              </a:prstGeom>
              <a:solidFill>
                <a:srgbClr val="FFC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spcBef>
                    <a:spcPct val="100000"/>
                  </a:spcBef>
                  <a:spcAft>
                    <a:spcPct val="100000"/>
                  </a:spcAft>
                </a:pPr>
                <a:r>
                  <a:rPr lang="en-US" altLang="en-US" sz="1400" b="1" dirty="0">
                    <a:solidFill>
                      <a:schemeClr val="accent2">
                        <a:lumMod val="50000"/>
                      </a:schemeClr>
                    </a:solidFill>
                    <a:latin typeface="Arial" panose="020B0604020202020204" pitchFamily="34" charset="0"/>
                    <a:cs typeface="Arial" panose="020B0604020202020204" pitchFamily="34" charset="0"/>
                  </a:rPr>
                  <a:t>AUTHORIZE </a:t>
                </a:r>
                <a:r>
                  <a:rPr lang="en-US" altLang="en-US" sz="1200" b="1" dirty="0">
                    <a:solidFill>
                      <a:schemeClr val="accent2">
                        <a:lumMod val="50000"/>
                      </a:schemeClr>
                    </a:solidFill>
                    <a:latin typeface="Arial" panose="020B0604020202020204" pitchFamily="34" charset="0"/>
                    <a:cs typeface="Arial" panose="020B0604020202020204" pitchFamily="34" charset="0"/>
                  </a:rPr>
                  <a:t>Information System</a:t>
                </a:r>
              </a:p>
            </p:txBody>
          </p:sp>
          <p:sp>
            <p:nvSpPr>
              <p:cNvPr id="33" name="Text Box 34">
                <a:extLst>
                  <a:ext uri="{FF2B5EF4-FFF2-40B4-BE49-F238E27FC236}">
                    <a16:creationId xmlns:a16="http://schemas.microsoft.com/office/drawing/2014/main" id="{7D5239D7-8BC7-4BFC-82AF-21B8D040D6A2}"/>
                  </a:ext>
                </a:extLst>
              </p:cNvPr>
              <p:cNvSpPr txBox="1">
                <a:spLocks noChangeArrowheads="1"/>
              </p:cNvSpPr>
              <p:nvPr/>
            </p:nvSpPr>
            <p:spPr bwMode="auto">
              <a:xfrm>
                <a:off x="-64" y="2371"/>
                <a:ext cx="2171" cy="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fontAlgn="base">
                  <a:lnSpc>
                    <a:spcPct val="90000"/>
                  </a:lnSpc>
                  <a:spcBef>
                    <a:spcPct val="0"/>
                  </a:spcBef>
                  <a:spcAft>
                    <a:spcPct val="0"/>
                  </a:spcAft>
                </a:pPr>
                <a:r>
                  <a:rPr lang="en-US" altLang="en-US" sz="1400" dirty="0">
                    <a:solidFill>
                      <a:schemeClr val="tx1">
                        <a:lumMod val="85000"/>
                      </a:schemeClr>
                    </a:solidFill>
                    <a:latin typeface="Arial" panose="020B0604020202020204" pitchFamily="34" charset="0"/>
                    <a:cs typeface="Arial" panose="020B0604020202020204" pitchFamily="34" charset="0"/>
                  </a:rPr>
                  <a:t>Determine risk to agency operations, agency assets, or individuals and, if acceptable, authorize information system operation</a:t>
                </a:r>
              </a:p>
            </p:txBody>
          </p:sp>
        </p:grpSp>
        <p:sp>
          <p:nvSpPr>
            <p:cNvPr id="15" name="Text Box 37">
              <a:extLst>
                <a:ext uri="{FF2B5EF4-FFF2-40B4-BE49-F238E27FC236}">
                  <a16:creationId xmlns:a16="http://schemas.microsoft.com/office/drawing/2014/main" id="{F48D50FE-CA6D-404C-AF3E-8E8DC17A6A33}"/>
                </a:ext>
              </a:extLst>
            </p:cNvPr>
            <p:cNvSpPr txBox="1">
              <a:spLocks noChangeArrowheads="1"/>
            </p:cNvSpPr>
            <p:nvPr/>
          </p:nvSpPr>
          <p:spPr bwMode="auto">
            <a:xfrm>
              <a:off x="7654519" y="2722154"/>
              <a:ext cx="2751292"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spcBef>
                  <a:spcPct val="0"/>
                </a:spcBef>
                <a:spcAft>
                  <a:spcPct val="0"/>
                </a:spcAft>
                <a:buClr>
                  <a:srgbClr val="BBE0E3"/>
                </a:buClr>
                <a:buFont typeface="Wingdings" panose="05000000000000000000" pitchFamily="2" charset="2"/>
                <a:buNone/>
              </a:pPr>
              <a:r>
                <a:rPr lang="en-US" altLang="en-US" sz="1100" b="1" dirty="0">
                  <a:solidFill>
                    <a:schemeClr val="tx1">
                      <a:lumMod val="85000"/>
                    </a:schemeClr>
                  </a:solidFill>
                  <a:latin typeface="Arial" panose="020B0604020202020204" pitchFamily="34" charset="0"/>
                  <a:cs typeface="Arial" panose="020B0604020202020204" pitchFamily="34" charset="0"/>
                </a:rPr>
                <a:t>SP 800-53 / SP 800-30</a:t>
              </a:r>
            </a:p>
            <a:p>
              <a:pPr algn="ctr" fontAlgn="base">
                <a:spcBef>
                  <a:spcPct val="0"/>
                </a:spcBef>
                <a:spcAft>
                  <a:spcPct val="0"/>
                </a:spcAft>
                <a:buClr>
                  <a:srgbClr val="BBE0E3"/>
                </a:buClr>
                <a:buFont typeface="Wingdings" panose="05000000000000000000" pitchFamily="2" charset="2"/>
                <a:buNone/>
              </a:pPr>
              <a:r>
                <a:rPr lang="en-US" altLang="en-US" sz="1100" b="1" dirty="0">
                  <a:solidFill>
                    <a:schemeClr val="tx1">
                      <a:lumMod val="85000"/>
                    </a:schemeClr>
                  </a:solidFill>
                  <a:latin typeface="Arial" panose="020B0604020202020204" pitchFamily="34" charset="0"/>
                  <a:cs typeface="Arial" panose="020B0604020202020204" pitchFamily="34" charset="0"/>
                </a:rPr>
                <a:t>Security Center Analysis</a:t>
              </a:r>
              <a:endParaRPr lang="en-US" altLang="en-US" sz="700" b="1" dirty="0">
                <a:solidFill>
                  <a:schemeClr val="tx1">
                    <a:lumMod val="85000"/>
                  </a:schemeClr>
                </a:solidFill>
                <a:latin typeface="Arial" panose="020B0604020202020204" pitchFamily="34" charset="0"/>
                <a:cs typeface="Arial" panose="020B0604020202020204" pitchFamily="34" charset="0"/>
              </a:endParaRPr>
            </a:p>
          </p:txBody>
        </p:sp>
        <p:sp>
          <p:nvSpPr>
            <p:cNvPr id="16" name="Text Box 38">
              <a:extLst>
                <a:ext uri="{FF2B5EF4-FFF2-40B4-BE49-F238E27FC236}">
                  <a16:creationId xmlns:a16="http://schemas.microsoft.com/office/drawing/2014/main" id="{78FC9A5C-5FF7-490F-935B-E028092A6296}"/>
                </a:ext>
              </a:extLst>
            </p:cNvPr>
            <p:cNvSpPr txBox="1">
              <a:spLocks noChangeArrowheads="1"/>
            </p:cNvSpPr>
            <p:nvPr/>
          </p:nvSpPr>
          <p:spPr bwMode="auto">
            <a:xfrm>
              <a:off x="8113068" y="3137020"/>
              <a:ext cx="1812616" cy="492443"/>
            </a:xfrm>
            <a:prstGeom prst="rect">
              <a:avLst/>
            </a:prstGeom>
            <a:solidFill>
              <a:srgbClr val="FFC000"/>
            </a:solidFill>
            <a:ln>
              <a:noFill/>
            </a:ln>
            <a:effectLst/>
          </p:spPr>
          <p:txBody>
            <a:bodyPr>
              <a:spAutoFit/>
            </a:bodyPr>
            <a:lstStyle/>
            <a:p>
              <a:pPr algn="ctr" fontAlgn="base">
                <a:spcBef>
                  <a:spcPct val="100000"/>
                </a:spcBef>
                <a:spcAft>
                  <a:spcPct val="100000"/>
                </a:spcAft>
              </a:pPr>
              <a:r>
                <a:rPr lang="en-US" altLang="en-US" sz="1400" b="1" dirty="0">
                  <a:solidFill>
                    <a:srgbClr val="63A537">
                      <a:lumMod val="50000"/>
                    </a:srgbClr>
                  </a:solidFill>
                  <a:latin typeface="Arial" panose="020B0604020202020204" pitchFamily="34" charset="0"/>
                  <a:cs typeface="Arial" panose="020B0604020202020204" pitchFamily="34" charset="0"/>
                </a:rPr>
                <a:t>SUPPLEMENT </a:t>
              </a:r>
              <a:r>
                <a:rPr lang="en-US" altLang="en-US" sz="1200" b="1" dirty="0">
                  <a:solidFill>
                    <a:srgbClr val="63A537">
                      <a:lumMod val="50000"/>
                    </a:srgbClr>
                  </a:solidFill>
                  <a:latin typeface="Arial" panose="020B0604020202020204" pitchFamily="34" charset="0"/>
                  <a:cs typeface="Arial" panose="020B0604020202020204" pitchFamily="34" charset="0"/>
                </a:rPr>
                <a:t>Security Controls</a:t>
              </a:r>
            </a:p>
          </p:txBody>
        </p:sp>
        <p:sp>
          <p:nvSpPr>
            <p:cNvPr id="17" name="Text Box 39">
              <a:extLst>
                <a:ext uri="{FF2B5EF4-FFF2-40B4-BE49-F238E27FC236}">
                  <a16:creationId xmlns:a16="http://schemas.microsoft.com/office/drawing/2014/main" id="{242F334E-5558-466C-B9F7-476E331C32A3}"/>
                </a:ext>
              </a:extLst>
            </p:cNvPr>
            <p:cNvSpPr txBox="1">
              <a:spLocks noChangeArrowheads="1"/>
            </p:cNvSpPr>
            <p:nvPr/>
          </p:nvSpPr>
          <p:spPr bwMode="auto">
            <a:xfrm>
              <a:off x="7258904" y="3764418"/>
              <a:ext cx="3863947" cy="6740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fontAlgn="base">
                <a:lnSpc>
                  <a:spcPct val="90000"/>
                </a:lnSpc>
                <a:spcBef>
                  <a:spcPct val="0"/>
                </a:spcBef>
                <a:spcAft>
                  <a:spcPct val="0"/>
                </a:spcAft>
              </a:pPr>
              <a:r>
                <a:rPr lang="en-US" altLang="en-US" sz="1400" dirty="0">
                  <a:solidFill>
                    <a:schemeClr val="tx1">
                      <a:lumMod val="85000"/>
                    </a:schemeClr>
                  </a:solidFill>
                  <a:latin typeface="Arial" panose="020B0604020202020204" pitchFamily="34" charset="0"/>
                  <a:cs typeface="Arial" panose="020B0604020202020204" pitchFamily="34" charset="0"/>
                </a:rPr>
                <a:t>Use risk assessment results to supplement the tailored security control baseline as needed to ensure adequate security and due diligence</a:t>
              </a:r>
            </a:p>
          </p:txBody>
        </p:sp>
        <p:sp>
          <p:nvSpPr>
            <p:cNvPr id="18" name="Text Box 42">
              <a:extLst>
                <a:ext uri="{FF2B5EF4-FFF2-40B4-BE49-F238E27FC236}">
                  <a16:creationId xmlns:a16="http://schemas.microsoft.com/office/drawing/2014/main" id="{F65B1354-0893-4634-90D4-5858A5C24AA8}"/>
                </a:ext>
              </a:extLst>
            </p:cNvPr>
            <p:cNvSpPr txBox="1">
              <a:spLocks noChangeArrowheads="1"/>
            </p:cNvSpPr>
            <p:nvPr/>
          </p:nvSpPr>
          <p:spPr bwMode="auto">
            <a:xfrm>
              <a:off x="8113067" y="884633"/>
              <a:ext cx="1812616" cy="507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spcBef>
                  <a:spcPct val="0"/>
                </a:spcBef>
                <a:spcAft>
                  <a:spcPct val="0"/>
                </a:spcAft>
                <a:buClr>
                  <a:srgbClr val="BBE0E3"/>
                </a:buClr>
                <a:buFont typeface="Wingdings" panose="05000000000000000000" pitchFamily="2" charset="2"/>
                <a:buNone/>
              </a:pPr>
              <a:r>
                <a:rPr lang="en-US" altLang="en-US" sz="1000" b="1" dirty="0">
                  <a:solidFill>
                    <a:schemeClr val="tx1">
                      <a:lumMod val="85000"/>
                    </a:schemeClr>
                  </a:solidFill>
                  <a:latin typeface="Arial" panose="020B0604020202020204" pitchFamily="34" charset="0"/>
                  <a:cs typeface="Arial" panose="020B0604020202020204" pitchFamily="34" charset="0"/>
                </a:rPr>
                <a:t>FIPS 200 / SP 800-53</a:t>
              </a:r>
              <a:r>
                <a:rPr lang="en-US" altLang="en-US" sz="1600" dirty="0">
                  <a:solidFill>
                    <a:schemeClr val="tx1">
                      <a:lumMod val="85000"/>
                    </a:schemeClr>
                  </a:solidFill>
                  <a:latin typeface="Arial" panose="020B0604020202020204" pitchFamily="34" charset="0"/>
                  <a:cs typeface="Arial" panose="020B0604020202020204" pitchFamily="34" charset="0"/>
                </a:rPr>
                <a:t> </a:t>
              </a:r>
            </a:p>
            <a:p>
              <a:pPr algn="ctr" fontAlgn="base">
                <a:spcBef>
                  <a:spcPct val="0"/>
                </a:spcBef>
                <a:spcAft>
                  <a:spcPct val="0"/>
                </a:spcAft>
                <a:buClr>
                  <a:srgbClr val="BBE0E3"/>
                </a:buClr>
                <a:buFont typeface="Wingdings" panose="05000000000000000000" pitchFamily="2" charset="2"/>
                <a:buNone/>
              </a:pPr>
              <a:r>
                <a:rPr lang="en-US" altLang="en-US" sz="1100" b="1" dirty="0">
                  <a:solidFill>
                    <a:schemeClr val="tx1">
                      <a:lumMod val="85000"/>
                    </a:schemeClr>
                  </a:solidFill>
                  <a:latin typeface="Arial" panose="020B0604020202020204" pitchFamily="34" charset="0"/>
                  <a:cs typeface="Arial" panose="020B0604020202020204" pitchFamily="34" charset="0"/>
                </a:rPr>
                <a:t>CSC Control Tailoring</a:t>
              </a:r>
            </a:p>
          </p:txBody>
        </p:sp>
        <p:sp>
          <p:nvSpPr>
            <p:cNvPr id="19" name="Text Box 43">
              <a:extLst>
                <a:ext uri="{FF2B5EF4-FFF2-40B4-BE49-F238E27FC236}">
                  <a16:creationId xmlns:a16="http://schemas.microsoft.com/office/drawing/2014/main" id="{CE8B5AC9-8E94-4F85-8385-E47C6492AF66}"/>
                </a:ext>
              </a:extLst>
            </p:cNvPr>
            <p:cNvSpPr txBox="1">
              <a:spLocks noChangeArrowheads="1"/>
            </p:cNvSpPr>
            <p:nvPr/>
          </p:nvSpPr>
          <p:spPr bwMode="auto">
            <a:xfrm>
              <a:off x="8113068" y="1415897"/>
              <a:ext cx="1812616" cy="492443"/>
            </a:xfrm>
            <a:prstGeom prst="rect">
              <a:avLst/>
            </a:prstGeom>
            <a:solidFill>
              <a:srgbClr val="FFC000"/>
            </a:solidFill>
            <a:ln>
              <a:noFill/>
            </a:ln>
            <a:effectLst/>
          </p:spPr>
          <p:txBody>
            <a:bodyPr>
              <a:spAutoFit/>
            </a:bodyPr>
            <a:lstStyle/>
            <a:p>
              <a:pPr algn="ctr" fontAlgn="base">
                <a:spcBef>
                  <a:spcPct val="100000"/>
                </a:spcBef>
                <a:spcAft>
                  <a:spcPct val="100000"/>
                </a:spcAft>
              </a:pPr>
              <a:r>
                <a:rPr lang="en-US" altLang="en-US" sz="1400" b="1" dirty="0">
                  <a:solidFill>
                    <a:srgbClr val="63A537">
                      <a:lumMod val="50000"/>
                    </a:srgbClr>
                  </a:solidFill>
                  <a:latin typeface="Arial" panose="020B0604020202020204" pitchFamily="34" charset="0"/>
                  <a:cs typeface="Arial" panose="020B0604020202020204" pitchFamily="34" charset="0"/>
                </a:rPr>
                <a:t>SELECT </a:t>
              </a:r>
              <a:r>
                <a:rPr lang="en-US" altLang="en-US" sz="1200" b="1" dirty="0">
                  <a:solidFill>
                    <a:srgbClr val="63A537">
                      <a:lumMod val="50000"/>
                    </a:srgbClr>
                  </a:solidFill>
                  <a:latin typeface="Arial" panose="020B0604020202020204" pitchFamily="34" charset="0"/>
                  <a:cs typeface="Arial" panose="020B0604020202020204" pitchFamily="34" charset="0"/>
                </a:rPr>
                <a:t>Security Controls</a:t>
              </a:r>
              <a:endParaRPr lang="en-US" altLang="en-US" sz="1300" b="1" dirty="0">
                <a:solidFill>
                  <a:srgbClr val="63A537">
                    <a:lumMod val="50000"/>
                  </a:srgbClr>
                </a:solidFill>
                <a:latin typeface="Arial" panose="020B0604020202020204" pitchFamily="34" charset="0"/>
                <a:cs typeface="Arial" panose="020B0604020202020204" pitchFamily="34" charset="0"/>
              </a:endParaRPr>
            </a:p>
          </p:txBody>
        </p:sp>
        <p:sp>
          <p:nvSpPr>
            <p:cNvPr id="20" name="Text Box 44">
              <a:extLst>
                <a:ext uri="{FF2B5EF4-FFF2-40B4-BE49-F238E27FC236}">
                  <a16:creationId xmlns:a16="http://schemas.microsoft.com/office/drawing/2014/main" id="{5C727908-A28E-4207-970C-D6074BF9D3A6}"/>
                </a:ext>
              </a:extLst>
            </p:cNvPr>
            <p:cNvSpPr txBox="1">
              <a:spLocks noChangeArrowheads="1"/>
            </p:cNvSpPr>
            <p:nvPr/>
          </p:nvSpPr>
          <p:spPr bwMode="auto">
            <a:xfrm>
              <a:off x="7258904" y="2009679"/>
              <a:ext cx="3650407" cy="6740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lnSpc>
                  <a:spcPct val="90000"/>
                </a:lnSpc>
                <a:spcBef>
                  <a:spcPct val="0"/>
                </a:spcBef>
                <a:spcAft>
                  <a:spcPct val="0"/>
                </a:spcAft>
              </a:pPr>
              <a:r>
                <a:rPr lang="en-US" altLang="en-US" sz="1400" dirty="0">
                  <a:solidFill>
                    <a:schemeClr val="tx1">
                      <a:lumMod val="85000"/>
                    </a:schemeClr>
                  </a:solidFill>
                  <a:latin typeface="Arial" panose="020B0604020202020204" pitchFamily="34" charset="0"/>
                  <a:cs typeface="Arial" panose="020B0604020202020204" pitchFamily="34" charset="0"/>
                </a:rPr>
                <a:t>Select baseline (minimum) security controls to protect the information system; apply tailoring guidance as appropriate</a:t>
              </a:r>
            </a:p>
          </p:txBody>
        </p:sp>
        <p:grpSp>
          <p:nvGrpSpPr>
            <p:cNvPr id="21" name="Group 45">
              <a:extLst>
                <a:ext uri="{FF2B5EF4-FFF2-40B4-BE49-F238E27FC236}">
                  <a16:creationId xmlns:a16="http://schemas.microsoft.com/office/drawing/2014/main" id="{71AD3300-1CF2-4FF2-B162-A62B026E8952}"/>
                </a:ext>
              </a:extLst>
            </p:cNvPr>
            <p:cNvGrpSpPr>
              <a:grpSpLocks/>
            </p:cNvGrpSpPr>
            <p:nvPr/>
          </p:nvGrpSpPr>
          <p:grpSpPr bwMode="auto">
            <a:xfrm>
              <a:off x="4356888" y="4628338"/>
              <a:ext cx="2864581" cy="1538178"/>
              <a:chOff x="2016" y="2810"/>
              <a:chExt cx="1593" cy="810"/>
            </a:xfrm>
          </p:grpSpPr>
          <p:sp>
            <p:nvSpPr>
              <p:cNvPr id="27" name="Text Box 46">
                <a:extLst>
                  <a:ext uri="{FF2B5EF4-FFF2-40B4-BE49-F238E27FC236}">
                    <a16:creationId xmlns:a16="http://schemas.microsoft.com/office/drawing/2014/main" id="{BDFE6E44-72F8-45FA-B32F-F6F9135B6EC2}"/>
                  </a:ext>
                </a:extLst>
              </p:cNvPr>
              <p:cNvSpPr txBox="1">
                <a:spLocks noChangeArrowheads="1"/>
              </p:cNvSpPr>
              <p:nvPr/>
            </p:nvSpPr>
            <p:spPr bwMode="auto">
              <a:xfrm>
                <a:off x="2016" y="3367"/>
                <a:ext cx="1593" cy="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fontAlgn="base">
                  <a:lnSpc>
                    <a:spcPct val="90000"/>
                  </a:lnSpc>
                  <a:spcBef>
                    <a:spcPct val="0"/>
                  </a:spcBef>
                  <a:spcAft>
                    <a:spcPct val="0"/>
                  </a:spcAft>
                </a:pPr>
                <a:r>
                  <a:rPr lang="en-US" altLang="en-US" sz="1400" dirty="0">
                    <a:solidFill>
                      <a:schemeClr val="tx1">
                        <a:lumMod val="85000"/>
                      </a:schemeClr>
                    </a:solidFill>
                    <a:latin typeface="Arial" panose="020B0604020202020204" pitchFamily="34" charset="0"/>
                    <a:cs typeface="Arial" panose="020B0604020202020204" pitchFamily="34" charset="0"/>
                  </a:rPr>
                  <a:t>Implement security controls; apply security configuration settings</a:t>
                </a:r>
              </a:p>
            </p:txBody>
          </p:sp>
          <p:grpSp>
            <p:nvGrpSpPr>
              <p:cNvPr id="28" name="Group 47">
                <a:extLst>
                  <a:ext uri="{FF2B5EF4-FFF2-40B4-BE49-F238E27FC236}">
                    <a16:creationId xmlns:a16="http://schemas.microsoft.com/office/drawing/2014/main" id="{2AF382EB-560A-4D41-865C-BE72C44DCFA9}"/>
                  </a:ext>
                </a:extLst>
              </p:cNvPr>
              <p:cNvGrpSpPr>
                <a:grpSpLocks/>
              </p:cNvGrpSpPr>
              <p:nvPr/>
            </p:nvGrpSpPr>
            <p:grpSpPr bwMode="auto">
              <a:xfrm>
                <a:off x="2372" y="2810"/>
                <a:ext cx="1008" cy="473"/>
                <a:chOff x="2372" y="2810"/>
                <a:chExt cx="1008" cy="473"/>
              </a:xfrm>
            </p:grpSpPr>
            <p:sp>
              <p:nvSpPr>
                <p:cNvPr id="29" name="Text Box 48">
                  <a:extLst>
                    <a:ext uri="{FF2B5EF4-FFF2-40B4-BE49-F238E27FC236}">
                      <a16:creationId xmlns:a16="http://schemas.microsoft.com/office/drawing/2014/main" id="{C899A82B-1172-4A5D-9010-00F7FA723C38}"/>
                    </a:ext>
                  </a:extLst>
                </p:cNvPr>
                <p:cNvSpPr txBox="1">
                  <a:spLocks noChangeArrowheads="1"/>
                </p:cNvSpPr>
                <p:nvPr/>
              </p:nvSpPr>
              <p:spPr bwMode="auto">
                <a:xfrm>
                  <a:off x="2372" y="3024"/>
                  <a:ext cx="1008" cy="259"/>
                </a:xfrm>
                <a:prstGeom prst="rect">
                  <a:avLst/>
                </a:prstGeom>
                <a:solidFill>
                  <a:srgbClr val="FFC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spcBef>
                      <a:spcPct val="100000"/>
                    </a:spcBef>
                    <a:spcAft>
                      <a:spcPct val="100000"/>
                    </a:spcAft>
                  </a:pPr>
                  <a:r>
                    <a:rPr lang="en-US" altLang="en-US" sz="1400" b="1" dirty="0">
                      <a:solidFill>
                        <a:schemeClr val="accent3">
                          <a:lumMod val="50000"/>
                        </a:schemeClr>
                      </a:solidFill>
                      <a:latin typeface="Arial" panose="020B0604020202020204" pitchFamily="34" charset="0"/>
                      <a:cs typeface="Arial" panose="020B0604020202020204" pitchFamily="34" charset="0"/>
                    </a:rPr>
                    <a:t>IMPLEMENT </a:t>
                  </a:r>
                  <a:r>
                    <a:rPr lang="en-US" altLang="en-US" sz="1200" b="1" dirty="0">
                      <a:solidFill>
                        <a:schemeClr val="accent3">
                          <a:lumMod val="50000"/>
                        </a:schemeClr>
                      </a:solidFill>
                      <a:latin typeface="Arial" panose="020B0604020202020204" pitchFamily="34" charset="0"/>
                      <a:cs typeface="Arial" panose="020B0604020202020204" pitchFamily="34" charset="0"/>
                    </a:rPr>
                    <a:t>Security Controls</a:t>
                  </a:r>
                  <a:endParaRPr lang="en-US" altLang="en-US" sz="1300" b="1" dirty="0">
                    <a:solidFill>
                      <a:schemeClr val="accent3">
                        <a:lumMod val="50000"/>
                      </a:schemeClr>
                    </a:solidFill>
                    <a:latin typeface="Arial" panose="020B0604020202020204" pitchFamily="34" charset="0"/>
                    <a:cs typeface="Arial" panose="020B0604020202020204" pitchFamily="34" charset="0"/>
                  </a:endParaRPr>
                </a:p>
              </p:txBody>
            </p:sp>
            <p:sp>
              <p:nvSpPr>
                <p:cNvPr id="30" name="Text Box 49">
                  <a:extLst>
                    <a:ext uri="{FF2B5EF4-FFF2-40B4-BE49-F238E27FC236}">
                      <a16:creationId xmlns:a16="http://schemas.microsoft.com/office/drawing/2014/main" id="{D1D17079-AFA0-420A-9616-21FB28B6FC9F}"/>
                    </a:ext>
                  </a:extLst>
                </p:cNvPr>
                <p:cNvSpPr txBox="1">
                  <a:spLocks noChangeArrowheads="1"/>
                </p:cNvSpPr>
                <p:nvPr/>
              </p:nvSpPr>
              <p:spPr bwMode="auto">
                <a:xfrm>
                  <a:off x="2372" y="2810"/>
                  <a:ext cx="1008"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spcBef>
                      <a:spcPct val="0"/>
                    </a:spcBef>
                    <a:spcAft>
                      <a:spcPct val="0"/>
                    </a:spcAft>
                    <a:buClr>
                      <a:srgbClr val="BBE0E3"/>
                    </a:buClr>
                    <a:buFont typeface="Wingdings" panose="05000000000000000000" pitchFamily="2" charset="2"/>
                    <a:buNone/>
                  </a:pPr>
                  <a:r>
                    <a:rPr lang="en-US" altLang="en-US" sz="1100" b="1" dirty="0">
                      <a:solidFill>
                        <a:schemeClr val="tx1">
                          <a:lumMod val="85000"/>
                        </a:schemeClr>
                      </a:solidFill>
                      <a:latin typeface="Arial" panose="020B0604020202020204" pitchFamily="34" charset="0"/>
                      <a:cs typeface="Arial" panose="020B0604020202020204" pitchFamily="34" charset="0"/>
                    </a:rPr>
                    <a:t>SP 800-70 </a:t>
                  </a:r>
                </a:p>
                <a:p>
                  <a:pPr algn="ctr" fontAlgn="base">
                    <a:spcBef>
                      <a:spcPct val="0"/>
                    </a:spcBef>
                    <a:spcAft>
                      <a:spcPct val="0"/>
                    </a:spcAft>
                    <a:buClr>
                      <a:srgbClr val="BBE0E3"/>
                    </a:buClr>
                    <a:buFont typeface="Wingdings" panose="05000000000000000000" pitchFamily="2" charset="2"/>
                    <a:buNone/>
                  </a:pPr>
                  <a:r>
                    <a:rPr lang="en-US" altLang="en-US" sz="1100" b="1" dirty="0">
                      <a:solidFill>
                        <a:schemeClr val="tx1">
                          <a:lumMod val="85000"/>
                        </a:schemeClr>
                      </a:solidFill>
                      <a:latin typeface="Arial" panose="020B0604020202020204" pitchFamily="34" charset="0"/>
                      <a:cs typeface="Arial" panose="020B0604020202020204" pitchFamily="34" charset="0"/>
                    </a:rPr>
                    <a:t>CSC Controls Roll out</a:t>
                  </a:r>
                </a:p>
              </p:txBody>
            </p:sp>
          </p:grpSp>
        </p:grpSp>
        <p:grpSp>
          <p:nvGrpSpPr>
            <p:cNvPr id="22" name="Group 50">
              <a:extLst>
                <a:ext uri="{FF2B5EF4-FFF2-40B4-BE49-F238E27FC236}">
                  <a16:creationId xmlns:a16="http://schemas.microsoft.com/office/drawing/2014/main" id="{EDC89724-7AF1-4E1D-BA6D-E61403C0553F}"/>
                </a:ext>
              </a:extLst>
            </p:cNvPr>
            <p:cNvGrpSpPr>
              <a:grpSpLocks/>
            </p:cNvGrpSpPr>
            <p:nvPr/>
          </p:nvGrpSpPr>
          <p:grpSpPr bwMode="auto">
            <a:xfrm>
              <a:off x="4615832" y="758202"/>
              <a:ext cx="2535504" cy="1862902"/>
              <a:chOff x="2196" y="784"/>
              <a:chExt cx="1410" cy="981"/>
            </a:xfrm>
          </p:grpSpPr>
          <p:sp>
            <p:nvSpPr>
              <p:cNvPr id="23" name="Text Box 51">
                <a:extLst>
                  <a:ext uri="{FF2B5EF4-FFF2-40B4-BE49-F238E27FC236}">
                    <a16:creationId xmlns:a16="http://schemas.microsoft.com/office/drawing/2014/main" id="{04C99BC9-A602-4B5A-8E6D-3ABB6451781C}"/>
                  </a:ext>
                </a:extLst>
              </p:cNvPr>
              <p:cNvSpPr txBox="1">
                <a:spLocks noChangeArrowheads="1"/>
              </p:cNvSpPr>
              <p:nvPr/>
            </p:nvSpPr>
            <p:spPr bwMode="auto">
              <a:xfrm>
                <a:off x="2196" y="1410"/>
                <a:ext cx="1410" cy="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lnSpc>
                    <a:spcPct val="90000"/>
                  </a:lnSpc>
                  <a:spcBef>
                    <a:spcPct val="0"/>
                  </a:spcBef>
                  <a:spcAft>
                    <a:spcPct val="0"/>
                  </a:spcAft>
                </a:pPr>
                <a:r>
                  <a:rPr lang="en-US" altLang="en-US" sz="1400" dirty="0">
                    <a:solidFill>
                      <a:schemeClr val="tx1">
                        <a:lumMod val="85000"/>
                      </a:schemeClr>
                    </a:solidFill>
                    <a:latin typeface="Arial" panose="020B0604020202020204" pitchFamily="34" charset="0"/>
                    <a:cs typeface="Arial" panose="020B0604020202020204" pitchFamily="34" charset="0"/>
                  </a:rPr>
                  <a:t>Define criticality /sensitivity of information system according to potential impact of loss</a:t>
                </a:r>
              </a:p>
            </p:txBody>
          </p:sp>
          <p:sp>
            <p:nvSpPr>
              <p:cNvPr id="24" name="Text Box 52">
                <a:extLst>
                  <a:ext uri="{FF2B5EF4-FFF2-40B4-BE49-F238E27FC236}">
                    <a16:creationId xmlns:a16="http://schemas.microsoft.com/office/drawing/2014/main" id="{22A15C8D-513F-4F40-BF42-BFFA09E77BB8}"/>
                  </a:ext>
                </a:extLst>
              </p:cNvPr>
              <p:cNvSpPr txBox="1">
                <a:spLocks noChangeArrowheads="1"/>
              </p:cNvSpPr>
              <p:nvPr/>
            </p:nvSpPr>
            <p:spPr bwMode="auto">
              <a:xfrm>
                <a:off x="2408" y="924"/>
                <a:ext cx="1008" cy="1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spcBef>
                    <a:spcPct val="20000"/>
                  </a:spcBef>
                  <a:spcAft>
                    <a:spcPct val="0"/>
                  </a:spcAft>
                  <a:buClr>
                    <a:srgbClr val="BBE0E3"/>
                  </a:buClr>
                  <a:buFont typeface="Wingdings" panose="05000000000000000000" pitchFamily="2" charset="2"/>
                  <a:buNone/>
                </a:pPr>
                <a:r>
                  <a:rPr lang="en-US" altLang="en-US" sz="1200" b="1" dirty="0">
                    <a:solidFill>
                      <a:schemeClr val="tx1">
                        <a:lumMod val="85000"/>
                      </a:schemeClr>
                    </a:solidFill>
                    <a:latin typeface="Arial" panose="020B0604020202020204" pitchFamily="34" charset="0"/>
                    <a:cs typeface="Arial" panose="020B0604020202020204" pitchFamily="34" charset="0"/>
                  </a:rPr>
                  <a:t>FIPS 199</a:t>
                </a:r>
              </a:p>
            </p:txBody>
          </p:sp>
          <p:sp>
            <p:nvSpPr>
              <p:cNvPr id="25" name="Text Box 53">
                <a:extLst>
                  <a:ext uri="{FF2B5EF4-FFF2-40B4-BE49-F238E27FC236}">
                    <a16:creationId xmlns:a16="http://schemas.microsoft.com/office/drawing/2014/main" id="{AEF782D6-8328-4643-BE5E-756DF0C0D1CC}"/>
                  </a:ext>
                </a:extLst>
              </p:cNvPr>
              <p:cNvSpPr txBox="1">
                <a:spLocks noChangeArrowheads="1"/>
              </p:cNvSpPr>
              <p:nvPr/>
            </p:nvSpPr>
            <p:spPr bwMode="auto">
              <a:xfrm>
                <a:off x="2396" y="1084"/>
                <a:ext cx="1020" cy="259"/>
              </a:xfrm>
              <a:prstGeom prst="rect">
                <a:avLst/>
              </a:prstGeom>
              <a:solidFill>
                <a:srgbClr val="FFC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spcBef>
                    <a:spcPct val="100000"/>
                  </a:spcBef>
                  <a:spcAft>
                    <a:spcPct val="100000"/>
                  </a:spcAft>
                </a:pPr>
                <a:r>
                  <a:rPr lang="en-US" altLang="en-US" sz="1400" b="1" dirty="0">
                    <a:solidFill>
                      <a:srgbClr val="63A537">
                        <a:lumMod val="50000"/>
                      </a:srgbClr>
                    </a:solidFill>
                    <a:latin typeface="Arial" panose="020B0604020202020204" pitchFamily="34" charset="0"/>
                    <a:cs typeface="Arial" panose="020B0604020202020204" pitchFamily="34" charset="0"/>
                  </a:rPr>
                  <a:t>CATEGORIZE </a:t>
                </a:r>
                <a:r>
                  <a:rPr lang="en-US" altLang="en-US" sz="1200" b="1" dirty="0">
                    <a:solidFill>
                      <a:srgbClr val="63A537">
                        <a:lumMod val="50000"/>
                      </a:srgbClr>
                    </a:solidFill>
                    <a:latin typeface="Arial" panose="020B0604020202020204" pitchFamily="34" charset="0"/>
                    <a:cs typeface="Arial" panose="020B0604020202020204" pitchFamily="34" charset="0"/>
                  </a:rPr>
                  <a:t>Information System</a:t>
                </a:r>
              </a:p>
            </p:txBody>
          </p:sp>
          <p:sp>
            <p:nvSpPr>
              <p:cNvPr id="26" name="Text Box 54">
                <a:extLst>
                  <a:ext uri="{FF2B5EF4-FFF2-40B4-BE49-F238E27FC236}">
                    <a16:creationId xmlns:a16="http://schemas.microsoft.com/office/drawing/2014/main" id="{8AA26B08-745E-4BAE-B808-E137F88B7B56}"/>
                  </a:ext>
                </a:extLst>
              </p:cNvPr>
              <p:cNvSpPr txBox="1">
                <a:spLocks noChangeArrowheads="1"/>
              </p:cNvSpPr>
              <p:nvPr/>
            </p:nvSpPr>
            <p:spPr bwMode="auto">
              <a:xfrm>
                <a:off x="2358" y="784"/>
                <a:ext cx="990" cy="1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fontAlgn="base">
                  <a:spcBef>
                    <a:spcPct val="50000"/>
                  </a:spcBef>
                  <a:spcAft>
                    <a:spcPct val="0"/>
                  </a:spcAft>
                </a:pPr>
                <a:r>
                  <a:rPr lang="en-US" altLang="en-US" sz="1600" b="1" i="1" dirty="0">
                    <a:solidFill>
                      <a:schemeClr val="tx1">
                        <a:lumMod val="85000"/>
                      </a:schemeClr>
                    </a:solidFill>
                    <a:latin typeface="Arial" panose="020B0604020202020204" pitchFamily="34" charset="0"/>
                    <a:cs typeface="Arial" panose="020B0604020202020204" pitchFamily="34" charset="0"/>
                  </a:rPr>
                  <a:t>Starting Point</a:t>
                </a:r>
              </a:p>
            </p:txBody>
          </p:sp>
        </p:grpSp>
      </p:grpSp>
    </p:spTree>
    <p:extLst>
      <p:ext uri="{BB962C8B-B14F-4D97-AF65-F5344CB8AC3E}">
        <p14:creationId xmlns:p14="http://schemas.microsoft.com/office/powerpoint/2010/main" val="2443752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11AFA96-C1C8-4117-A21E-73D828C1CDB2}"/>
              </a:ext>
            </a:extLst>
          </p:cNvPr>
          <p:cNvPicPr>
            <a:picLocks noChangeAspect="1"/>
          </p:cNvPicPr>
          <p:nvPr/>
        </p:nvPicPr>
        <p:blipFill rotWithShape="1">
          <a:blip r:embed="rId3"/>
          <a:srcRect l="3280" t="1653" r="3280" b="1653"/>
          <a:stretch/>
        </p:blipFill>
        <p:spPr>
          <a:xfrm>
            <a:off x="0" y="-1"/>
            <a:ext cx="12192000" cy="6858001"/>
          </a:xfrm>
          <a:prstGeom prst="rect">
            <a:avLst/>
          </a:prstGeom>
        </p:spPr>
      </p:pic>
    </p:spTree>
    <p:extLst>
      <p:ext uri="{BB962C8B-B14F-4D97-AF65-F5344CB8AC3E}">
        <p14:creationId xmlns:p14="http://schemas.microsoft.com/office/powerpoint/2010/main" val="33969638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DE2ADF0-EA70-4EBB-BB3F-8A82C96638BC}"/>
              </a:ext>
            </a:extLst>
          </p:cNvPr>
          <p:cNvSpPr>
            <a:spLocks noGrp="1"/>
          </p:cNvSpPr>
          <p:nvPr>
            <p:ph type="title"/>
          </p:nvPr>
        </p:nvSpPr>
        <p:spPr/>
        <p:txBody>
          <a:bodyPr/>
          <a:lstStyle/>
          <a:p>
            <a:r>
              <a:rPr lang="en-US" dirty="0"/>
              <a:t>Qualitative &amp; Quantitative Assessment</a:t>
            </a:r>
          </a:p>
        </p:txBody>
      </p:sp>
      <p:sp>
        <p:nvSpPr>
          <p:cNvPr id="5" name="Content Placeholder 4">
            <a:extLst>
              <a:ext uri="{FF2B5EF4-FFF2-40B4-BE49-F238E27FC236}">
                <a16:creationId xmlns:a16="http://schemas.microsoft.com/office/drawing/2014/main" id="{E6C6763B-12F9-4627-B740-72B2E79E8203}"/>
              </a:ext>
            </a:extLst>
          </p:cNvPr>
          <p:cNvSpPr>
            <a:spLocks noGrp="1"/>
          </p:cNvSpPr>
          <p:nvPr>
            <p:ph idx="1"/>
          </p:nvPr>
        </p:nvSpPr>
        <p:spPr/>
        <p:txBody>
          <a:bodyPr>
            <a:normAutofit/>
          </a:bodyPr>
          <a:lstStyle/>
          <a:p>
            <a:r>
              <a:rPr lang="en-US" dirty="0"/>
              <a:t>There are two main types of risk assessments: Qualitative and quantitative.  </a:t>
            </a:r>
          </a:p>
          <a:p>
            <a:pPr lvl="2"/>
            <a:r>
              <a:rPr lang="en-US" sz="2000" dirty="0"/>
              <a:t>Quantitative assessments COUNT (quantity) – Prescribing a number to an event, asset, or incident. This could be total sum, value, etc.</a:t>
            </a:r>
          </a:p>
          <a:p>
            <a:pPr lvl="2"/>
            <a:r>
              <a:rPr lang="en-US" sz="2000" dirty="0"/>
              <a:t>Qualitative assessments DESCRIBE (qualify) – Identifying the events, assets, or incidents. This could be data categories, systems, processes, etc.</a:t>
            </a:r>
          </a:p>
          <a:p>
            <a:pPr lvl="2"/>
            <a:endParaRPr lang="en-US" sz="2000" dirty="0"/>
          </a:p>
          <a:p>
            <a:pPr lvl="1" indent="0">
              <a:buNone/>
            </a:pPr>
            <a:r>
              <a:rPr lang="en-US" sz="2000" dirty="0"/>
              <a:t>A qualitative assessment will determine characteristics, usually used to create groups for ease of discussion or management.</a:t>
            </a:r>
          </a:p>
          <a:p>
            <a:pPr lvl="1" indent="0">
              <a:buNone/>
            </a:pPr>
            <a:r>
              <a:rPr lang="en-US" sz="2000" dirty="0"/>
              <a:t>A quantitative assessment is useful for directing decisions and placing assets.</a:t>
            </a:r>
          </a:p>
          <a:p>
            <a:pPr lvl="1"/>
            <a:endParaRPr lang="en-US" dirty="0"/>
          </a:p>
        </p:txBody>
      </p:sp>
    </p:spTree>
    <p:extLst>
      <p:ext uri="{BB962C8B-B14F-4D97-AF65-F5344CB8AC3E}">
        <p14:creationId xmlns:p14="http://schemas.microsoft.com/office/powerpoint/2010/main" val="14757907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DE2ADF0-EA70-4EBB-BB3F-8A82C96638BC}"/>
              </a:ext>
            </a:extLst>
          </p:cNvPr>
          <p:cNvSpPr>
            <a:spLocks noGrp="1"/>
          </p:cNvSpPr>
          <p:nvPr>
            <p:ph type="title"/>
          </p:nvPr>
        </p:nvSpPr>
        <p:spPr/>
        <p:txBody>
          <a:bodyPr/>
          <a:lstStyle/>
          <a:p>
            <a:r>
              <a:rPr lang="en-US" dirty="0"/>
              <a:t>Qualitative Assessments</a:t>
            </a:r>
          </a:p>
        </p:txBody>
      </p:sp>
      <p:sp>
        <p:nvSpPr>
          <p:cNvPr id="5" name="Content Placeholder 4">
            <a:extLst>
              <a:ext uri="{FF2B5EF4-FFF2-40B4-BE49-F238E27FC236}">
                <a16:creationId xmlns:a16="http://schemas.microsoft.com/office/drawing/2014/main" id="{E6C6763B-12F9-4627-B740-72B2E79E8203}"/>
              </a:ext>
            </a:extLst>
          </p:cNvPr>
          <p:cNvSpPr>
            <a:spLocks noGrp="1"/>
          </p:cNvSpPr>
          <p:nvPr>
            <p:ph sz="half" idx="1"/>
          </p:nvPr>
        </p:nvSpPr>
        <p:spPr/>
        <p:txBody>
          <a:bodyPr>
            <a:noAutofit/>
          </a:bodyPr>
          <a:lstStyle/>
          <a:p>
            <a:pPr lvl="1"/>
            <a:r>
              <a:rPr lang="en-US" sz="2000" dirty="0"/>
              <a:t>Qualitative assessments assume a great degree of uncertainty.</a:t>
            </a:r>
          </a:p>
          <a:p>
            <a:pPr lvl="1"/>
            <a:r>
              <a:rPr lang="en-US" sz="2000" dirty="0"/>
              <a:t>A qualitative assessment is generally subjective in nature. </a:t>
            </a:r>
          </a:p>
          <a:p>
            <a:pPr lvl="1"/>
            <a:r>
              <a:rPr lang="en-US" sz="2000" dirty="0"/>
              <a:t>A general rule of thumb so everyone is on the same page is to chunk high/moderate/low in percentiles. </a:t>
            </a:r>
          </a:p>
          <a:p>
            <a:pPr lvl="1"/>
            <a:r>
              <a:rPr lang="en-US" sz="2000" dirty="0"/>
              <a:t>Another way to do this assessment is on the CIA triad.</a:t>
            </a:r>
          </a:p>
        </p:txBody>
      </p:sp>
      <p:pic>
        <p:nvPicPr>
          <p:cNvPr id="6" name="Content Placeholder 5">
            <a:extLst>
              <a:ext uri="{FF2B5EF4-FFF2-40B4-BE49-F238E27FC236}">
                <a16:creationId xmlns:a16="http://schemas.microsoft.com/office/drawing/2014/main" id="{9AD06A6C-8205-48BE-B6D5-0CBD2AB06D94}"/>
              </a:ext>
            </a:extLst>
          </p:cNvPr>
          <p:cNvPicPr>
            <a:picLocks noGrp="1" noChangeAspect="1"/>
          </p:cNvPicPr>
          <p:nvPr>
            <p:ph sz="half" idx="2"/>
          </p:nvPr>
        </p:nvPicPr>
        <p:blipFill>
          <a:blip r:embed="rId2"/>
          <a:stretch>
            <a:fillRect/>
          </a:stretch>
        </p:blipFill>
        <p:spPr>
          <a:xfrm>
            <a:off x="5800272" y="2521885"/>
            <a:ext cx="5866011" cy="2619075"/>
          </a:xfrm>
          <a:prstGeom prst="rect">
            <a:avLst/>
          </a:prstGeom>
        </p:spPr>
      </p:pic>
    </p:spTree>
    <p:extLst>
      <p:ext uri="{BB962C8B-B14F-4D97-AF65-F5344CB8AC3E}">
        <p14:creationId xmlns:p14="http://schemas.microsoft.com/office/powerpoint/2010/main" val="29739287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5B2BA-3311-4538-BBC9-204647B880E0}"/>
              </a:ext>
            </a:extLst>
          </p:cNvPr>
          <p:cNvSpPr>
            <a:spLocks noGrp="1"/>
          </p:cNvSpPr>
          <p:nvPr>
            <p:ph type="title"/>
          </p:nvPr>
        </p:nvSpPr>
        <p:spPr/>
        <p:txBody>
          <a:bodyPr/>
          <a:lstStyle/>
          <a:p>
            <a:r>
              <a:rPr lang="en-US" dirty="0"/>
              <a:t>Semi-Quantitative</a:t>
            </a:r>
          </a:p>
        </p:txBody>
      </p:sp>
      <p:sp>
        <p:nvSpPr>
          <p:cNvPr id="3" name="Content Placeholder 2">
            <a:extLst>
              <a:ext uri="{FF2B5EF4-FFF2-40B4-BE49-F238E27FC236}">
                <a16:creationId xmlns:a16="http://schemas.microsoft.com/office/drawing/2014/main" id="{91A4520A-98CA-4A52-923A-1D07E2A8543B}"/>
              </a:ext>
            </a:extLst>
          </p:cNvPr>
          <p:cNvSpPr>
            <a:spLocks noGrp="1"/>
          </p:cNvSpPr>
          <p:nvPr>
            <p:ph idx="1"/>
          </p:nvPr>
        </p:nvSpPr>
        <p:spPr/>
        <p:txBody>
          <a:bodyPr>
            <a:normAutofit/>
          </a:bodyPr>
          <a:lstStyle/>
          <a:p>
            <a:r>
              <a:rPr lang="en-US" dirty="0"/>
              <a:t>Typically employ a set of methods, principles, or rules for assessing risk that uses bins, scales, or representative numbers whose values and meanings are not maintained in other contexts. </a:t>
            </a:r>
          </a:p>
          <a:p>
            <a:r>
              <a:rPr lang="en-US" dirty="0"/>
              <a:t>The bins (e.g., 0-15, 16-35, 36-70, 71-85, 86-100) or scales (e.g., 1-10)  translate easily into qualitative terms that support risk communications for decision makers (e.g., a score of 95 can be interpreted as very high), while also allowing relative comparisons between values in different bins or even within the same bin (e.g., the difference between risks scored 70 and 71 respectively is relatively insignificant, while the difference between risks scored 36 and 70 is relatively significant). </a:t>
            </a:r>
          </a:p>
        </p:txBody>
      </p:sp>
    </p:spTree>
    <p:extLst>
      <p:ext uri="{BB962C8B-B14F-4D97-AF65-F5344CB8AC3E}">
        <p14:creationId xmlns:p14="http://schemas.microsoft.com/office/powerpoint/2010/main" val="2017660306"/>
      </p:ext>
    </p:extLst>
  </p:cSld>
  <p:clrMapOvr>
    <a:masterClrMapping/>
  </p:clrMapOvr>
</p:sld>
</file>

<file path=ppt/theme/theme1.xml><?xml version="1.0" encoding="utf-8"?>
<a:theme xmlns:a="http://schemas.openxmlformats.org/drawingml/2006/main" name="RocaVTI">
  <a:themeElements>
    <a:clrScheme name="Custom 27">
      <a:dk1>
        <a:srgbClr val="FFFFFF"/>
      </a:dk1>
      <a:lt1>
        <a:srgbClr val="FFFFFF"/>
      </a:lt1>
      <a:dk2>
        <a:srgbClr val="463443"/>
      </a:dk2>
      <a:lt2>
        <a:srgbClr val="F3F0E9"/>
      </a:lt2>
      <a:accent1>
        <a:srgbClr val="D45E5E"/>
      </a:accent1>
      <a:accent2>
        <a:srgbClr val="D49D8C"/>
      </a:accent2>
      <a:accent3>
        <a:srgbClr val="BF873A"/>
      </a:accent3>
      <a:accent4>
        <a:srgbClr val="C05050"/>
      </a:accent4>
      <a:accent5>
        <a:srgbClr val="A89F68"/>
      </a:accent5>
      <a:accent6>
        <a:srgbClr val="8F6B8A"/>
      </a:accent6>
      <a:hlink>
        <a:srgbClr val="D75681"/>
      </a:hlink>
      <a:folHlink>
        <a:srgbClr val="6C9D92"/>
      </a:folHlink>
    </a:clrScheme>
    <a:fontScheme name="Custom 36">
      <a:majorFont>
        <a:latin typeface="Georgia Pro Semibold"/>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ocaVTI" id="{D79FE1D1-0489-4A69-8531-D0B8CDC31CBE}" vid="{CEBA7FE6-C04B-474E-964F-B022887AD13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8174</TotalTime>
  <Words>3580</Words>
  <Application>Microsoft Office PowerPoint</Application>
  <PresentationFormat>Widescreen</PresentationFormat>
  <Paragraphs>361</Paragraphs>
  <Slides>41</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41</vt:i4>
      </vt:variant>
    </vt:vector>
  </HeadingPairs>
  <TitlesOfParts>
    <vt:vector size="49" baseType="lpstr">
      <vt:lpstr>Arial</vt:lpstr>
      <vt:lpstr>Avenir Next LT Pro</vt:lpstr>
      <vt:lpstr>Avenir Next LT Pro Light</vt:lpstr>
      <vt:lpstr>Calibri</vt:lpstr>
      <vt:lpstr>Georgia Pro Semibold</vt:lpstr>
      <vt:lpstr>Segoe UI</vt:lpstr>
      <vt:lpstr>Wingdings</vt:lpstr>
      <vt:lpstr>RocaVTI</vt:lpstr>
      <vt:lpstr>Security Assessment and  Risk Management</vt:lpstr>
      <vt:lpstr>Risk Motivates</vt:lpstr>
      <vt:lpstr>Why Do a Thing?</vt:lpstr>
      <vt:lpstr>PowerPoint Presentation</vt:lpstr>
      <vt:lpstr>PowerPoint Presentation</vt:lpstr>
      <vt:lpstr>PowerPoint Presentation</vt:lpstr>
      <vt:lpstr>Qualitative &amp; Quantitative Assessment</vt:lpstr>
      <vt:lpstr>Qualitative Assessments</vt:lpstr>
      <vt:lpstr>Semi-Quantitative</vt:lpstr>
      <vt:lpstr>Business Value</vt:lpstr>
      <vt:lpstr>PowerPoint Presentation</vt:lpstr>
      <vt:lpstr>Prioritizing Risks</vt:lpstr>
      <vt:lpstr>Quantitative Assessment</vt:lpstr>
      <vt:lpstr>Quantitative Assessment</vt:lpstr>
      <vt:lpstr>Likelihood</vt:lpstr>
      <vt:lpstr>You try:</vt:lpstr>
      <vt:lpstr>What is a Security Framework?</vt:lpstr>
      <vt:lpstr>PowerPoint Presentation</vt:lpstr>
      <vt:lpstr>PowerPoint Presentation</vt:lpstr>
      <vt:lpstr>How is Risk Managed?</vt:lpstr>
      <vt:lpstr>PowerPoint Presentation</vt:lpstr>
      <vt:lpstr>Assessment Methodology</vt:lpstr>
      <vt:lpstr>Assessment Methodology</vt:lpstr>
      <vt:lpstr>Assessment Methodology</vt:lpstr>
      <vt:lpstr>Assessment Methodology</vt:lpstr>
      <vt:lpstr>PowerPoint Presentation</vt:lpstr>
      <vt:lpstr>Risk  Registry</vt:lpstr>
      <vt:lpstr>Risk  Registry</vt:lpstr>
      <vt:lpstr>Probability and Impact</vt:lpstr>
      <vt:lpstr>How is Risk Managed?</vt:lpstr>
      <vt:lpstr>PowerPoint Presentation</vt:lpstr>
      <vt:lpstr>Preparing for an Assessment</vt:lpstr>
      <vt:lpstr>Risk Models</vt:lpstr>
      <vt:lpstr>Threat Sources</vt:lpstr>
      <vt:lpstr>Threat Shifting</vt:lpstr>
      <vt:lpstr>Predisposing Conditions</vt:lpstr>
      <vt:lpstr>Risk Models</vt:lpstr>
      <vt:lpstr>Risk Models</vt:lpstr>
      <vt:lpstr>Threat modeling</vt:lpstr>
      <vt:lpstr>Threat modeling</vt:lpstr>
      <vt:lpstr>Threat modeling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Security Assessment and  Risk Management</dc:title>
  <dc:creator>Chad Johnson</dc:creator>
  <cp:lastModifiedBy>Johnson, Chad</cp:lastModifiedBy>
  <cp:revision>12</cp:revision>
  <dcterms:created xsi:type="dcterms:W3CDTF">2022-01-17T17:37:28Z</dcterms:created>
  <dcterms:modified xsi:type="dcterms:W3CDTF">2022-02-03T19:23:14Z</dcterms:modified>
</cp:coreProperties>
</file>