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33"/>
  </p:notesMasterIdLst>
  <p:sldIdLst>
    <p:sldId id="256" r:id="rId2"/>
    <p:sldId id="265" r:id="rId3"/>
    <p:sldId id="257" r:id="rId4"/>
    <p:sldId id="258" r:id="rId5"/>
    <p:sldId id="266" r:id="rId6"/>
    <p:sldId id="267" r:id="rId7"/>
    <p:sldId id="268" r:id="rId8"/>
    <p:sldId id="269" r:id="rId9"/>
    <p:sldId id="271" r:id="rId10"/>
    <p:sldId id="272" r:id="rId11"/>
    <p:sldId id="273" r:id="rId12"/>
    <p:sldId id="274" r:id="rId13"/>
    <p:sldId id="275" r:id="rId14"/>
    <p:sldId id="276" r:id="rId15"/>
    <p:sldId id="277" r:id="rId16"/>
    <p:sldId id="278" r:id="rId17"/>
    <p:sldId id="286" r:id="rId18"/>
    <p:sldId id="280" r:id="rId19"/>
    <p:sldId id="285" r:id="rId20"/>
    <p:sldId id="284" r:id="rId21"/>
    <p:sldId id="295" r:id="rId22"/>
    <p:sldId id="293" r:id="rId23"/>
    <p:sldId id="296" r:id="rId24"/>
    <p:sldId id="287" r:id="rId25"/>
    <p:sldId id="288" r:id="rId26"/>
    <p:sldId id="289" r:id="rId27"/>
    <p:sldId id="290" r:id="rId28"/>
    <p:sldId id="291" r:id="rId29"/>
    <p:sldId id="292" r:id="rId30"/>
    <p:sldId id="294" r:id="rId31"/>
    <p:sldId id="29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1"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2022-02-06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these represent two distinct types of probability statements. The first is a statement about</a:t>
            </a:r>
          </a:p>
          <a:p>
            <a:r>
              <a:rPr lang="en-US" dirty="0"/>
              <a:t>probability as a degree of belief about whether an event will occur and how firmly this belief is held. The</a:t>
            </a:r>
          </a:p>
          <a:p>
            <a:r>
              <a:rPr lang="en-US" dirty="0"/>
              <a:t>second is a statement about how often a head would be expected to show up in repeated flips of a coin.</a:t>
            </a:r>
          </a:p>
          <a:p>
            <a:r>
              <a:rPr lang="en-US" dirty="0"/>
              <a:t>The important difference is that the first statement’s validity or truth will be stated. We can clear up the</a:t>
            </a:r>
          </a:p>
          <a:p>
            <a:r>
              <a:rPr lang="en-US" dirty="0"/>
              <a:t>statement’s veracity for all by sailing across the globe.</a:t>
            </a:r>
          </a:p>
        </p:txBody>
      </p:sp>
      <p:sp>
        <p:nvSpPr>
          <p:cNvPr id="4" name="Slide Number Placeholder 3"/>
          <p:cNvSpPr>
            <a:spLocks noGrp="1"/>
          </p:cNvSpPr>
          <p:nvPr>
            <p:ph type="sldNum" sz="quarter" idx="5"/>
          </p:nvPr>
        </p:nvSpPr>
        <p:spPr/>
        <p:txBody>
          <a:bodyPr/>
          <a:lstStyle/>
          <a:p>
            <a:fld id="{054D25E6-9D90-47DC-8AF4-945F6F1D599E}" type="slidenum">
              <a:rPr lang="en-US" smtClean="0"/>
              <a:t>24</a:t>
            </a:fld>
            <a:endParaRPr lang="en-US"/>
          </a:p>
        </p:txBody>
      </p:sp>
    </p:spTree>
    <p:extLst>
      <p:ext uri="{BB962C8B-B14F-4D97-AF65-F5344CB8AC3E}">
        <p14:creationId xmlns:p14="http://schemas.microsoft.com/office/powerpoint/2010/main" val="19713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2022-02-06</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2022-02-06</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2022-02-06</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2022-02-06</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2022-02-06</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2022-02-06</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2022-02-06</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2022-02-06</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2022-02-06</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2022-02-06</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2022-02-06</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2022-02-06</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3 – Impact Assessments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Step 3 and 4:</a:t>
            </a:r>
          </a:p>
        </p:txBody>
      </p:sp>
      <p:sp>
        <p:nvSpPr>
          <p:cNvPr id="15363" name="Rectangle 3"/>
          <p:cNvSpPr>
            <a:spLocks noGrp="1" noChangeArrowheads="1"/>
          </p:cNvSpPr>
          <p:nvPr>
            <p:ph type="body" idx="1"/>
          </p:nvPr>
        </p:nvSpPr>
        <p:spPr>
          <a:xfrm>
            <a:off x="8153400" y="2362199"/>
            <a:ext cx="2325688" cy="3770313"/>
          </a:xfrm>
        </p:spPr>
        <p:txBody>
          <a:bodyPr>
            <a:normAutofit/>
          </a:bodyPr>
          <a:lstStyle/>
          <a:p>
            <a:pPr eaLnBrk="1" hangingPunct="1"/>
            <a:r>
              <a:rPr lang="en-US" altLang="en-US" dirty="0"/>
              <a:t>Underline best payout, given the choice of the other player </a:t>
            </a:r>
          </a:p>
          <a:p>
            <a:pPr eaLnBrk="1" hangingPunct="1"/>
            <a:r>
              <a:rPr lang="en-US" altLang="en-US" dirty="0"/>
              <a:t>Choose Action B, since </a:t>
            </a:r>
            <a:r>
              <a:rPr lang="en-US" altLang="en-US" dirty="0">
                <a:solidFill>
                  <a:srgbClr val="0099CC"/>
                </a:solidFill>
              </a:rPr>
              <a:t>12</a:t>
            </a:r>
            <a:r>
              <a:rPr lang="en-US" altLang="en-US" dirty="0"/>
              <a:t> &gt; </a:t>
            </a:r>
            <a:r>
              <a:rPr lang="en-US" altLang="en-US" dirty="0">
                <a:solidFill>
                  <a:srgbClr val="0099CC"/>
                </a:solidFill>
              </a:rPr>
              <a:t>10</a:t>
            </a:r>
            <a:r>
              <a:rPr lang="en-US" altLang="en-US" dirty="0"/>
              <a:t> </a:t>
            </a:r>
            <a:r>
              <a:rPr lang="en-US" altLang="en-US" dirty="0">
                <a:sym typeface="Wingdings" pitchFamily="2" charset="2"/>
              </a:rPr>
              <a:t> underline </a:t>
            </a:r>
            <a:r>
              <a:rPr lang="en-US" altLang="en-US" dirty="0">
                <a:solidFill>
                  <a:srgbClr val="0099CC"/>
                </a:solidFill>
                <a:sym typeface="Wingdings" pitchFamily="2" charset="2"/>
              </a:rPr>
              <a:t>12</a:t>
            </a:r>
            <a:endParaRPr lang="en-US" altLang="en-US" dirty="0"/>
          </a:p>
        </p:txBody>
      </p:sp>
      <p:graphicFrame>
        <p:nvGraphicFramePr>
          <p:cNvPr id="29700" name="Group 4"/>
          <p:cNvGraphicFramePr>
            <a:graphicFrameLocks noGrp="1"/>
          </p:cNvGraphicFramePr>
          <p:nvPr>
            <p:ph type="tbl" idx="1"/>
            <p:extLst>
              <p:ext uri="{D42A27DB-BD31-4B8C-83A1-F6EECF244321}">
                <p14:modId xmlns:p14="http://schemas.microsoft.com/office/powerpoint/2010/main" val="2661546158"/>
              </p:ext>
            </p:extLst>
          </p:nvPr>
        </p:nvGraphicFramePr>
        <p:xfrm>
          <a:off x="28194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dirty="0">
                          <a:ln>
                            <a:noFill/>
                          </a:ln>
                          <a:solidFill>
                            <a:schemeClr val="tx1"/>
                          </a:solidFill>
                          <a:effectLst/>
                          <a:latin typeface="Tahoma" pitchFamily="34" charset="0"/>
                        </a:rPr>
                        <a:t>Action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dirty="0">
                          <a:ln>
                            <a:noFill/>
                          </a:ln>
                          <a:solidFill>
                            <a:schemeClr val="tx1"/>
                          </a:solidFill>
                          <a:effectLst/>
                          <a:latin typeface="Tahoma" pitchFamily="34" charset="0"/>
                        </a:rPr>
                        <a:t>Action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dirty="0">
                          <a:ln>
                            <a:noFill/>
                          </a:ln>
                          <a:solidFill>
                            <a:srgbClr val="0099CC"/>
                          </a:solidFill>
                          <a:effectLst/>
                          <a:latin typeface="Tahoma" pitchFamily="34" charset="0"/>
                        </a:rPr>
                        <a:t>10</a:t>
                      </a:r>
                      <a:r>
                        <a:rPr kumimoji="0" lang="en-US" altLang="en-US" sz="2800" b="0" i="0" u="none" strike="noStrike" cap="none" normalizeH="0" baseline="0" dirty="0">
                          <a:ln>
                            <a:noFill/>
                          </a:ln>
                          <a:solidFill>
                            <a:schemeClr val="tx1"/>
                          </a:solidFill>
                          <a:effectLst/>
                          <a:latin typeface="Tahoma" pitchFamily="34" charset="0"/>
                        </a:rPr>
                        <a:t>, </a:t>
                      </a:r>
                      <a:r>
                        <a:rPr kumimoji="0" lang="en-US" altLang="en-US" sz="2800" b="0" i="0" u="none" strike="noStrike" cap="none" normalizeH="0" baseline="0" dirty="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82" name="Text Box 22"/>
          <p:cNvSpPr txBox="1">
            <a:spLocks noChangeArrowheads="1"/>
          </p:cNvSpPr>
          <p:nvPr/>
        </p:nvSpPr>
        <p:spPr bwMode="auto">
          <a:xfrm>
            <a:off x="1524000" y="36576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5383" name="Text Box 23"/>
          <p:cNvSpPr txBox="1">
            <a:spLocks noChangeArrowheads="1"/>
          </p:cNvSpPr>
          <p:nvPr/>
        </p:nvSpPr>
        <p:spPr bwMode="auto">
          <a:xfrm>
            <a:off x="5867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15384" name="AutoShape 24"/>
          <p:cNvSpPr>
            <a:spLocks noChangeArrowheads="1"/>
          </p:cNvSpPr>
          <p:nvPr/>
        </p:nvSpPr>
        <p:spPr bwMode="auto">
          <a:xfrm>
            <a:off x="4191000" y="1524000"/>
            <a:ext cx="2057400" cy="5334000"/>
          </a:xfrm>
          <a:custGeom>
            <a:avLst/>
            <a:gdLst>
              <a:gd name="T0" fmla="*/ 1028700 w 21600"/>
              <a:gd name="T1" fmla="*/ 0 h 21600"/>
              <a:gd name="T2" fmla="*/ 301276 w 21600"/>
              <a:gd name="T3" fmla="*/ 825719 h 21600"/>
              <a:gd name="T4" fmla="*/ 0 w 21600"/>
              <a:gd name="T5" fmla="*/ 2819400 h 21600"/>
              <a:gd name="T6" fmla="*/ 301276 w 21600"/>
              <a:gd name="T7" fmla="*/ 4813081 h 21600"/>
              <a:gd name="T8" fmla="*/ 1028700 w 21600"/>
              <a:gd name="T9" fmla="*/ 5638800 h 21600"/>
              <a:gd name="T10" fmla="*/ 1756124 w 21600"/>
              <a:gd name="T11" fmla="*/ 4813081 h 21600"/>
              <a:gd name="T12" fmla="*/ 2057400 w 21600"/>
              <a:gd name="T13" fmla="*/ 2819400 h 21600"/>
              <a:gd name="T14" fmla="*/ 1756124 w 21600"/>
              <a:gd name="T15" fmla="*/ 82571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55" y="10800"/>
                </a:moveTo>
                <a:cubicBezTo>
                  <a:pt x="1755" y="15795"/>
                  <a:pt x="5805" y="19845"/>
                  <a:pt x="10800" y="19845"/>
                </a:cubicBezTo>
                <a:cubicBezTo>
                  <a:pt x="15795" y="19845"/>
                  <a:pt x="19845" y="15795"/>
                  <a:pt x="19845" y="10800"/>
                </a:cubicBezTo>
                <a:cubicBezTo>
                  <a:pt x="19845" y="5805"/>
                  <a:pt x="15795" y="1755"/>
                  <a:pt x="10800" y="1755"/>
                </a:cubicBezTo>
                <a:cubicBezTo>
                  <a:pt x="5805" y="1755"/>
                  <a:pt x="1755" y="5805"/>
                  <a:pt x="1755"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Step 5</a:t>
            </a:r>
          </a:p>
        </p:txBody>
      </p:sp>
      <p:sp>
        <p:nvSpPr>
          <p:cNvPr id="16387" name="Rectangle 3"/>
          <p:cNvSpPr>
            <a:spLocks noGrp="1" noChangeArrowheads="1"/>
          </p:cNvSpPr>
          <p:nvPr>
            <p:ph type="body" idx="1"/>
          </p:nvPr>
        </p:nvSpPr>
        <p:spPr>
          <a:xfrm>
            <a:off x="8077200" y="2362200"/>
            <a:ext cx="2401888" cy="4114801"/>
          </a:xfrm>
        </p:spPr>
        <p:txBody>
          <a:bodyPr>
            <a:normAutofit/>
          </a:bodyPr>
          <a:lstStyle/>
          <a:p>
            <a:pPr eaLnBrk="1" hangingPunct="1"/>
            <a:r>
              <a:rPr lang="en-US" altLang="en-US" dirty="0"/>
              <a:t>Now assume that </a:t>
            </a:r>
            <a:r>
              <a:rPr lang="en-US" altLang="en-US" dirty="0">
                <a:solidFill>
                  <a:schemeClr val="hlink"/>
                </a:solidFill>
              </a:rPr>
              <a:t>Person 2</a:t>
            </a:r>
            <a:r>
              <a:rPr lang="en-US" altLang="en-US" dirty="0"/>
              <a:t> chooses Action D</a:t>
            </a:r>
          </a:p>
          <a:p>
            <a:pPr eaLnBrk="1" hangingPunct="1"/>
            <a:r>
              <a:rPr lang="en-US" altLang="en-US" dirty="0"/>
              <a:t>Here, </a:t>
            </a:r>
            <a:r>
              <a:rPr lang="en-US" altLang="en-US" dirty="0">
                <a:solidFill>
                  <a:srgbClr val="0099CC"/>
                </a:solidFill>
              </a:rPr>
              <a:t>10</a:t>
            </a:r>
            <a:r>
              <a:rPr lang="en-US" altLang="en-US" dirty="0"/>
              <a:t> &gt; </a:t>
            </a:r>
            <a:r>
              <a:rPr lang="en-US" altLang="en-US" dirty="0">
                <a:solidFill>
                  <a:srgbClr val="0099CC"/>
                </a:solidFill>
              </a:rPr>
              <a:t>8</a:t>
            </a:r>
            <a:r>
              <a:rPr lang="en-US" altLang="en-US" dirty="0"/>
              <a:t> </a:t>
            </a:r>
            <a:r>
              <a:rPr lang="en-US" altLang="en-US" dirty="0">
                <a:sym typeface="Wingdings" pitchFamily="2" charset="2"/>
              </a:rPr>
              <a:t> Choose and underline </a:t>
            </a:r>
            <a:r>
              <a:rPr lang="en-US" altLang="en-US" dirty="0">
                <a:solidFill>
                  <a:srgbClr val="0099CC"/>
                </a:solidFill>
                <a:sym typeface="Wingdings" pitchFamily="2" charset="2"/>
              </a:rPr>
              <a:t>10</a:t>
            </a:r>
            <a:endParaRPr lang="en-US" altLang="en-US" dirty="0">
              <a:solidFill>
                <a:srgbClr val="0099CC"/>
              </a:solidFill>
            </a:endParaRPr>
          </a:p>
        </p:txBody>
      </p:sp>
      <p:graphicFrame>
        <p:nvGraphicFramePr>
          <p:cNvPr id="30724" name="Group 4"/>
          <p:cNvGraphicFramePr>
            <a:graphicFrameLocks noGrp="1"/>
          </p:cNvGraphicFramePr>
          <p:nvPr>
            <p:ph type="tbl" idx="1"/>
          </p:nvPr>
        </p:nvGraphicFramePr>
        <p:xfrm>
          <a:off x="28194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06" name="Text Box 22"/>
          <p:cNvSpPr txBox="1">
            <a:spLocks noChangeArrowheads="1"/>
          </p:cNvSpPr>
          <p:nvPr/>
        </p:nvSpPr>
        <p:spPr bwMode="auto">
          <a:xfrm>
            <a:off x="1500554" y="3657600"/>
            <a:ext cx="1090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6407" name="Text Box 23"/>
          <p:cNvSpPr txBox="1">
            <a:spLocks noChangeArrowheads="1"/>
          </p:cNvSpPr>
          <p:nvPr/>
        </p:nvSpPr>
        <p:spPr bwMode="auto">
          <a:xfrm>
            <a:off x="5105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16408" name="AutoShape 24"/>
          <p:cNvSpPr>
            <a:spLocks noChangeArrowheads="1"/>
          </p:cNvSpPr>
          <p:nvPr/>
        </p:nvSpPr>
        <p:spPr bwMode="auto">
          <a:xfrm>
            <a:off x="6019800" y="1524000"/>
            <a:ext cx="2057400" cy="5333999"/>
          </a:xfrm>
          <a:custGeom>
            <a:avLst/>
            <a:gdLst>
              <a:gd name="T0" fmla="*/ 1028700 w 21600"/>
              <a:gd name="T1" fmla="*/ 0 h 21600"/>
              <a:gd name="T2" fmla="*/ 301276 w 21600"/>
              <a:gd name="T3" fmla="*/ 825719 h 21600"/>
              <a:gd name="T4" fmla="*/ 0 w 21600"/>
              <a:gd name="T5" fmla="*/ 2819400 h 21600"/>
              <a:gd name="T6" fmla="*/ 301276 w 21600"/>
              <a:gd name="T7" fmla="*/ 4813081 h 21600"/>
              <a:gd name="T8" fmla="*/ 1028700 w 21600"/>
              <a:gd name="T9" fmla="*/ 5638800 h 21600"/>
              <a:gd name="T10" fmla="*/ 1756124 w 21600"/>
              <a:gd name="T11" fmla="*/ 4813081 h 21600"/>
              <a:gd name="T12" fmla="*/ 2057400 w 21600"/>
              <a:gd name="T13" fmla="*/ 2819400 h 21600"/>
              <a:gd name="T14" fmla="*/ 1756124 w 21600"/>
              <a:gd name="T15" fmla="*/ 82571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55" y="10800"/>
                </a:moveTo>
                <a:cubicBezTo>
                  <a:pt x="1755" y="15795"/>
                  <a:pt x="5805" y="19845"/>
                  <a:pt x="10800" y="19845"/>
                </a:cubicBezTo>
                <a:cubicBezTo>
                  <a:pt x="15795" y="19845"/>
                  <a:pt x="19845" y="15795"/>
                  <a:pt x="19845" y="10800"/>
                </a:cubicBezTo>
                <a:cubicBezTo>
                  <a:pt x="19845" y="5805"/>
                  <a:pt x="15795" y="1755"/>
                  <a:pt x="10800" y="1755"/>
                </a:cubicBezTo>
                <a:cubicBezTo>
                  <a:pt x="5805" y="1755"/>
                  <a:pt x="1755" y="5805"/>
                  <a:pt x="1755"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25"/>
          <p:cNvSpPr>
            <a:spLocks noChangeShapeType="1"/>
          </p:cNvSpPr>
          <p:nvPr/>
        </p:nvSpPr>
        <p:spPr bwMode="auto">
          <a:xfrm>
            <a:off x="44196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Step 6</a:t>
            </a:r>
          </a:p>
        </p:txBody>
      </p:sp>
      <p:sp>
        <p:nvSpPr>
          <p:cNvPr id="17411" name="Rectangle 3"/>
          <p:cNvSpPr>
            <a:spLocks noGrp="1" noChangeArrowheads="1"/>
          </p:cNvSpPr>
          <p:nvPr>
            <p:ph type="body" idx="1"/>
          </p:nvPr>
        </p:nvSpPr>
        <p:spPr>
          <a:xfrm>
            <a:off x="8153400" y="2362200"/>
            <a:ext cx="2325688" cy="4114801"/>
          </a:xfrm>
        </p:spPr>
        <p:txBody>
          <a:bodyPr>
            <a:normAutofit/>
          </a:bodyPr>
          <a:lstStyle/>
          <a:p>
            <a:pPr eaLnBrk="1" hangingPunct="1"/>
            <a:r>
              <a:rPr lang="en-US" altLang="en-US" dirty="0"/>
              <a:t>Now, assume you are </a:t>
            </a:r>
            <a:r>
              <a:rPr lang="en-US" altLang="en-US" dirty="0">
                <a:solidFill>
                  <a:schemeClr val="hlink"/>
                </a:solidFill>
              </a:rPr>
              <a:t>Person 2</a:t>
            </a:r>
          </a:p>
          <a:p>
            <a:pPr eaLnBrk="1" hangingPunct="1"/>
            <a:r>
              <a:rPr lang="en-US" altLang="en-US" dirty="0"/>
              <a:t>If </a:t>
            </a:r>
            <a:r>
              <a:rPr lang="en-US" altLang="en-US" dirty="0">
                <a:solidFill>
                  <a:srgbClr val="0099CC"/>
                </a:solidFill>
              </a:rPr>
              <a:t>Person 1 </a:t>
            </a:r>
            <a:r>
              <a:rPr lang="en-US" altLang="en-US" dirty="0"/>
              <a:t>chooses A</a:t>
            </a:r>
          </a:p>
          <a:p>
            <a:pPr lvl="1" eaLnBrk="1" hangingPunct="1"/>
            <a:r>
              <a:rPr lang="en-US" altLang="en-US" sz="2000" dirty="0">
                <a:solidFill>
                  <a:schemeClr val="hlink"/>
                </a:solidFill>
              </a:rPr>
              <a:t>3</a:t>
            </a:r>
            <a:r>
              <a:rPr lang="en-US" altLang="en-US" sz="2000" dirty="0"/>
              <a:t> &gt; </a:t>
            </a:r>
            <a:r>
              <a:rPr lang="en-US" altLang="en-US" sz="2000" dirty="0">
                <a:solidFill>
                  <a:schemeClr val="hlink"/>
                </a:solidFill>
              </a:rPr>
              <a:t>2</a:t>
            </a:r>
            <a:r>
              <a:rPr lang="en-US" altLang="en-US" sz="2000" dirty="0"/>
              <a:t> </a:t>
            </a:r>
            <a:r>
              <a:rPr lang="en-US" altLang="en-US" sz="2000" dirty="0">
                <a:sym typeface="Wingdings" pitchFamily="2" charset="2"/>
              </a:rPr>
              <a:t> underline </a:t>
            </a:r>
            <a:r>
              <a:rPr lang="en-US" altLang="en-US" sz="2000" dirty="0">
                <a:solidFill>
                  <a:schemeClr val="hlink"/>
                </a:solidFill>
                <a:sym typeface="Wingdings" pitchFamily="2" charset="2"/>
              </a:rPr>
              <a:t>3</a:t>
            </a:r>
          </a:p>
          <a:p>
            <a:pPr eaLnBrk="1" hangingPunct="1"/>
            <a:r>
              <a:rPr lang="en-US" altLang="en-US" dirty="0"/>
              <a:t>If </a:t>
            </a:r>
            <a:r>
              <a:rPr lang="en-US" altLang="en-US" dirty="0">
                <a:solidFill>
                  <a:srgbClr val="0099CC"/>
                </a:solidFill>
              </a:rPr>
              <a:t>Person 1 </a:t>
            </a:r>
            <a:r>
              <a:rPr lang="en-US" altLang="en-US" dirty="0"/>
              <a:t>chooses B</a:t>
            </a:r>
          </a:p>
          <a:p>
            <a:pPr lvl="1" eaLnBrk="1" hangingPunct="1"/>
            <a:r>
              <a:rPr lang="en-US" altLang="en-US" sz="2000" dirty="0">
                <a:solidFill>
                  <a:schemeClr val="hlink"/>
                </a:solidFill>
              </a:rPr>
              <a:t>4</a:t>
            </a:r>
            <a:r>
              <a:rPr lang="en-US" altLang="en-US" sz="2000" dirty="0"/>
              <a:t> &gt; </a:t>
            </a:r>
            <a:r>
              <a:rPr lang="en-US" altLang="en-US" sz="2000" dirty="0">
                <a:solidFill>
                  <a:schemeClr val="hlink"/>
                </a:solidFill>
              </a:rPr>
              <a:t>1</a:t>
            </a:r>
            <a:r>
              <a:rPr lang="en-US" altLang="en-US" sz="2000" dirty="0"/>
              <a:t> </a:t>
            </a:r>
            <a:r>
              <a:rPr lang="en-US" altLang="en-US" sz="2000" dirty="0">
                <a:sym typeface="Wingdings" pitchFamily="2" charset="2"/>
              </a:rPr>
              <a:t> underline </a:t>
            </a:r>
            <a:r>
              <a:rPr lang="en-US" altLang="en-US" sz="2000" dirty="0">
                <a:solidFill>
                  <a:schemeClr val="hlink"/>
                </a:solidFill>
                <a:sym typeface="Wingdings" pitchFamily="2" charset="2"/>
              </a:rPr>
              <a:t>4</a:t>
            </a:r>
            <a:endParaRPr lang="en-US" altLang="en-US" sz="2000" dirty="0">
              <a:solidFill>
                <a:schemeClr val="hlink"/>
              </a:solidFill>
            </a:endParaRPr>
          </a:p>
        </p:txBody>
      </p:sp>
      <p:graphicFrame>
        <p:nvGraphicFramePr>
          <p:cNvPr id="31748" name="Group 4"/>
          <p:cNvGraphicFramePr>
            <a:graphicFrameLocks noGrp="1"/>
          </p:cNvGraphicFramePr>
          <p:nvPr>
            <p:ph type="tbl" idx="1"/>
          </p:nvPr>
        </p:nvGraphicFramePr>
        <p:xfrm>
          <a:off x="28194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430" name="Text Box 22"/>
          <p:cNvSpPr txBox="1">
            <a:spLocks noChangeArrowheads="1"/>
          </p:cNvSpPr>
          <p:nvPr/>
        </p:nvSpPr>
        <p:spPr bwMode="auto">
          <a:xfrm>
            <a:off x="1524000" y="36576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7431" name="Text Box 23"/>
          <p:cNvSpPr txBox="1">
            <a:spLocks noChangeArrowheads="1"/>
          </p:cNvSpPr>
          <p:nvPr/>
        </p:nvSpPr>
        <p:spPr bwMode="auto">
          <a:xfrm>
            <a:off x="5105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17432" name="AutoShape 24"/>
          <p:cNvSpPr>
            <a:spLocks noChangeArrowheads="1"/>
          </p:cNvSpPr>
          <p:nvPr/>
        </p:nvSpPr>
        <p:spPr bwMode="auto">
          <a:xfrm>
            <a:off x="4114800" y="3276600"/>
            <a:ext cx="3352800" cy="1600200"/>
          </a:xfrm>
          <a:custGeom>
            <a:avLst/>
            <a:gdLst>
              <a:gd name="T0" fmla="*/ 1676400 w 21600"/>
              <a:gd name="T1" fmla="*/ 0 h 21600"/>
              <a:gd name="T2" fmla="*/ 490968 w 21600"/>
              <a:gd name="T3" fmla="*/ 234326 h 21600"/>
              <a:gd name="T4" fmla="*/ 0 w 21600"/>
              <a:gd name="T5" fmla="*/ 800100 h 21600"/>
              <a:gd name="T6" fmla="*/ 490968 w 21600"/>
              <a:gd name="T7" fmla="*/ 1365874 h 21600"/>
              <a:gd name="T8" fmla="*/ 1676400 w 21600"/>
              <a:gd name="T9" fmla="*/ 1600200 h 21600"/>
              <a:gd name="T10" fmla="*/ 2861832 w 21600"/>
              <a:gd name="T11" fmla="*/ 1365874 h 21600"/>
              <a:gd name="T12" fmla="*/ 3352800 w 21600"/>
              <a:gd name="T13" fmla="*/ 800100 h 21600"/>
              <a:gd name="T14" fmla="*/ 2861832 w 21600"/>
              <a:gd name="T15" fmla="*/ 2343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55" y="10800"/>
                </a:moveTo>
                <a:cubicBezTo>
                  <a:pt x="1755" y="15795"/>
                  <a:pt x="5805" y="19845"/>
                  <a:pt x="10800" y="19845"/>
                </a:cubicBezTo>
                <a:cubicBezTo>
                  <a:pt x="15795" y="19845"/>
                  <a:pt x="19845" y="15795"/>
                  <a:pt x="19845" y="10800"/>
                </a:cubicBezTo>
                <a:cubicBezTo>
                  <a:pt x="19845" y="5805"/>
                  <a:pt x="15795" y="1755"/>
                  <a:pt x="10800" y="1755"/>
                </a:cubicBezTo>
                <a:cubicBezTo>
                  <a:pt x="5805" y="1755"/>
                  <a:pt x="1755" y="5805"/>
                  <a:pt x="1755"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Line 25"/>
          <p:cNvSpPr>
            <a:spLocks noChangeShapeType="1"/>
          </p:cNvSpPr>
          <p:nvPr/>
        </p:nvSpPr>
        <p:spPr bwMode="auto">
          <a:xfrm>
            <a:off x="44196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4" name="Line 26"/>
          <p:cNvSpPr>
            <a:spLocks noChangeShapeType="1"/>
          </p:cNvSpPr>
          <p:nvPr/>
        </p:nvSpPr>
        <p:spPr bwMode="auto">
          <a:xfrm>
            <a:off x="62484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AutoShape 27"/>
          <p:cNvSpPr>
            <a:spLocks noChangeArrowheads="1"/>
          </p:cNvSpPr>
          <p:nvPr/>
        </p:nvSpPr>
        <p:spPr bwMode="auto">
          <a:xfrm>
            <a:off x="4038600" y="4572000"/>
            <a:ext cx="3352800" cy="1600200"/>
          </a:xfrm>
          <a:custGeom>
            <a:avLst/>
            <a:gdLst>
              <a:gd name="T0" fmla="*/ 1676400 w 21600"/>
              <a:gd name="T1" fmla="*/ 0 h 21600"/>
              <a:gd name="T2" fmla="*/ 490968 w 21600"/>
              <a:gd name="T3" fmla="*/ 234326 h 21600"/>
              <a:gd name="T4" fmla="*/ 0 w 21600"/>
              <a:gd name="T5" fmla="*/ 800100 h 21600"/>
              <a:gd name="T6" fmla="*/ 490968 w 21600"/>
              <a:gd name="T7" fmla="*/ 1365874 h 21600"/>
              <a:gd name="T8" fmla="*/ 1676400 w 21600"/>
              <a:gd name="T9" fmla="*/ 1600200 h 21600"/>
              <a:gd name="T10" fmla="*/ 2861832 w 21600"/>
              <a:gd name="T11" fmla="*/ 1365874 h 21600"/>
              <a:gd name="T12" fmla="*/ 3352800 w 21600"/>
              <a:gd name="T13" fmla="*/ 800100 h 21600"/>
              <a:gd name="T14" fmla="*/ 2861832 w 21600"/>
              <a:gd name="T15" fmla="*/ 2343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55" y="10800"/>
                </a:moveTo>
                <a:cubicBezTo>
                  <a:pt x="1755" y="15795"/>
                  <a:pt x="5805" y="19845"/>
                  <a:pt x="10800" y="19845"/>
                </a:cubicBezTo>
                <a:cubicBezTo>
                  <a:pt x="15795" y="19845"/>
                  <a:pt x="19845" y="15795"/>
                  <a:pt x="19845" y="10800"/>
                </a:cubicBezTo>
                <a:cubicBezTo>
                  <a:pt x="19845" y="5805"/>
                  <a:pt x="15795" y="1755"/>
                  <a:pt x="10800" y="1755"/>
                </a:cubicBezTo>
                <a:cubicBezTo>
                  <a:pt x="5805" y="1755"/>
                  <a:pt x="1755" y="5805"/>
                  <a:pt x="1755"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Step 7</a:t>
            </a:r>
          </a:p>
        </p:txBody>
      </p:sp>
      <p:sp>
        <p:nvSpPr>
          <p:cNvPr id="18435" name="Rectangle 3"/>
          <p:cNvSpPr>
            <a:spLocks noGrp="1" noChangeArrowheads="1"/>
          </p:cNvSpPr>
          <p:nvPr>
            <p:ph type="body" idx="1"/>
          </p:nvPr>
        </p:nvSpPr>
        <p:spPr>
          <a:xfrm>
            <a:off x="8153400" y="2362200"/>
            <a:ext cx="2325688" cy="4114801"/>
          </a:xfrm>
        </p:spPr>
        <p:txBody>
          <a:bodyPr>
            <a:normAutofit/>
          </a:bodyPr>
          <a:lstStyle/>
          <a:p>
            <a:pPr eaLnBrk="1" hangingPunct="1"/>
            <a:r>
              <a:rPr lang="en-US" altLang="en-US" dirty="0"/>
              <a:t>Which box(es) have underlines under both numbers?</a:t>
            </a:r>
          </a:p>
          <a:p>
            <a:pPr lvl="1" eaLnBrk="1" hangingPunct="1"/>
            <a:r>
              <a:rPr lang="en-US" altLang="en-US" sz="2000" dirty="0">
                <a:solidFill>
                  <a:srgbClr val="0099CC"/>
                </a:solidFill>
              </a:rPr>
              <a:t>Person 1</a:t>
            </a:r>
            <a:r>
              <a:rPr lang="en-US" altLang="en-US" sz="2000" dirty="0"/>
              <a:t> chooses B and </a:t>
            </a:r>
            <a:r>
              <a:rPr lang="en-US" altLang="en-US" sz="2000" dirty="0">
                <a:solidFill>
                  <a:schemeClr val="hlink"/>
                </a:solidFill>
              </a:rPr>
              <a:t>Person 2 </a:t>
            </a:r>
            <a:r>
              <a:rPr lang="en-US" altLang="en-US" sz="2000" dirty="0"/>
              <a:t>chooses C</a:t>
            </a:r>
          </a:p>
          <a:p>
            <a:pPr lvl="1" eaLnBrk="1" hangingPunct="1"/>
            <a:r>
              <a:rPr lang="en-US" altLang="en-US" sz="2000" dirty="0"/>
              <a:t>This is the only NE</a:t>
            </a:r>
          </a:p>
        </p:txBody>
      </p:sp>
      <p:graphicFrame>
        <p:nvGraphicFramePr>
          <p:cNvPr id="32772" name="Group 4"/>
          <p:cNvGraphicFramePr>
            <a:graphicFrameLocks noGrp="1"/>
          </p:cNvGraphicFramePr>
          <p:nvPr>
            <p:ph type="tbl" idx="1"/>
          </p:nvPr>
        </p:nvGraphicFramePr>
        <p:xfrm>
          <a:off x="28194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454" name="Text Box 22"/>
          <p:cNvSpPr txBox="1">
            <a:spLocks noChangeArrowheads="1"/>
          </p:cNvSpPr>
          <p:nvPr/>
        </p:nvSpPr>
        <p:spPr bwMode="auto">
          <a:xfrm>
            <a:off x="1524000" y="36576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8455" name="Text Box 23"/>
          <p:cNvSpPr txBox="1">
            <a:spLocks noChangeArrowheads="1"/>
          </p:cNvSpPr>
          <p:nvPr/>
        </p:nvSpPr>
        <p:spPr bwMode="auto">
          <a:xfrm>
            <a:off x="5105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18456" name="Line 25"/>
          <p:cNvSpPr>
            <a:spLocks noChangeShapeType="1"/>
          </p:cNvSpPr>
          <p:nvPr/>
        </p:nvSpPr>
        <p:spPr bwMode="auto">
          <a:xfrm>
            <a:off x="44196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26"/>
          <p:cNvSpPr>
            <a:spLocks noChangeShapeType="1"/>
          </p:cNvSpPr>
          <p:nvPr/>
        </p:nvSpPr>
        <p:spPr bwMode="auto">
          <a:xfrm>
            <a:off x="62484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28"/>
          <p:cNvSpPr>
            <a:spLocks noChangeShapeType="1"/>
          </p:cNvSpPr>
          <p:nvPr/>
        </p:nvSpPr>
        <p:spPr bwMode="auto">
          <a:xfrm>
            <a:off x="6553200" y="42672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Line 29"/>
          <p:cNvSpPr>
            <a:spLocks noChangeShapeType="1"/>
          </p:cNvSpPr>
          <p:nvPr/>
        </p:nvSpPr>
        <p:spPr bwMode="auto">
          <a:xfrm>
            <a:off x="49530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0" name="AutoShape 30"/>
          <p:cNvSpPr>
            <a:spLocks noChangeArrowheads="1"/>
          </p:cNvSpPr>
          <p:nvPr/>
        </p:nvSpPr>
        <p:spPr bwMode="auto">
          <a:xfrm>
            <a:off x="4343400" y="5105400"/>
            <a:ext cx="1066800" cy="685800"/>
          </a:xfrm>
          <a:prstGeom prst="bevel">
            <a:avLst>
              <a:gd name="adj" fmla="val 9259"/>
            </a:avLst>
          </a:prstGeom>
          <a:solidFill>
            <a:schemeClr val="tx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Double check our NE</a:t>
            </a:r>
          </a:p>
        </p:txBody>
      </p:sp>
      <p:sp>
        <p:nvSpPr>
          <p:cNvPr id="19459" name="Rectangle 3"/>
          <p:cNvSpPr>
            <a:spLocks noGrp="1" noChangeArrowheads="1"/>
          </p:cNvSpPr>
          <p:nvPr>
            <p:ph type="body" idx="1"/>
          </p:nvPr>
        </p:nvSpPr>
        <p:spPr>
          <a:xfrm>
            <a:off x="8153400" y="2362200"/>
            <a:ext cx="2325688" cy="4114801"/>
          </a:xfrm>
        </p:spPr>
        <p:txBody>
          <a:bodyPr>
            <a:normAutofit/>
          </a:bodyPr>
          <a:lstStyle/>
          <a:p>
            <a:pPr eaLnBrk="1" hangingPunct="1"/>
            <a:r>
              <a:rPr lang="en-US" altLang="en-US" dirty="0"/>
              <a:t>What if </a:t>
            </a:r>
            <a:r>
              <a:rPr lang="en-US" altLang="en-US" dirty="0">
                <a:solidFill>
                  <a:srgbClr val="0099CC"/>
                </a:solidFill>
              </a:rPr>
              <a:t>Person 1 </a:t>
            </a:r>
            <a:r>
              <a:rPr lang="en-US" altLang="en-US" dirty="0"/>
              <a:t>deviates from NE?</a:t>
            </a:r>
          </a:p>
          <a:p>
            <a:pPr lvl="1" eaLnBrk="1" hangingPunct="1"/>
            <a:r>
              <a:rPr lang="en-US" altLang="en-US" sz="2000" dirty="0"/>
              <a:t>Could choose A and get </a:t>
            </a:r>
            <a:r>
              <a:rPr lang="en-US" altLang="en-US" sz="2000" dirty="0">
                <a:solidFill>
                  <a:srgbClr val="0099CC"/>
                </a:solidFill>
              </a:rPr>
              <a:t>10</a:t>
            </a:r>
          </a:p>
          <a:p>
            <a:pPr lvl="1" eaLnBrk="1" hangingPunct="1"/>
            <a:r>
              <a:rPr lang="en-US" altLang="en-US" sz="2000" dirty="0">
                <a:solidFill>
                  <a:srgbClr val="0099CC"/>
                </a:solidFill>
              </a:rPr>
              <a:t>Person 1</a:t>
            </a:r>
            <a:r>
              <a:rPr lang="en-US" altLang="en-US" sz="2000" dirty="0"/>
              <a:t>’s payout is lower by deviating </a:t>
            </a:r>
            <a:r>
              <a:rPr lang="en-US" altLang="en-US" sz="2000" dirty="0">
                <a:sym typeface="Wingdings" pitchFamily="2" charset="2"/>
              </a:rPr>
              <a:t></a:t>
            </a:r>
          </a:p>
        </p:txBody>
      </p:sp>
      <p:graphicFrame>
        <p:nvGraphicFramePr>
          <p:cNvPr id="33796" name="Group 4"/>
          <p:cNvGraphicFramePr>
            <a:graphicFrameLocks noGrp="1"/>
          </p:cNvGraphicFramePr>
          <p:nvPr>
            <p:ph type="tbl" idx="1"/>
          </p:nvPr>
        </p:nvGraphicFramePr>
        <p:xfrm>
          <a:off x="28194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78" name="Text Box 22"/>
          <p:cNvSpPr txBox="1">
            <a:spLocks noChangeArrowheads="1"/>
          </p:cNvSpPr>
          <p:nvPr/>
        </p:nvSpPr>
        <p:spPr bwMode="auto">
          <a:xfrm>
            <a:off x="1488831" y="3657600"/>
            <a:ext cx="11019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9479" name="Text Box 23"/>
          <p:cNvSpPr txBox="1">
            <a:spLocks noChangeArrowheads="1"/>
          </p:cNvSpPr>
          <p:nvPr/>
        </p:nvSpPr>
        <p:spPr bwMode="auto">
          <a:xfrm>
            <a:off x="5105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19480" name="Line 24"/>
          <p:cNvSpPr>
            <a:spLocks noChangeShapeType="1"/>
          </p:cNvSpPr>
          <p:nvPr/>
        </p:nvSpPr>
        <p:spPr bwMode="auto">
          <a:xfrm>
            <a:off x="44196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1" name="Line 25"/>
          <p:cNvSpPr>
            <a:spLocks noChangeShapeType="1"/>
          </p:cNvSpPr>
          <p:nvPr/>
        </p:nvSpPr>
        <p:spPr bwMode="auto">
          <a:xfrm>
            <a:off x="62484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2" name="Line 26"/>
          <p:cNvSpPr>
            <a:spLocks noChangeShapeType="1"/>
          </p:cNvSpPr>
          <p:nvPr/>
        </p:nvSpPr>
        <p:spPr bwMode="auto">
          <a:xfrm>
            <a:off x="6553200" y="42672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3" name="Line 27"/>
          <p:cNvSpPr>
            <a:spLocks noChangeShapeType="1"/>
          </p:cNvSpPr>
          <p:nvPr/>
        </p:nvSpPr>
        <p:spPr bwMode="auto">
          <a:xfrm>
            <a:off x="49530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4" name="Line 30"/>
          <p:cNvSpPr>
            <a:spLocks noChangeShapeType="1"/>
          </p:cNvSpPr>
          <p:nvPr/>
        </p:nvSpPr>
        <p:spPr bwMode="auto">
          <a:xfrm flipV="1">
            <a:off x="4572000" y="4191000"/>
            <a:ext cx="0" cy="990600"/>
          </a:xfrm>
          <a:prstGeom prst="line">
            <a:avLst/>
          </a:prstGeom>
          <a:noFill/>
          <a:ln w="63500">
            <a:solidFill>
              <a:srgbClr val="0099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Double check our NE</a:t>
            </a:r>
          </a:p>
        </p:txBody>
      </p:sp>
      <p:sp>
        <p:nvSpPr>
          <p:cNvPr id="20483" name="Rectangle 3"/>
          <p:cNvSpPr>
            <a:spLocks noGrp="1" noChangeArrowheads="1"/>
          </p:cNvSpPr>
          <p:nvPr>
            <p:ph type="body" idx="1"/>
          </p:nvPr>
        </p:nvSpPr>
        <p:spPr>
          <a:xfrm>
            <a:off x="8153400" y="2362199"/>
            <a:ext cx="2325688" cy="3770313"/>
          </a:xfrm>
        </p:spPr>
        <p:txBody>
          <a:bodyPr>
            <a:normAutofit/>
          </a:bodyPr>
          <a:lstStyle/>
          <a:p>
            <a:pPr eaLnBrk="1" hangingPunct="1"/>
            <a:r>
              <a:rPr lang="en-US" altLang="en-US" dirty="0"/>
              <a:t>What if </a:t>
            </a:r>
            <a:r>
              <a:rPr lang="en-US" altLang="en-US" dirty="0">
                <a:solidFill>
                  <a:schemeClr val="hlink"/>
                </a:solidFill>
              </a:rPr>
              <a:t>Person 2</a:t>
            </a:r>
            <a:r>
              <a:rPr lang="en-US" altLang="en-US" dirty="0">
                <a:solidFill>
                  <a:srgbClr val="0099CC"/>
                </a:solidFill>
              </a:rPr>
              <a:t> </a:t>
            </a:r>
            <a:r>
              <a:rPr lang="en-US" altLang="en-US" dirty="0"/>
              <a:t>deviates from NE?</a:t>
            </a:r>
          </a:p>
          <a:p>
            <a:pPr lvl="1" eaLnBrk="1" hangingPunct="1"/>
            <a:r>
              <a:rPr lang="en-US" altLang="en-US" sz="2000" dirty="0"/>
              <a:t>Could choose D and get </a:t>
            </a:r>
            <a:r>
              <a:rPr lang="en-US" altLang="en-US" sz="2000" dirty="0">
                <a:solidFill>
                  <a:schemeClr val="hlink"/>
                </a:solidFill>
              </a:rPr>
              <a:t>1</a:t>
            </a:r>
          </a:p>
          <a:p>
            <a:pPr lvl="1" eaLnBrk="1" hangingPunct="1"/>
            <a:r>
              <a:rPr lang="en-US" altLang="en-US" sz="2000" dirty="0">
                <a:solidFill>
                  <a:schemeClr val="hlink"/>
                </a:solidFill>
              </a:rPr>
              <a:t>Person 2</a:t>
            </a:r>
            <a:r>
              <a:rPr lang="en-US" altLang="en-US" sz="2000" dirty="0"/>
              <a:t>’s payout is lower by deviating </a:t>
            </a:r>
            <a:r>
              <a:rPr lang="en-US" altLang="en-US" sz="2000" dirty="0">
                <a:sym typeface="Wingdings" pitchFamily="2" charset="2"/>
              </a:rPr>
              <a:t></a:t>
            </a:r>
          </a:p>
        </p:txBody>
      </p:sp>
      <p:graphicFrame>
        <p:nvGraphicFramePr>
          <p:cNvPr id="34820" name="Group 4"/>
          <p:cNvGraphicFramePr>
            <a:graphicFrameLocks noGrp="1"/>
          </p:cNvGraphicFramePr>
          <p:nvPr>
            <p:ph type="tbl" idx="1"/>
          </p:nvPr>
        </p:nvGraphicFramePr>
        <p:xfrm>
          <a:off x="28194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02" name="Text Box 22"/>
          <p:cNvSpPr txBox="1">
            <a:spLocks noChangeArrowheads="1"/>
          </p:cNvSpPr>
          <p:nvPr/>
        </p:nvSpPr>
        <p:spPr bwMode="auto">
          <a:xfrm>
            <a:off x="1500554" y="3657600"/>
            <a:ext cx="1090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20503" name="Text Box 23"/>
          <p:cNvSpPr txBox="1">
            <a:spLocks noChangeArrowheads="1"/>
          </p:cNvSpPr>
          <p:nvPr/>
        </p:nvSpPr>
        <p:spPr bwMode="auto">
          <a:xfrm>
            <a:off x="5105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20504" name="Line 24"/>
          <p:cNvSpPr>
            <a:spLocks noChangeShapeType="1"/>
          </p:cNvSpPr>
          <p:nvPr/>
        </p:nvSpPr>
        <p:spPr bwMode="auto">
          <a:xfrm>
            <a:off x="44196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5"/>
          <p:cNvSpPr>
            <a:spLocks noChangeShapeType="1"/>
          </p:cNvSpPr>
          <p:nvPr/>
        </p:nvSpPr>
        <p:spPr bwMode="auto">
          <a:xfrm>
            <a:off x="62484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26"/>
          <p:cNvSpPr>
            <a:spLocks noChangeShapeType="1"/>
          </p:cNvSpPr>
          <p:nvPr/>
        </p:nvSpPr>
        <p:spPr bwMode="auto">
          <a:xfrm>
            <a:off x="6553200" y="42672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Line 27"/>
          <p:cNvSpPr>
            <a:spLocks noChangeShapeType="1"/>
          </p:cNvSpPr>
          <p:nvPr/>
        </p:nvSpPr>
        <p:spPr bwMode="auto">
          <a:xfrm>
            <a:off x="49530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8" name="AutoShape 28"/>
          <p:cNvSpPr>
            <a:spLocks noChangeArrowheads="1"/>
          </p:cNvSpPr>
          <p:nvPr/>
        </p:nvSpPr>
        <p:spPr bwMode="auto">
          <a:xfrm>
            <a:off x="5029200" y="5638800"/>
            <a:ext cx="2286000" cy="533400"/>
          </a:xfrm>
          <a:prstGeom prst="curvedUpArrow">
            <a:avLst>
              <a:gd name="adj1" fmla="val 34524"/>
              <a:gd name="adj2" fmla="val 139881"/>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Dominant strategy</a:t>
            </a:r>
          </a:p>
        </p:txBody>
      </p:sp>
      <p:sp>
        <p:nvSpPr>
          <p:cNvPr id="21507" name="Rectangle 3"/>
          <p:cNvSpPr>
            <a:spLocks noGrp="1" noChangeArrowheads="1"/>
          </p:cNvSpPr>
          <p:nvPr>
            <p:ph type="body" idx="1"/>
          </p:nvPr>
        </p:nvSpPr>
        <p:spPr>
          <a:xfrm>
            <a:off x="7772400" y="2362200"/>
            <a:ext cx="2743200" cy="4114801"/>
          </a:xfrm>
        </p:spPr>
        <p:txBody>
          <a:bodyPr>
            <a:normAutofit/>
          </a:bodyPr>
          <a:lstStyle/>
          <a:p>
            <a:pPr eaLnBrk="1" hangingPunct="1"/>
            <a:r>
              <a:rPr lang="en-US" altLang="en-US" dirty="0"/>
              <a:t>A strategy is dominant if that choice is definitely made no matter what the other person chooses</a:t>
            </a:r>
          </a:p>
          <a:p>
            <a:pPr lvl="1" eaLnBrk="1" hangingPunct="1"/>
            <a:r>
              <a:rPr lang="en-US" altLang="en-US" sz="2000" dirty="0">
                <a:solidFill>
                  <a:schemeClr val="tx2"/>
                </a:solidFill>
              </a:rPr>
              <a:t>Example</a:t>
            </a:r>
            <a:r>
              <a:rPr lang="en-US" altLang="en-US" sz="2000" dirty="0"/>
              <a:t>:  </a:t>
            </a:r>
            <a:r>
              <a:rPr lang="en-US" altLang="en-US" sz="2000" dirty="0">
                <a:solidFill>
                  <a:srgbClr val="0099CC"/>
                </a:solidFill>
              </a:rPr>
              <a:t>Person 1 </a:t>
            </a:r>
            <a:r>
              <a:rPr lang="en-US" altLang="en-US" sz="2000" dirty="0"/>
              <a:t>has a dominant strategy of choosing B</a:t>
            </a:r>
          </a:p>
        </p:txBody>
      </p:sp>
      <p:graphicFrame>
        <p:nvGraphicFramePr>
          <p:cNvPr id="35844" name="Group 4"/>
          <p:cNvGraphicFramePr>
            <a:graphicFrameLocks noGrp="1"/>
          </p:cNvGraphicFramePr>
          <p:nvPr>
            <p:ph type="tbl" idx="1"/>
          </p:nvPr>
        </p:nvGraphicFramePr>
        <p:xfrm>
          <a:off x="25146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6" name="Text Box 22"/>
          <p:cNvSpPr txBox="1">
            <a:spLocks noChangeArrowheads="1"/>
          </p:cNvSpPr>
          <p:nvPr/>
        </p:nvSpPr>
        <p:spPr bwMode="auto">
          <a:xfrm>
            <a:off x="1436077" y="3657600"/>
            <a:ext cx="10785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21527" name="Text Box 23"/>
          <p:cNvSpPr txBox="1">
            <a:spLocks noChangeArrowheads="1"/>
          </p:cNvSpPr>
          <p:nvPr/>
        </p:nvSpPr>
        <p:spPr bwMode="auto">
          <a:xfrm>
            <a:off x="4724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21528" name="Line 24"/>
          <p:cNvSpPr>
            <a:spLocks noChangeShapeType="1"/>
          </p:cNvSpPr>
          <p:nvPr/>
        </p:nvSpPr>
        <p:spPr bwMode="auto">
          <a:xfrm>
            <a:off x="41910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25"/>
          <p:cNvSpPr>
            <a:spLocks noChangeShapeType="1"/>
          </p:cNvSpPr>
          <p:nvPr/>
        </p:nvSpPr>
        <p:spPr bwMode="auto">
          <a:xfrm>
            <a:off x="60198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Line 26"/>
          <p:cNvSpPr>
            <a:spLocks noChangeShapeType="1"/>
          </p:cNvSpPr>
          <p:nvPr/>
        </p:nvSpPr>
        <p:spPr bwMode="auto">
          <a:xfrm>
            <a:off x="6324600" y="42672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1" name="Line 27"/>
          <p:cNvSpPr>
            <a:spLocks noChangeShapeType="1"/>
          </p:cNvSpPr>
          <p:nvPr/>
        </p:nvSpPr>
        <p:spPr bwMode="auto">
          <a:xfrm>
            <a:off x="4724400" y="56388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AutoShape 30"/>
          <p:cNvSpPr>
            <a:spLocks noChangeArrowheads="1"/>
          </p:cNvSpPr>
          <p:nvPr/>
        </p:nvSpPr>
        <p:spPr bwMode="auto">
          <a:xfrm>
            <a:off x="1752600" y="4888523"/>
            <a:ext cx="6019800" cy="1043410"/>
          </a:xfrm>
          <a:custGeom>
            <a:avLst/>
            <a:gdLst>
              <a:gd name="T0" fmla="*/ 3009900 w 21600"/>
              <a:gd name="T1" fmla="*/ 0 h 21600"/>
              <a:gd name="T2" fmla="*/ 881511 w 21600"/>
              <a:gd name="T3" fmla="*/ 301276 h 21600"/>
              <a:gd name="T4" fmla="*/ 0 w 21600"/>
              <a:gd name="T5" fmla="*/ 1028700 h 21600"/>
              <a:gd name="T6" fmla="*/ 881511 w 21600"/>
              <a:gd name="T7" fmla="*/ 1756124 h 21600"/>
              <a:gd name="T8" fmla="*/ 3009900 w 21600"/>
              <a:gd name="T9" fmla="*/ 2057400 h 21600"/>
              <a:gd name="T10" fmla="*/ 5138289 w 21600"/>
              <a:gd name="T11" fmla="*/ 1756124 h 21600"/>
              <a:gd name="T12" fmla="*/ 6019800 w 21600"/>
              <a:gd name="T13" fmla="*/ 1028700 h 21600"/>
              <a:gd name="T14" fmla="*/ 5138289 w 21600"/>
              <a:gd name="T15" fmla="*/ 30127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5" y="10800"/>
                </a:moveTo>
                <a:cubicBezTo>
                  <a:pt x="515" y="16480"/>
                  <a:pt x="5120" y="21085"/>
                  <a:pt x="10800" y="21085"/>
                </a:cubicBezTo>
                <a:cubicBezTo>
                  <a:pt x="16480" y="21085"/>
                  <a:pt x="21085" y="16480"/>
                  <a:pt x="21085" y="10800"/>
                </a:cubicBezTo>
                <a:cubicBezTo>
                  <a:pt x="21085" y="5120"/>
                  <a:pt x="16480" y="515"/>
                  <a:pt x="10800" y="515"/>
                </a:cubicBezTo>
                <a:cubicBezTo>
                  <a:pt x="5120" y="515"/>
                  <a:pt x="515" y="5120"/>
                  <a:pt x="515" y="10800"/>
                </a:cubicBezTo>
                <a:close/>
              </a:path>
            </a:pathLst>
          </a:custGeom>
          <a:solidFill>
            <a:schemeClr val="accent1">
              <a:lumMod val="75000"/>
            </a:schemeClr>
          </a:solidFill>
          <a:ln w="9525">
            <a:solidFill>
              <a:schemeClr val="tx1"/>
            </a:solidFill>
            <a:round/>
            <a:headEnd/>
            <a:tailEnd/>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8C6C-0AC2-42CA-95F3-411A960A753F}"/>
              </a:ext>
            </a:extLst>
          </p:cNvPr>
          <p:cNvSpPr>
            <a:spLocks noGrp="1"/>
          </p:cNvSpPr>
          <p:nvPr>
            <p:ph type="title"/>
          </p:nvPr>
        </p:nvSpPr>
        <p:spPr/>
        <p:txBody>
          <a:bodyPr/>
          <a:lstStyle/>
          <a:p>
            <a:r>
              <a:rPr lang="en-US" dirty="0"/>
              <a:t>Simultaneous/Sequential Decision Making</a:t>
            </a:r>
          </a:p>
        </p:txBody>
      </p:sp>
      <p:graphicFrame>
        <p:nvGraphicFramePr>
          <p:cNvPr id="11" name="Group 3">
            <a:extLst>
              <a:ext uri="{FF2B5EF4-FFF2-40B4-BE49-F238E27FC236}">
                <a16:creationId xmlns:a16="http://schemas.microsoft.com/office/drawing/2014/main" id="{9CE6CAED-EE53-4686-9674-2A1DA4F68481}"/>
              </a:ext>
            </a:extLst>
          </p:cNvPr>
          <p:cNvGraphicFramePr>
            <a:graphicFrameLocks noGrp="1"/>
          </p:cNvGraphicFramePr>
          <p:nvPr>
            <p:ph idx="1"/>
            <p:extLst>
              <p:ext uri="{D42A27DB-BD31-4B8C-83A1-F6EECF244321}">
                <p14:modId xmlns:p14="http://schemas.microsoft.com/office/powerpoint/2010/main" val="36774491"/>
              </p:ext>
            </p:extLst>
          </p:nvPr>
        </p:nvGraphicFramePr>
        <p:xfrm>
          <a:off x="3984991" y="3191180"/>
          <a:ext cx="4283075" cy="2786064"/>
        </p:xfrm>
        <a:graphic>
          <a:graphicData uri="http://schemas.openxmlformats.org/drawingml/2006/table">
            <a:tbl>
              <a:tblPr/>
              <a:tblGrid>
                <a:gridCol w="1352550">
                  <a:extLst>
                    <a:ext uri="{9D8B030D-6E8A-4147-A177-3AD203B41FA5}">
                      <a16:colId xmlns:a16="http://schemas.microsoft.com/office/drawing/2014/main" val="20000"/>
                    </a:ext>
                  </a:extLst>
                </a:gridCol>
                <a:gridCol w="1465262">
                  <a:extLst>
                    <a:ext uri="{9D8B030D-6E8A-4147-A177-3AD203B41FA5}">
                      <a16:colId xmlns:a16="http://schemas.microsoft.com/office/drawing/2014/main" val="20001"/>
                    </a:ext>
                  </a:extLst>
                </a:gridCol>
                <a:gridCol w="1465263">
                  <a:extLst>
                    <a:ext uri="{9D8B030D-6E8A-4147-A177-3AD203B41FA5}">
                      <a16:colId xmlns:a16="http://schemas.microsoft.com/office/drawing/2014/main" val="20002"/>
                    </a:ext>
                  </a:extLst>
                </a:gridCol>
              </a:tblGrid>
              <a:tr h="935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5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5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3" name="Graphic 12" descr="Clenched Fist with solid fill">
            <a:extLst>
              <a:ext uri="{FF2B5EF4-FFF2-40B4-BE49-F238E27FC236}">
                <a16:creationId xmlns:a16="http://schemas.microsoft.com/office/drawing/2014/main" id="{19BD8B94-0D03-4388-9B4A-0A84CB2D5A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0591" y="3191180"/>
            <a:ext cx="914400" cy="914400"/>
          </a:xfrm>
          <a:prstGeom prst="rect">
            <a:avLst/>
          </a:prstGeom>
        </p:spPr>
      </p:pic>
      <p:pic>
        <p:nvPicPr>
          <p:cNvPr id="20" name="Graphic 19" descr="Clenched Fist with solid fill">
            <a:extLst>
              <a:ext uri="{FF2B5EF4-FFF2-40B4-BE49-F238E27FC236}">
                <a16:creationId xmlns:a16="http://schemas.microsoft.com/office/drawing/2014/main" id="{7623A53B-DC36-4168-9433-4E58525CA6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1604" y="2347093"/>
            <a:ext cx="914400" cy="914400"/>
          </a:xfrm>
          <a:prstGeom prst="rect">
            <a:avLst/>
          </a:prstGeom>
        </p:spPr>
      </p:pic>
      <p:pic>
        <p:nvPicPr>
          <p:cNvPr id="22" name="Graphic 21" descr="Peace Gesture with solid fill">
            <a:extLst>
              <a:ext uri="{FF2B5EF4-FFF2-40B4-BE49-F238E27FC236}">
                <a16:creationId xmlns:a16="http://schemas.microsoft.com/office/drawing/2014/main" id="{EE489770-DDE5-4A93-8E20-6551BD5527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1518" y="5041412"/>
            <a:ext cx="914400" cy="914400"/>
          </a:xfrm>
          <a:prstGeom prst="rect">
            <a:avLst/>
          </a:prstGeom>
        </p:spPr>
      </p:pic>
      <p:pic>
        <p:nvPicPr>
          <p:cNvPr id="23" name="Graphic 22" descr="Peace Gesture with solid fill">
            <a:extLst>
              <a:ext uri="{FF2B5EF4-FFF2-40B4-BE49-F238E27FC236}">
                <a16:creationId xmlns:a16="http://schemas.microsoft.com/office/drawing/2014/main" id="{A5689D74-2BB6-499C-9490-E1B6ADF132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7052" y="2231370"/>
            <a:ext cx="914400" cy="914400"/>
          </a:xfrm>
          <a:prstGeom prst="rect">
            <a:avLst/>
          </a:prstGeom>
        </p:spPr>
      </p:pic>
      <p:pic>
        <p:nvPicPr>
          <p:cNvPr id="25" name="Graphic 24" descr="Raised hand with solid fill">
            <a:extLst>
              <a:ext uri="{FF2B5EF4-FFF2-40B4-BE49-F238E27FC236}">
                <a16:creationId xmlns:a16="http://schemas.microsoft.com/office/drawing/2014/main" id="{C60CD512-A523-4ACD-A1CA-FFFE0ED0E6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2276780"/>
            <a:ext cx="914400" cy="914400"/>
          </a:xfrm>
          <a:prstGeom prst="rect">
            <a:avLst/>
          </a:prstGeom>
        </p:spPr>
      </p:pic>
      <p:pic>
        <p:nvPicPr>
          <p:cNvPr id="26" name="Graphic 25" descr="Raised hand with solid fill">
            <a:extLst>
              <a:ext uri="{FF2B5EF4-FFF2-40B4-BE49-F238E27FC236}">
                <a16:creationId xmlns:a16="http://schemas.microsoft.com/office/drawing/2014/main" id="{5AAFDC38-6317-4B85-94F2-526EC58EA4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6905" y="4116296"/>
            <a:ext cx="914400" cy="914400"/>
          </a:xfrm>
          <a:prstGeom prst="rect">
            <a:avLst/>
          </a:prstGeom>
        </p:spPr>
      </p:pic>
    </p:spTree>
    <p:extLst>
      <p:ext uri="{BB962C8B-B14F-4D97-AF65-F5344CB8AC3E}">
        <p14:creationId xmlns:p14="http://schemas.microsoft.com/office/powerpoint/2010/main" val="2282532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New example</a:t>
            </a:r>
          </a:p>
        </p:txBody>
      </p:sp>
      <p:sp>
        <p:nvSpPr>
          <p:cNvPr id="22531" name="Rectangle 3"/>
          <p:cNvSpPr>
            <a:spLocks noGrp="1" noChangeArrowheads="1"/>
          </p:cNvSpPr>
          <p:nvPr>
            <p:ph type="body" idx="1"/>
          </p:nvPr>
        </p:nvSpPr>
        <p:spPr>
          <a:xfrm>
            <a:off x="7924800" y="2362200"/>
            <a:ext cx="2514600" cy="4154488"/>
          </a:xfrm>
        </p:spPr>
        <p:txBody>
          <a:bodyPr>
            <a:normAutofit/>
          </a:bodyPr>
          <a:lstStyle/>
          <a:p>
            <a:pPr eaLnBrk="1" hangingPunct="1">
              <a:lnSpc>
                <a:spcPct val="90000"/>
              </a:lnSpc>
            </a:pPr>
            <a:r>
              <a:rPr lang="en-US" altLang="en-US" dirty="0"/>
              <a:t>Suppose in this example that two people are simultaneously going to decide on this game</a:t>
            </a:r>
          </a:p>
        </p:txBody>
      </p:sp>
      <p:graphicFrame>
        <p:nvGraphicFramePr>
          <p:cNvPr id="37892" name="Group 4"/>
          <p:cNvGraphicFramePr>
            <a:graphicFrameLocks noGrp="1"/>
          </p:cNvGraphicFramePr>
          <p:nvPr>
            <p:ph type="tbl" idx="1"/>
          </p:nvPr>
        </p:nvGraphicFramePr>
        <p:xfrm>
          <a:off x="25146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20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5</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50" name="Text Box 22"/>
          <p:cNvSpPr txBox="1">
            <a:spLocks noChangeArrowheads="1"/>
          </p:cNvSpPr>
          <p:nvPr/>
        </p:nvSpPr>
        <p:spPr bwMode="auto">
          <a:xfrm>
            <a:off x="1465385" y="3657600"/>
            <a:ext cx="1125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22551" name="Text Box 23"/>
          <p:cNvSpPr txBox="1">
            <a:spLocks noChangeArrowheads="1"/>
          </p:cNvSpPr>
          <p:nvPr/>
        </p:nvSpPr>
        <p:spPr bwMode="auto">
          <a:xfrm>
            <a:off x="4724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New example</a:t>
            </a:r>
          </a:p>
        </p:txBody>
      </p:sp>
      <p:sp>
        <p:nvSpPr>
          <p:cNvPr id="23555" name="Rectangle 3"/>
          <p:cNvSpPr>
            <a:spLocks noGrp="1" noChangeArrowheads="1"/>
          </p:cNvSpPr>
          <p:nvPr>
            <p:ph type="body" idx="1"/>
          </p:nvPr>
        </p:nvSpPr>
        <p:spPr>
          <a:xfrm>
            <a:off x="7772400" y="2362200"/>
            <a:ext cx="2743200" cy="4267200"/>
          </a:xfrm>
        </p:spPr>
        <p:txBody>
          <a:bodyPr>
            <a:normAutofit/>
          </a:bodyPr>
          <a:lstStyle/>
          <a:p>
            <a:pPr eaLnBrk="1" hangingPunct="1"/>
            <a:r>
              <a:rPr lang="en-US" altLang="en-US" dirty="0"/>
              <a:t>We will go through the same steps to determine NE</a:t>
            </a:r>
          </a:p>
        </p:txBody>
      </p:sp>
      <p:graphicFrame>
        <p:nvGraphicFramePr>
          <p:cNvPr id="43012" name="Group 4"/>
          <p:cNvGraphicFramePr>
            <a:graphicFrameLocks noGrp="1"/>
          </p:cNvGraphicFramePr>
          <p:nvPr>
            <p:ph type="tbl" idx="1"/>
          </p:nvPr>
        </p:nvGraphicFramePr>
        <p:xfrm>
          <a:off x="25146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20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5</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74" name="Text Box 22"/>
          <p:cNvSpPr txBox="1">
            <a:spLocks noChangeArrowheads="1"/>
          </p:cNvSpPr>
          <p:nvPr/>
        </p:nvSpPr>
        <p:spPr bwMode="auto">
          <a:xfrm>
            <a:off x="1512277" y="3657600"/>
            <a:ext cx="10785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23575" name="Text Box 23"/>
          <p:cNvSpPr txBox="1">
            <a:spLocks noChangeArrowheads="1"/>
          </p:cNvSpPr>
          <p:nvPr/>
        </p:nvSpPr>
        <p:spPr bwMode="auto">
          <a:xfrm>
            <a:off x="4724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Three elements in every game</a:t>
            </a:r>
          </a:p>
        </p:txBody>
      </p:sp>
      <p:sp>
        <p:nvSpPr>
          <p:cNvPr id="8195" name="Rectangle 3"/>
          <p:cNvSpPr>
            <a:spLocks noGrp="1" noChangeArrowheads="1"/>
          </p:cNvSpPr>
          <p:nvPr>
            <p:ph idx="1"/>
          </p:nvPr>
        </p:nvSpPr>
        <p:spPr/>
        <p:txBody>
          <a:bodyPr>
            <a:normAutofit/>
          </a:bodyPr>
          <a:lstStyle/>
          <a:p>
            <a:pPr marL="342900" indent="-342900" eaLnBrk="1" hangingPunct="1">
              <a:buFont typeface="Arial" panose="020B0604020202020204" pitchFamily="34" charset="0"/>
              <a:buChar char="•"/>
            </a:pPr>
            <a:r>
              <a:rPr lang="en-US" altLang="en-US" dirty="0"/>
              <a:t>Players</a:t>
            </a:r>
          </a:p>
          <a:p>
            <a:pPr lvl="2"/>
            <a:r>
              <a:rPr lang="en-US" altLang="en-US" sz="2000" dirty="0"/>
              <a:t>Two or more for most games that are interesting</a:t>
            </a:r>
          </a:p>
          <a:p>
            <a:pPr lvl="2"/>
            <a:endParaRPr lang="en-US" altLang="en-US" sz="2000" dirty="0"/>
          </a:p>
          <a:p>
            <a:pPr marL="342900" indent="-342900" eaLnBrk="1" hangingPunct="1">
              <a:buFont typeface="Arial" panose="020B0604020202020204" pitchFamily="34" charset="0"/>
              <a:buChar char="•"/>
            </a:pPr>
            <a:r>
              <a:rPr lang="en-US" altLang="en-US" dirty="0"/>
              <a:t>Strategies available to each player</a:t>
            </a:r>
          </a:p>
          <a:p>
            <a:pPr marL="342900" indent="-342900" eaLnBrk="1" hangingPunct="1">
              <a:buFont typeface="Arial" panose="020B0604020202020204" pitchFamily="34" charset="0"/>
              <a:buChar char="•"/>
            </a:pPr>
            <a:endParaRPr lang="en-US" altLang="en-US" dirty="0"/>
          </a:p>
          <a:p>
            <a:pPr marL="342900" indent="-342900" eaLnBrk="1" hangingPunct="1">
              <a:buFont typeface="Arial" panose="020B0604020202020204" pitchFamily="34" charset="0"/>
              <a:buChar char="•"/>
            </a:pPr>
            <a:r>
              <a:rPr lang="en-US" altLang="en-US" dirty="0"/>
              <a:t>Payoffs</a:t>
            </a:r>
          </a:p>
          <a:p>
            <a:pPr lvl="2"/>
            <a:r>
              <a:rPr lang="en-US" altLang="en-US" sz="2000" dirty="0"/>
              <a:t>Based on your decision(s) and the decision(s) of other(s)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Two NE possible</a:t>
            </a:r>
          </a:p>
        </p:txBody>
      </p:sp>
      <p:sp>
        <p:nvSpPr>
          <p:cNvPr id="24579" name="Rectangle 3"/>
          <p:cNvSpPr>
            <a:spLocks noGrp="1" noChangeArrowheads="1"/>
          </p:cNvSpPr>
          <p:nvPr>
            <p:ph type="body" idx="1"/>
          </p:nvPr>
        </p:nvSpPr>
        <p:spPr>
          <a:xfrm>
            <a:off x="7772400" y="2362200"/>
            <a:ext cx="2743200" cy="4191000"/>
          </a:xfrm>
        </p:spPr>
        <p:txBody>
          <a:bodyPr>
            <a:normAutofit/>
          </a:bodyPr>
          <a:lstStyle/>
          <a:p>
            <a:pPr eaLnBrk="1" hangingPunct="1">
              <a:lnSpc>
                <a:spcPct val="90000"/>
              </a:lnSpc>
            </a:pPr>
            <a:r>
              <a:rPr lang="en-US" altLang="en-US" dirty="0"/>
              <a:t>(Yes, Yes) and (No, No) are both NE</a:t>
            </a:r>
          </a:p>
          <a:p>
            <a:pPr eaLnBrk="1" hangingPunct="1">
              <a:lnSpc>
                <a:spcPct val="90000"/>
              </a:lnSpc>
            </a:pPr>
            <a:r>
              <a:rPr lang="en-US" altLang="en-US" dirty="0"/>
              <a:t>Although (Yes, Yes) is the more efficient outcome, we have no way to predict which outcome will actually occur</a:t>
            </a:r>
          </a:p>
        </p:txBody>
      </p:sp>
      <p:graphicFrame>
        <p:nvGraphicFramePr>
          <p:cNvPr id="41988" name="Group 4"/>
          <p:cNvGraphicFramePr>
            <a:graphicFrameLocks noGrp="1"/>
          </p:cNvGraphicFramePr>
          <p:nvPr>
            <p:ph type="tbl" idx="1"/>
          </p:nvPr>
        </p:nvGraphicFramePr>
        <p:xfrm>
          <a:off x="25146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dirty="0">
                          <a:ln>
                            <a:noFill/>
                          </a:ln>
                          <a:solidFill>
                            <a:srgbClr val="0099CC"/>
                          </a:solidFill>
                          <a:effectLst/>
                          <a:latin typeface="Tahoma" pitchFamily="34" charset="0"/>
                        </a:rPr>
                        <a:t>20</a:t>
                      </a:r>
                      <a:r>
                        <a:rPr kumimoji="0" lang="en-US" altLang="en-US" sz="2800" b="0" i="0" u="none" strike="noStrike" cap="none" normalizeH="0" baseline="0" dirty="0">
                          <a:ln>
                            <a:noFill/>
                          </a:ln>
                          <a:solidFill>
                            <a:schemeClr val="tx1"/>
                          </a:solidFill>
                          <a:effectLst/>
                          <a:latin typeface="Tahoma" pitchFamily="34" charset="0"/>
                        </a:rPr>
                        <a:t>, </a:t>
                      </a:r>
                      <a:r>
                        <a:rPr kumimoji="0" lang="en-US" altLang="en-US" sz="2800" b="0" i="0" u="none" strike="noStrike" cap="none" normalizeH="0" baseline="0" dirty="0">
                          <a:ln>
                            <a:noFill/>
                          </a:ln>
                          <a:solidFill>
                            <a:schemeClr val="hlink"/>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5</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dirty="0">
                          <a:ln>
                            <a:noFill/>
                          </a:ln>
                          <a:solidFill>
                            <a:srgbClr val="0099CC"/>
                          </a:solidFill>
                          <a:effectLst/>
                          <a:latin typeface="Tahoma" pitchFamily="34" charset="0"/>
                        </a:rPr>
                        <a:t>10</a:t>
                      </a:r>
                      <a:r>
                        <a:rPr kumimoji="0" lang="en-US" altLang="en-US" sz="2800" b="0" i="0" u="none" strike="noStrike" cap="none" normalizeH="0" baseline="0" dirty="0">
                          <a:ln>
                            <a:noFill/>
                          </a:ln>
                          <a:solidFill>
                            <a:schemeClr val="tx1"/>
                          </a:solidFill>
                          <a:effectLst/>
                          <a:latin typeface="Tahoma" pitchFamily="34" charset="0"/>
                        </a:rPr>
                        <a:t>, </a:t>
                      </a:r>
                      <a:r>
                        <a:rPr kumimoji="0" lang="en-US" altLang="en-US" sz="2800" b="0" i="0" u="none" strike="noStrike" cap="none" normalizeH="0" baseline="0" dirty="0">
                          <a:ln>
                            <a:noFill/>
                          </a:ln>
                          <a:solidFill>
                            <a:schemeClr val="hlink"/>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598" name="Text Box 22"/>
          <p:cNvSpPr txBox="1">
            <a:spLocks noChangeArrowheads="1"/>
          </p:cNvSpPr>
          <p:nvPr/>
        </p:nvSpPr>
        <p:spPr bwMode="auto">
          <a:xfrm>
            <a:off x="1500554" y="3657600"/>
            <a:ext cx="1090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24599" name="Text Box 23"/>
          <p:cNvSpPr txBox="1">
            <a:spLocks noChangeArrowheads="1"/>
          </p:cNvSpPr>
          <p:nvPr/>
        </p:nvSpPr>
        <p:spPr bwMode="auto">
          <a:xfrm>
            <a:off x="4724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24600" name="Line 24"/>
          <p:cNvSpPr>
            <a:spLocks noChangeShapeType="1"/>
          </p:cNvSpPr>
          <p:nvPr/>
        </p:nvSpPr>
        <p:spPr bwMode="auto">
          <a:xfrm>
            <a:off x="4191000" y="42672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30"/>
          <p:cNvSpPr>
            <a:spLocks noChangeShapeType="1"/>
          </p:cNvSpPr>
          <p:nvPr/>
        </p:nvSpPr>
        <p:spPr bwMode="auto">
          <a:xfrm>
            <a:off x="5943600" y="55626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2" name="Line 31"/>
          <p:cNvSpPr>
            <a:spLocks noChangeShapeType="1"/>
          </p:cNvSpPr>
          <p:nvPr/>
        </p:nvSpPr>
        <p:spPr bwMode="auto">
          <a:xfrm>
            <a:off x="4724400" y="42672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32"/>
          <p:cNvSpPr>
            <a:spLocks noChangeShapeType="1"/>
          </p:cNvSpPr>
          <p:nvPr/>
        </p:nvSpPr>
        <p:spPr bwMode="auto">
          <a:xfrm>
            <a:off x="6553200" y="55626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47DC-878D-4B2A-B1EE-F29953972B71}"/>
              </a:ext>
            </a:extLst>
          </p:cNvPr>
          <p:cNvSpPr>
            <a:spLocks noGrp="1"/>
          </p:cNvSpPr>
          <p:nvPr>
            <p:ph type="title"/>
          </p:nvPr>
        </p:nvSpPr>
        <p:spPr/>
        <p:txBody>
          <a:bodyPr/>
          <a:lstStyle/>
          <a:p>
            <a:r>
              <a:rPr lang="en-US" dirty="0"/>
              <a:t>Impact Analysis</a:t>
            </a:r>
          </a:p>
        </p:txBody>
      </p:sp>
      <p:sp>
        <p:nvSpPr>
          <p:cNvPr id="3" name="Content Placeholder 2">
            <a:extLst>
              <a:ext uri="{FF2B5EF4-FFF2-40B4-BE49-F238E27FC236}">
                <a16:creationId xmlns:a16="http://schemas.microsoft.com/office/drawing/2014/main" id="{21DEF529-B989-46F4-8FEA-CCA2565FA105}"/>
              </a:ext>
            </a:extLst>
          </p:cNvPr>
          <p:cNvSpPr>
            <a:spLocks noGrp="1"/>
          </p:cNvSpPr>
          <p:nvPr>
            <p:ph idx="1"/>
          </p:nvPr>
        </p:nvSpPr>
        <p:spPr/>
        <p:txBody>
          <a:bodyPr>
            <a:normAutofit/>
          </a:bodyPr>
          <a:lstStyle/>
          <a:p>
            <a:r>
              <a:rPr lang="en-US" dirty="0"/>
              <a:t>Security impact analysis is one of the most critical steps when securing configurations. Its goal is to analyze what will be the security impact of each configuration change on the organization and whether it can expose the organization to attacks. On the other way around, it also indicates how configuration changes benefit the security posture.</a:t>
            </a:r>
          </a:p>
          <a:p>
            <a:endParaRPr lang="en-US" dirty="0"/>
          </a:p>
          <a:p>
            <a:r>
              <a:rPr lang="en-US" dirty="0"/>
              <a:t> Security impact analyses are conducted by teams that deeply understand and know the information system and the potential risks that can be mitigated or exposed by configuration changes.</a:t>
            </a:r>
          </a:p>
        </p:txBody>
      </p:sp>
    </p:spTree>
    <p:extLst>
      <p:ext uri="{BB962C8B-B14F-4D97-AF65-F5344CB8AC3E}">
        <p14:creationId xmlns:p14="http://schemas.microsoft.com/office/powerpoint/2010/main" val="173638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2FC7-CCE8-4E1C-904F-BC87C3B646F0}"/>
              </a:ext>
            </a:extLst>
          </p:cNvPr>
          <p:cNvSpPr>
            <a:spLocks noGrp="1"/>
          </p:cNvSpPr>
          <p:nvPr>
            <p:ph type="title"/>
          </p:nvPr>
        </p:nvSpPr>
        <p:spPr/>
        <p:txBody>
          <a:bodyPr/>
          <a:lstStyle/>
          <a:p>
            <a:r>
              <a:rPr lang="en-US" dirty="0"/>
              <a:t>Impact Analysis</a:t>
            </a:r>
          </a:p>
        </p:txBody>
      </p:sp>
      <p:sp>
        <p:nvSpPr>
          <p:cNvPr id="3" name="Content Placeholder 2">
            <a:extLst>
              <a:ext uri="{FF2B5EF4-FFF2-40B4-BE49-F238E27FC236}">
                <a16:creationId xmlns:a16="http://schemas.microsoft.com/office/drawing/2014/main" id="{7880E147-42A8-4BDA-B34A-37E74EB6EBE1}"/>
              </a:ext>
            </a:extLst>
          </p:cNvPr>
          <p:cNvSpPr>
            <a:spLocks noGrp="1"/>
          </p:cNvSpPr>
          <p:nvPr>
            <p:ph idx="1"/>
          </p:nvPr>
        </p:nvSpPr>
        <p:spPr/>
        <p:txBody>
          <a:bodyPr>
            <a:noAutofit/>
          </a:bodyPr>
          <a:lstStyle/>
          <a:p>
            <a:pPr marL="342900" indent="-342900">
              <a:buFont typeface="Arial" panose="020B0604020202020204" pitchFamily="34" charset="0"/>
              <a:buChar char="•"/>
            </a:pPr>
            <a:r>
              <a:rPr lang="en-US" dirty="0"/>
              <a:t>Before the change is deployed –This is done before the change is approved so that any security concern can be addressed before investing energy in changing configurations.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Development and implementation phases –Developers should take security into account when developing the component, considering what configuration changes in the system they may require and how will it influence the entire security posture of the system.</a:t>
            </a:r>
          </a:p>
        </p:txBody>
      </p:sp>
    </p:spTree>
    <p:extLst>
      <p:ext uri="{BB962C8B-B14F-4D97-AF65-F5344CB8AC3E}">
        <p14:creationId xmlns:p14="http://schemas.microsoft.com/office/powerpoint/2010/main" val="3070852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2FC7-CCE8-4E1C-904F-BC87C3B646F0}"/>
              </a:ext>
            </a:extLst>
          </p:cNvPr>
          <p:cNvSpPr>
            <a:spLocks noGrp="1"/>
          </p:cNvSpPr>
          <p:nvPr>
            <p:ph type="title"/>
          </p:nvPr>
        </p:nvSpPr>
        <p:spPr/>
        <p:txBody>
          <a:bodyPr/>
          <a:lstStyle/>
          <a:p>
            <a:r>
              <a:rPr lang="en-US" dirty="0"/>
              <a:t>Impact Analysis</a:t>
            </a:r>
          </a:p>
        </p:txBody>
      </p:sp>
      <p:sp>
        <p:nvSpPr>
          <p:cNvPr id="3" name="Content Placeholder 2">
            <a:extLst>
              <a:ext uri="{FF2B5EF4-FFF2-40B4-BE49-F238E27FC236}">
                <a16:creationId xmlns:a16="http://schemas.microsoft.com/office/drawing/2014/main" id="{7880E147-42A8-4BDA-B34A-37E74EB6EBE1}"/>
              </a:ext>
            </a:extLst>
          </p:cNvPr>
          <p:cNvSpPr>
            <a:spLocks noGrp="1"/>
          </p:cNvSpPr>
          <p:nvPr>
            <p:ph idx="1"/>
          </p:nvPr>
        </p:nvSpPr>
        <p:spPr/>
        <p:txBody>
          <a:bodyPr>
            <a:noAutofit/>
          </a:bodyPr>
          <a:lstStyle/>
          <a:p>
            <a:pPr marL="342900" indent="-342900">
              <a:buFont typeface="Arial" panose="020B0604020202020204" pitchFamily="34" charset="0"/>
              <a:buChar char="•"/>
            </a:pPr>
            <a:r>
              <a:rPr lang="en-US" dirty="0"/>
              <a:t>After the change is deployed – This is mainly to ensure that your security impact analysis was correct, and you didn’t expose your network to unexpected vulnerabilities. In addition, it is important to analyze the security impact of unscheduled or unauthorized configuration changes that often occur during operations.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After a terrible failure.</a:t>
            </a:r>
          </a:p>
        </p:txBody>
      </p:sp>
    </p:spTree>
    <p:extLst>
      <p:ext uri="{BB962C8B-B14F-4D97-AF65-F5344CB8AC3E}">
        <p14:creationId xmlns:p14="http://schemas.microsoft.com/office/powerpoint/2010/main" val="3748720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A396-37F7-4981-A5EC-EC4FB7A6AF64}"/>
              </a:ext>
            </a:extLst>
          </p:cNvPr>
          <p:cNvSpPr>
            <a:spLocks noGrp="1"/>
          </p:cNvSpPr>
          <p:nvPr>
            <p:ph type="title"/>
          </p:nvPr>
        </p:nvSpPr>
        <p:spPr/>
        <p:txBody>
          <a:bodyPr/>
          <a:lstStyle/>
          <a:p>
            <a:r>
              <a:rPr lang="en-US" dirty="0"/>
              <a:t>Frequency and Probability</a:t>
            </a:r>
          </a:p>
        </p:txBody>
      </p:sp>
      <p:sp>
        <p:nvSpPr>
          <p:cNvPr id="3" name="Content Placeholder 2">
            <a:extLst>
              <a:ext uri="{FF2B5EF4-FFF2-40B4-BE49-F238E27FC236}">
                <a16:creationId xmlns:a16="http://schemas.microsoft.com/office/drawing/2014/main" id="{5E25F3D6-4B4E-49B9-B929-FBDF85AD5476}"/>
              </a:ext>
            </a:extLst>
          </p:cNvPr>
          <p:cNvSpPr>
            <a:spLocks noGrp="1"/>
          </p:cNvSpPr>
          <p:nvPr>
            <p:ph idx="1"/>
          </p:nvPr>
        </p:nvSpPr>
        <p:spPr/>
        <p:txBody>
          <a:bodyPr/>
          <a:lstStyle/>
          <a:p>
            <a:r>
              <a:rPr lang="en-US" dirty="0"/>
              <a:t>Returning back to the quantification of the notion of uncertainty, we first observe that our intuitive usage of the word probability can have two different meanings or forms as related to statements of uncertain outcomes. This is exemplified by two different statements: </a:t>
            </a:r>
          </a:p>
          <a:p>
            <a:r>
              <a:rPr lang="en-US" dirty="0"/>
              <a:t>1. “If I sail west from Europe, I have a 50 percent chance that I will fall off the edge of the earth.”</a:t>
            </a:r>
          </a:p>
          <a:p>
            <a:r>
              <a:rPr lang="en-US" dirty="0"/>
              <a:t>2. “If I flip a coin, I have a 50 percent chance that it will land on heads.”</a:t>
            </a:r>
          </a:p>
        </p:txBody>
      </p:sp>
    </p:spTree>
    <p:extLst>
      <p:ext uri="{BB962C8B-B14F-4D97-AF65-F5344CB8AC3E}">
        <p14:creationId xmlns:p14="http://schemas.microsoft.com/office/powerpoint/2010/main" val="2817316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CCC7-A23F-454D-8525-2051D8744311}"/>
              </a:ext>
            </a:extLst>
          </p:cNvPr>
          <p:cNvSpPr>
            <a:spLocks noGrp="1"/>
          </p:cNvSpPr>
          <p:nvPr>
            <p:ph type="title"/>
          </p:nvPr>
        </p:nvSpPr>
        <p:spPr/>
        <p:txBody>
          <a:bodyPr/>
          <a:lstStyle/>
          <a:p>
            <a:r>
              <a:rPr lang="en-US" dirty="0"/>
              <a:t>Types of Impact</a:t>
            </a:r>
          </a:p>
        </p:txBody>
      </p:sp>
      <p:sp>
        <p:nvSpPr>
          <p:cNvPr id="3" name="Content Placeholder 2">
            <a:extLst>
              <a:ext uri="{FF2B5EF4-FFF2-40B4-BE49-F238E27FC236}">
                <a16:creationId xmlns:a16="http://schemas.microsoft.com/office/drawing/2014/main" id="{A76C296C-2FF7-421D-8127-2828473DAD21}"/>
              </a:ext>
            </a:extLst>
          </p:cNvPr>
          <p:cNvSpPr>
            <a:spLocks noGrp="1"/>
          </p:cNvSpPr>
          <p:nvPr>
            <p:ph idx="1"/>
          </p:nvPr>
        </p:nvSpPr>
        <p:spPr/>
        <p:txBody>
          <a:bodyPr>
            <a:normAutofit/>
          </a:bodyPr>
          <a:lstStyle/>
          <a:p>
            <a:r>
              <a:rPr lang="en-US" dirty="0"/>
              <a:t>HARM TO OPERATIONS </a:t>
            </a:r>
          </a:p>
          <a:p>
            <a:pPr marL="342900" indent="-342900">
              <a:buFontTx/>
              <a:buChar char="-"/>
            </a:pPr>
            <a:r>
              <a:rPr lang="en-US" dirty="0"/>
              <a:t>Inability to perform current missions/business functions. </a:t>
            </a:r>
          </a:p>
          <a:p>
            <a:pPr marL="342900" indent="-342900">
              <a:buFontTx/>
              <a:buChar char="-"/>
            </a:pPr>
            <a:r>
              <a:rPr lang="en-US" dirty="0"/>
              <a:t>Harms (e.g., financial costs, sanctions) due to noncompliance. </a:t>
            </a:r>
          </a:p>
          <a:p>
            <a:pPr marL="342900" indent="-342900">
              <a:buFontTx/>
              <a:buChar char="-"/>
            </a:pPr>
            <a:r>
              <a:rPr lang="en-US" dirty="0"/>
              <a:t>Direct financial costs. </a:t>
            </a:r>
          </a:p>
          <a:p>
            <a:pPr marL="342900" indent="-342900">
              <a:buFontTx/>
              <a:buChar char="-"/>
            </a:pPr>
            <a:r>
              <a:rPr lang="en-US" dirty="0"/>
              <a:t>Relational harms. </a:t>
            </a:r>
          </a:p>
          <a:p>
            <a:pPr marL="800100" lvl="2" indent="-342900">
              <a:buFontTx/>
              <a:buChar char="-"/>
            </a:pPr>
            <a:r>
              <a:rPr lang="en-US" sz="2000" dirty="0"/>
              <a:t>Damage to trust relationships. </a:t>
            </a:r>
          </a:p>
          <a:p>
            <a:pPr marL="800100" lvl="2" indent="-342900">
              <a:buFontTx/>
              <a:buChar char="-"/>
            </a:pPr>
            <a:r>
              <a:rPr lang="en-US" sz="2000" dirty="0"/>
              <a:t>Damage to image or reputation (and hence future or potential trust relationships).</a:t>
            </a:r>
          </a:p>
        </p:txBody>
      </p:sp>
    </p:spTree>
    <p:extLst>
      <p:ext uri="{BB962C8B-B14F-4D97-AF65-F5344CB8AC3E}">
        <p14:creationId xmlns:p14="http://schemas.microsoft.com/office/powerpoint/2010/main" val="885336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CCC7-A23F-454D-8525-2051D8744311}"/>
              </a:ext>
            </a:extLst>
          </p:cNvPr>
          <p:cNvSpPr>
            <a:spLocks noGrp="1"/>
          </p:cNvSpPr>
          <p:nvPr>
            <p:ph type="title"/>
          </p:nvPr>
        </p:nvSpPr>
        <p:spPr/>
        <p:txBody>
          <a:bodyPr/>
          <a:lstStyle/>
          <a:p>
            <a:r>
              <a:rPr lang="en-US" dirty="0"/>
              <a:t>Types of Impact</a:t>
            </a:r>
          </a:p>
        </p:txBody>
      </p:sp>
      <p:sp>
        <p:nvSpPr>
          <p:cNvPr id="3" name="Content Placeholder 2">
            <a:extLst>
              <a:ext uri="{FF2B5EF4-FFF2-40B4-BE49-F238E27FC236}">
                <a16:creationId xmlns:a16="http://schemas.microsoft.com/office/drawing/2014/main" id="{A76C296C-2FF7-421D-8127-2828473DAD21}"/>
              </a:ext>
            </a:extLst>
          </p:cNvPr>
          <p:cNvSpPr>
            <a:spLocks noGrp="1"/>
          </p:cNvSpPr>
          <p:nvPr>
            <p:ph idx="1"/>
          </p:nvPr>
        </p:nvSpPr>
        <p:spPr/>
        <p:txBody>
          <a:bodyPr>
            <a:normAutofit/>
          </a:bodyPr>
          <a:lstStyle/>
          <a:p>
            <a:r>
              <a:rPr lang="en-US" dirty="0"/>
              <a:t>HARM TO ASSETS </a:t>
            </a:r>
          </a:p>
          <a:p>
            <a:pPr marL="342900" indent="-342900">
              <a:buFontTx/>
              <a:buChar char="-"/>
            </a:pPr>
            <a:r>
              <a:rPr lang="en-US" dirty="0"/>
              <a:t>Damage to or loss of physical facilities. </a:t>
            </a:r>
          </a:p>
          <a:p>
            <a:pPr marL="342900" indent="-342900">
              <a:buFontTx/>
              <a:buChar char="-"/>
            </a:pPr>
            <a:r>
              <a:rPr lang="en-US" dirty="0"/>
              <a:t>Damage to or loss of information systems or networks. </a:t>
            </a:r>
          </a:p>
          <a:p>
            <a:pPr marL="342900" indent="-342900">
              <a:buFontTx/>
              <a:buChar char="-"/>
            </a:pPr>
            <a:r>
              <a:rPr lang="en-US" dirty="0"/>
              <a:t>Damage to or loss of information technology or equipment. </a:t>
            </a:r>
          </a:p>
          <a:p>
            <a:pPr marL="342900" indent="-342900">
              <a:buFontTx/>
              <a:buChar char="-"/>
            </a:pPr>
            <a:r>
              <a:rPr lang="en-US" dirty="0"/>
              <a:t>Damage to or loss of component parts or supplies. </a:t>
            </a:r>
          </a:p>
          <a:p>
            <a:pPr marL="342900" indent="-342900">
              <a:buFontTx/>
              <a:buChar char="-"/>
            </a:pPr>
            <a:r>
              <a:rPr lang="en-US" dirty="0"/>
              <a:t>Damage to or of loss of information assets. </a:t>
            </a:r>
          </a:p>
          <a:p>
            <a:pPr marL="342900" indent="-342900">
              <a:buFontTx/>
              <a:buChar char="-"/>
            </a:pPr>
            <a:r>
              <a:rPr lang="en-US" dirty="0"/>
              <a:t>Loss of intellectual property. </a:t>
            </a:r>
          </a:p>
        </p:txBody>
      </p:sp>
    </p:spTree>
    <p:extLst>
      <p:ext uri="{BB962C8B-B14F-4D97-AF65-F5344CB8AC3E}">
        <p14:creationId xmlns:p14="http://schemas.microsoft.com/office/powerpoint/2010/main" val="12224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CCC7-A23F-454D-8525-2051D8744311}"/>
              </a:ext>
            </a:extLst>
          </p:cNvPr>
          <p:cNvSpPr>
            <a:spLocks noGrp="1"/>
          </p:cNvSpPr>
          <p:nvPr>
            <p:ph type="title"/>
          </p:nvPr>
        </p:nvSpPr>
        <p:spPr/>
        <p:txBody>
          <a:bodyPr/>
          <a:lstStyle/>
          <a:p>
            <a:r>
              <a:rPr lang="en-US" dirty="0"/>
              <a:t>Types of Impact</a:t>
            </a:r>
          </a:p>
        </p:txBody>
      </p:sp>
      <p:sp>
        <p:nvSpPr>
          <p:cNvPr id="3" name="Content Placeholder 2">
            <a:extLst>
              <a:ext uri="{FF2B5EF4-FFF2-40B4-BE49-F238E27FC236}">
                <a16:creationId xmlns:a16="http://schemas.microsoft.com/office/drawing/2014/main" id="{A76C296C-2FF7-421D-8127-2828473DAD21}"/>
              </a:ext>
            </a:extLst>
          </p:cNvPr>
          <p:cNvSpPr>
            <a:spLocks noGrp="1"/>
          </p:cNvSpPr>
          <p:nvPr>
            <p:ph idx="1"/>
          </p:nvPr>
        </p:nvSpPr>
        <p:spPr/>
        <p:txBody>
          <a:bodyPr>
            <a:noAutofit/>
          </a:bodyPr>
          <a:lstStyle/>
          <a:p>
            <a:r>
              <a:rPr lang="en-US" dirty="0"/>
              <a:t>HARM TO INDIVIDUALS </a:t>
            </a:r>
          </a:p>
          <a:p>
            <a:pPr marL="342900" indent="-342900">
              <a:buFontTx/>
              <a:buChar char="-"/>
            </a:pPr>
            <a:r>
              <a:rPr lang="en-US" dirty="0"/>
              <a:t>Injury or loss of life. </a:t>
            </a:r>
          </a:p>
          <a:p>
            <a:pPr marL="342900" indent="-342900">
              <a:buFontTx/>
              <a:buChar char="-"/>
            </a:pPr>
            <a:r>
              <a:rPr lang="en-US" dirty="0"/>
              <a:t>Physical or psychological mistreatment. </a:t>
            </a:r>
          </a:p>
          <a:p>
            <a:pPr marL="342900" indent="-342900">
              <a:buFontTx/>
              <a:buChar char="-"/>
            </a:pPr>
            <a:r>
              <a:rPr lang="en-US" dirty="0"/>
              <a:t>Identity theft. </a:t>
            </a:r>
          </a:p>
          <a:p>
            <a:pPr marL="342900" indent="-342900">
              <a:buFontTx/>
              <a:buChar char="-"/>
            </a:pPr>
            <a:r>
              <a:rPr lang="en-US" dirty="0"/>
              <a:t>Loss of Personally Identifiable Information. </a:t>
            </a:r>
          </a:p>
          <a:p>
            <a:pPr marL="342900" indent="-342900">
              <a:buFontTx/>
              <a:buChar char="-"/>
            </a:pPr>
            <a:r>
              <a:rPr lang="en-US" dirty="0"/>
              <a:t>Damage to image or reputation. </a:t>
            </a:r>
          </a:p>
        </p:txBody>
      </p:sp>
    </p:spTree>
    <p:extLst>
      <p:ext uri="{BB962C8B-B14F-4D97-AF65-F5344CB8AC3E}">
        <p14:creationId xmlns:p14="http://schemas.microsoft.com/office/powerpoint/2010/main" val="2929058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CCC7-A23F-454D-8525-2051D8744311}"/>
              </a:ext>
            </a:extLst>
          </p:cNvPr>
          <p:cNvSpPr>
            <a:spLocks noGrp="1"/>
          </p:cNvSpPr>
          <p:nvPr>
            <p:ph type="title"/>
          </p:nvPr>
        </p:nvSpPr>
        <p:spPr/>
        <p:txBody>
          <a:bodyPr/>
          <a:lstStyle/>
          <a:p>
            <a:r>
              <a:rPr lang="en-US" dirty="0"/>
              <a:t>Types of Impact</a:t>
            </a:r>
          </a:p>
        </p:txBody>
      </p:sp>
      <p:sp>
        <p:nvSpPr>
          <p:cNvPr id="3" name="Content Placeholder 2">
            <a:extLst>
              <a:ext uri="{FF2B5EF4-FFF2-40B4-BE49-F238E27FC236}">
                <a16:creationId xmlns:a16="http://schemas.microsoft.com/office/drawing/2014/main" id="{A76C296C-2FF7-421D-8127-2828473DAD21}"/>
              </a:ext>
            </a:extLst>
          </p:cNvPr>
          <p:cNvSpPr>
            <a:spLocks noGrp="1"/>
          </p:cNvSpPr>
          <p:nvPr>
            <p:ph idx="1"/>
          </p:nvPr>
        </p:nvSpPr>
        <p:spPr/>
        <p:txBody>
          <a:bodyPr>
            <a:noAutofit/>
          </a:bodyPr>
          <a:lstStyle/>
          <a:p>
            <a:r>
              <a:rPr lang="en-US" dirty="0"/>
              <a:t>HARM TO OTHER ORGANIZATIONS </a:t>
            </a:r>
          </a:p>
          <a:p>
            <a:pPr marL="342900" indent="-342900">
              <a:buFontTx/>
              <a:buChar char="-"/>
            </a:pPr>
            <a:r>
              <a:rPr lang="en-US" dirty="0"/>
              <a:t>Harms (e.g., financial costs, sanctions) due to noncompliance. </a:t>
            </a:r>
          </a:p>
          <a:p>
            <a:pPr marL="342900" indent="-342900">
              <a:buFontTx/>
              <a:buChar char="-"/>
            </a:pPr>
            <a:r>
              <a:rPr lang="en-US" dirty="0"/>
              <a:t>Direct financial costs. </a:t>
            </a:r>
          </a:p>
          <a:p>
            <a:pPr marL="342900" indent="-342900">
              <a:buFontTx/>
              <a:buChar char="-"/>
            </a:pPr>
            <a:r>
              <a:rPr lang="en-US" dirty="0"/>
              <a:t>Relational harms. </a:t>
            </a:r>
          </a:p>
          <a:p>
            <a:r>
              <a:rPr lang="en-US" dirty="0"/>
              <a:t>HARM TO THE NATION </a:t>
            </a:r>
          </a:p>
          <a:p>
            <a:pPr marL="342900" indent="-342900">
              <a:buFontTx/>
              <a:buChar char="-"/>
            </a:pPr>
            <a:r>
              <a:rPr lang="en-US" dirty="0"/>
              <a:t>Damage to or incapacitation of a critical infrastructure sector. </a:t>
            </a:r>
          </a:p>
          <a:p>
            <a:pPr marL="342900" indent="-342900">
              <a:buFontTx/>
              <a:buChar char="-"/>
            </a:pPr>
            <a:r>
              <a:rPr lang="en-US" dirty="0"/>
              <a:t>Damage to current or future ability to achieve national objectives.</a:t>
            </a:r>
          </a:p>
        </p:txBody>
      </p:sp>
    </p:spTree>
    <p:extLst>
      <p:ext uri="{BB962C8B-B14F-4D97-AF65-F5344CB8AC3E}">
        <p14:creationId xmlns:p14="http://schemas.microsoft.com/office/powerpoint/2010/main" val="2683442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7CB6188-35E4-4F7E-A39A-094787670F68}"/>
              </a:ext>
            </a:extLst>
          </p:cNvPr>
          <p:cNvPicPr>
            <a:picLocks noGrp="1" noChangeAspect="1"/>
          </p:cNvPicPr>
          <p:nvPr>
            <p:ph idx="4294967295"/>
          </p:nvPr>
        </p:nvPicPr>
        <p:blipFill>
          <a:blip r:embed="rId2"/>
          <a:stretch>
            <a:fillRect/>
          </a:stretch>
        </p:blipFill>
        <p:spPr>
          <a:xfrm>
            <a:off x="931862" y="0"/>
            <a:ext cx="10328275" cy="6858000"/>
          </a:xfrm>
        </p:spPr>
      </p:pic>
    </p:spTree>
    <p:extLst>
      <p:ext uri="{BB962C8B-B14F-4D97-AF65-F5344CB8AC3E}">
        <p14:creationId xmlns:p14="http://schemas.microsoft.com/office/powerpoint/2010/main" val="266404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2AE4-9B15-4D62-A8DE-619AFD0F4E54}"/>
              </a:ext>
            </a:extLst>
          </p:cNvPr>
          <p:cNvSpPr>
            <a:spLocks noGrp="1"/>
          </p:cNvSpPr>
          <p:nvPr>
            <p:ph type="title"/>
          </p:nvPr>
        </p:nvSpPr>
        <p:spPr/>
        <p:txBody>
          <a:bodyPr/>
          <a:lstStyle/>
          <a:p>
            <a:r>
              <a:rPr lang="en-US" dirty="0"/>
              <a:t>Payoff Tables, Revisited</a:t>
            </a:r>
          </a:p>
        </p:txBody>
      </p:sp>
      <p:graphicFrame>
        <p:nvGraphicFramePr>
          <p:cNvPr id="4" name="Table 4">
            <a:extLst>
              <a:ext uri="{FF2B5EF4-FFF2-40B4-BE49-F238E27FC236}">
                <a16:creationId xmlns:a16="http://schemas.microsoft.com/office/drawing/2014/main" id="{7EC62B07-E648-4FD9-885B-2E812235F3A9}"/>
              </a:ext>
            </a:extLst>
          </p:cNvPr>
          <p:cNvGraphicFramePr>
            <a:graphicFrameLocks noGrp="1"/>
          </p:cNvGraphicFramePr>
          <p:nvPr>
            <p:ph idx="1"/>
            <p:extLst>
              <p:ext uri="{D42A27DB-BD31-4B8C-83A1-F6EECF244321}">
                <p14:modId xmlns:p14="http://schemas.microsoft.com/office/powerpoint/2010/main" val="722606522"/>
              </p:ext>
            </p:extLst>
          </p:nvPr>
        </p:nvGraphicFramePr>
        <p:xfrm>
          <a:off x="2717128" y="3870569"/>
          <a:ext cx="6757743" cy="1188720"/>
        </p:xfrm>
        <a:graphic>
          <a:graphicData uri="http://schemas.openxmlformats.org/drawingml/2006/table">
            <a:tbl>
              <a:tblPr firstRow="1" bandRow="1">
                <a:tableStyleId>{E8B1032C-EA38-4F05-BA0D-38AFFFC7BED3}</a:tableStyleId>
              </a:tblPr>
              <a:tblGrid>
                <a:gridCol w="2252581">
                  <a:extLst>
                    <a:ext uri="{9D8B030D-6E8A-4147-A177-3AD203B41FA5}">
                      <a16:colId xmlns:a16="http://schemas.microsoft.com/office/drawing/2014/main" val="217841468"/>
                    </a:ext>
                  </a:extLst>
                </a:gridCol>
                <a:gridCol w="2252581">
                  <a:extLst>
                    <a:ext uri="{9D8B030D-6E8A-4147-A177-3AD203B41FA5}">
                      <a16:colId xmlns:a16="http://schemas.microsoft.com/office/drawing/2014/main" val="3840138113"/>
                    </a:ext>
                  </a:extLst>
                </a:gridCol>
                <a:gridCol w="2252581">
                  <a:extLst>
                    <a:ext uri="{9D8B030D-6E8A-4147-A177-3AD203B41FA5}">
                      <a16:colId xmlns:a16="http://schemas.microsoft.com/office/drawing/2014/main" val="912311768"/>
                    </a:ext>
                  </a:extLst>
                </a:gridCol>
              </a:tblGrid>
              <a:tr h="361193">
                <a:tc>
                  <a:txBody>
                    <a:bodyPr/>
                    <a:lstStyle/>
                    <a:p>
                      <a:endParaRPr lang="en-US" sz="2000" dirty="0">
                        <a:latin typeface="+mn-lt"/>
                      </a:endParaRPr>
                    </a:p>
                  </a:txBody>
                  <a:tcPr/>
                </a:tc>
                <a:tc>
                  <a:txBody>
                    <a:bodyPr/>
                    <a:lstStyle/>
                    <a:p>
                      <a:r>
                        <a:rPr lang="en-US" sz="2000" dirty="0">
                          <a:latin typeface="+mn-lt"/>
                        </a:rPr>
                        <a:t>Left</a:t>
                      </a:r>
                    </a:p>
                  </a:txBody>
                  <a:tcPr/>
                </a:tc>
                <a:tc>
                  <a:txBody>
                    <a:bodyPr/>
                    <a:lstStyle/>
                    <a:p>
                      <a:r>
                        <a:rPr lang="en-US" sz="2000" dirty="0">
                          <a:latin typeface="+mn-lt"/>
                        </a:rPr>
                        <a:t>Right</a:t>
                      </a:r>
                    </a:p>
                  </a:txBody>
                  <a:tcPr/>
                </a:tc>
                <a:extLst>
                  <a:ext uri="{0D108BD9-81ED-4DB2-BD59-A6C34878D82A}">
                    <a16:rowId xmlns:a16="http://schemas.microsoft.com/office/drawing/2014/main" val="4000279324"/>
                  </a:ext>
                </a:extLst>
              </a:tr>
              <a:tr h="370840">
                <a:tc>
                  <a:txBody>
                    <a:bodyPr/>
                    <a:lstStyle/>
                    <a:p>
                      <a:r>
                        <a:rPr lang="en-US" sz="2000" b="1" dirty="0">
                          <a:latin typeface="+mn-lt"/>
                        </a:rPr>
                        <a:t>Left</a:t>
                      </a: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 -1</a:t>
                      </a:r>
                    </a:p>
                  </a:txBody>
                  <a:tcPr marL="91429" marR="91429" marT="45714" marB="4571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-1, 1</a:t>
                      </a:r>
                    </a:p>
                  </a:txBody>
                  <a:tcPr marL="91429" marR="91429" marT="45714" marB="45714" horzOverflow="overflow"/>
                </a:tc>
                <a:extLst>
                  <a:ext uri="{0D108BD9-81ED-4DB2-BD59-A6C34878D82A}">
                    <a16:rowId xmlns:a16="http://schemas.microsoft.com/office/drawing/2014/main" val="1218734960"/>
                  </a:ext>
                </a:extLst>
              </a:tr>
              <a:tr h="370840">
                <a:tc>
                  <a:txBody>
                    <a:bodyPr/>
                    <a:lstStyle/>
                    <a:p>
                      <a:r>
                        <a:rPr lang="en-US" sz="2000" b="1" dirty="0">
                          <a:latin typeface="+mn-lt"/>
                        </a:rPr>
                        <a:t>Right</a:t>
                      </a: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-1, 1</a:t>
                      </a:r>
                    </a:p>
                  </a:txBody>
                  <a:tcPr marL="91429" marR="91429" marT="45714" marB="4571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 -1</a:t>
                      </a:r>
                    </a:p>
                  </a:txBody>
                  <a:tcPr marL="91429" marR="91429" marT="45714" marB="45714" horzOverflow="overflow"/>
                </a:tc>
                <a:extLst>
                  <a:ext uri="{0D108BD9-81ED-4DB2-BD59-A6C34878D82A}">
                    <a16:rowId xmlns:a16="http://schemas.microsoft.com/office/drawing/2014/main" val="3140320645"/>
                  </a:ext>
                </a:extLst>
              </a:tr>
            </a:tbl>
          </a:graphicData>
        </a:graphic>
      </p:graphicFrame>
      <p:sp>
        <p:nvSpPr>
          <p:cNvPr id="5" name="TextBox 4">
            <a:extLst>
              <a:ext uri="{FF2B5EF4-FFF2-40B4-BE49-F238E27FC236}">
                <a16:creationId xmlns:a16="http://schemas.microsoft.com/office/drawing/2014/main" id="{9CE74026-BB14-4BAD-9F84-66C6610CC594}"/>
              </a:ext>
            </a:extLst>
          </p:cNvPr>
          <p:cNvSpPr txBox="1"/>
          <p:nvPr/>
        </p:nvSpPr>
        <p:spPr>
          <a:xfrm>
            <a:off x="1477108" y="4283705"/>
            <a:ext cx="1240020" cy="461665"/>
          </a:xfrm>
          <a:prstGeom prst="rect">
            <a:avLst/>
          </a:prstGeom>
          <a:noFill/>
        </p:spPr>
        <p:txBody>
          <a:bodyPr wrap="square" rtlCol="0">
            <a:spAutoFit/>
          </a:bodyPr>
          <a:lstStyle/>
          <a:p>
            <a:r>
              <a:rPr lang="en-US" sz="2400" b="1" dirty="0"/>
              <a:t>Goalie</a:t>
            </a:r>
          </a:p>
        </p:txBody>
      </p:sp>
      <p:sp>
        <p:nvSpPr>
          <p:cNvPr id="6" name="TextBox 5">
            <a:extLst>
              <a:ext uri="{FF2B5EF4-FFF2-40B4-BE49-F238E27FC236}">
                <a16:creationId xmlns:a16="http://schemas.microsoft.com/office/drawing/2014/main" id="{EDA573D5-7DBE-45D9-9DA7-210E3721B184}"/>
              </a:ext>
            </a:extLst>
          </p:cNvPr>
          <p:cNvSpPr txBox="1"/>
          <p:nvPr/>
        </p:nvSpPr>
        <p:spPr>
          <a:xfrm>
            <a:off x="6646985" y="3408904"/>
            <a:ext cx="1240020" cy="461665"/>
          </a:xfrm>
          <a:prstGeom prst="rect">
            <a:avLst/>
          </a:prstGeom>
          <a:noFill/>
        </p:spPr>
        <p:txBody>
          <a:bodyPr wrap="square" rtlCol="0">
            <a:spAutoFit/>
          </a:bodyPr>
          <a:lstStyle/>
          <a:p>
            <a:r>
              <a:rPr lang="en-US" sz="2400" b="1" dirty="0"/>
              <a:t>Player</a:t>
            </a:r>
          </a:p>
        </p:txBody>
      </p:sp>
      <p:sp>
        <p:nvSpPr>
          <p:cNvPr id="7" name="TextBox 6">
            <a:extLst>
              <a:ext uri="{FF2B5EF4-FFF2-40B4-BE49-F238E27FC236}">
                <a16:creationId xmlns:a16="http://schemas.microsoft.com/office/drawing/2014/main" id="{E067C2D7-6722-45A7-AB84-50BB24D60C50}"/>
              </a:ext>
            </a:extLst>
          </p:cNvPr>
          <p:cNvSpPr txBox="1"/>
          <p:nvPr/>
        </p:nvSpPr>
        <p:spPr>
          <a:xfrm>
            <a:off x="4944485" y="5059289"/>
            <a:ext cx="4530386" cy="461665"/>
          </a:xfrm>
          <a:prstGeom prst="rect">
            <a:avLst/>
          </a:prstGeom>
          <a:noFill/>
        </p:spPr>
        <p:txBody>
          <a:bodyPr wrap="square" rtlCol="0">
            <a:spAutoFit/>
          </a:bodyPr>
          <a:lstStyle/>
          <a:p>
            <a:pPr algn="ctr"/>
            <a:r>
              <a:rPr lang="en-US" sz="2400" dirty="0"/>
              <a:t>Zero-Sum Game</a:t>
            </a:r>
          </a:p>
        </p:txBody>
      </p:sp>
      <p:sp>
        <p:nvSpPr>
          <p:cNvPr id="8" name="Oval 7">
            <a:extLst>
              <a:ext uri="{FF2B5EF4-FFF2-40B4-BE49-F238E27FC236}">
                <a16:creationId xmlns:a16="http://schemas.microsoft.com/office/drawing/2014/main" id="{BBB9E155-5B5B-4B85-922A-FF6FFD5EBE73}"/>
              </a:ext>
            </a:extLst>
          </p:cNvPr>
          <p:cNvSpPr/>
          <p:nvPr/>
        </p:nvSpPr>
        <p:spPr>
          <a:xfrm>
            <a:off x="5627077" y="4283705"/>
            <a:ext cx="914400" cy="346910"/>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8878E37-D582-46CF-BC80-6113A0CCBA45}"/>
              </a:ext>
            </a:extLst>
          </p:cNvPr>
          <p:cNvCxnSpPr>
            <a:cxnSpLocks/>
            <a:stCxn id="8" idx="1"/>
          </p:cNvCxnSpPr>
          <p:nvPr/>
        </p:nvCxnSpPr>
        <p:spPr>
          <a:xfrm flipH="1" flipV="1">
            <a:off x="5545016" y="3148519"/>
            <a:ext cx="215972" cy="118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DA5993-35DC-47B8-A7FB-737F895864D0}"/>
              </a:ext>
            </a:extLst>
          </p:cNvPr>
          <p:cNvSpPr txBox="1"/>
          <p:nvPr/>
        </p:nvSpPr>
        <p:spPr>
          <a:xfrm>
            <a:off x="4155831" y="2502188"/>
            <a:ext cx="2778369" cy="646331"/>
          </a:xfrm>
          <a:prstGeom prst="rect">
            <a:avLst/>
          </a:prstGeom>
          <a:noFill/>
        </p:spPr>
        <p:txBody>
          <a:bodyPr wrap="square" rtlCol="0">
            <a:spAutoFit/>
          </a:bodyPr>
          <a:lstStyle/>
          <a:p>
            <a:r>
              <a:rPr lang="en-US" dirty="0"/>
              <a:t>Row player always first, Column player second</a:t>
            </a:r>
          </a:p>
        </p:txBody>
      </p:sp>
      <p:sp>
        <p:nvSpPr>
          <p:cNvPr id="13" name="Rectangle 12">
            <a:extLst>
              <a:ext uri="{FF2B5EF4-FFF2-40B4-BE49-F238E27FC236}">
                <a16:creationId xmlns:a16="http://schemas.microsoft.com/office/drawing/2014/main" id="{E20D5D58-DC14-43F3-B9A3-AAE41431F171}"/>
              </a:ext>
            </a:extLst>
          </p:cNvPr>
          <p:cNvSpPr/>
          <p:nvPr/>
        </p:nvSpPr>
        <p:spPr>
          <a:xfrm>
            <a:off x="7887005" y="4332234"/>
            <a:ext cx="914400" cy="2983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2A4AA4C-C51F-4962-AFCA-340C015388D7}"/>
              </a:ext>
            </a:extLst>
          </p:cNvPr>
          <p:cNvCxnSpPr/>
          <p:nvPr/>
        </p:nvCxnSpPr>
        <p:spPr>
          <a:xfrm flipV="1">
            <a:off x="8801405" y="3441895"/>
            <a:ext cx="483272" cy="103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C422106-3195-45D3-A2BF-DB55B319B803}"/>
              </a:ext>
            </a:extLst>
          </p:cNvPr>
          <p:cNvSpPr txBox="1"/>
          <p:nvPr/>
        </p:nvSpPr>
        <p:spPr>
          <a:xfrm>
            <a:off x="8238086" y="2795564"/>
            <a:ext cx="2473569" cy="646331"/>
          </a:xfrm>
          <a:prstGeom prst="rect">
            <a:avLst/>
          </a:prstGeom>
          <a:noFill/>
        </p:spPr>
        <p:txBody>
          <a:bodyPr wrap="square" rtlCol="0">
            <a:spAutoFit/>
          </a:bodyPr>
          <a:lstStyle/>
          <a:p>
            <a:r>
              <a:rPr lang="en-US" dirty="0"/>
              <a:t>Each cell is an action or (pure) strategy</a:t>
            </a:r>
          </a:p>
        </p:txBody>
      </p:sp>
    </p:spTree>
    <p:extLst>
      <p:ext uri="{BB962C8B-B14F-4D97-AF65-F5344CB8AC3E}">
        <p14:creationId xmlns:p14="http://schemas.microsoft.com/office/powerpoint/2010/main" val="93780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animBg="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5515DD-64ED-48B2-9DD5-34AB38730410}"/>
              </a:ext>
            </a:extLst>
          </p:cNvPr>
          <p:cNvSpPr>
            <a:spLocks noGrp="1"/>
          </p:cNvSpPr>
          <p:nvPr>
            <p:ph type="title"/>
          </p:nvPr>
        </p:nvSpPr>
        <p:spPr/>
        <p:txBody>
          <a:bodyPr/>
          <a:lstStyle/>
          <a:p>
            <a:r>
              <a:rPr lang="en-US" dirty="0"/>
              <a:t>Impact Analysis Steps</a:t>
            </a:r>
          </a:p>
        </p:txBody>
      </p:sp>
      <p:sp>
        <p:nvSpPr>
          <p:cNvPr id="5" name="Content Placeholder 4">
            <a:extLst>
              <a:ext uri="{FF2B5EF4-FFF2-40B4-BE49-F238E27FC236}">
                <a16:creationId xmlns:a16="http://schemas.microsoft.com/office/drawing/2014/main" id="{8A3C835B-C4EC-4E64-B04B-50F410007C3D}"/>
              </a:ext>
            </a:extLst>
          </p:cNvPr>
          <p:cNvSpPr>
            <a:spLocks noGrp="1"/>
          </p:cNvSpPr>
          <p:nvPr>
            <p:ph idx="1"/>
          </p:nvPr>
        </p:nvSpPr>
        <p:spPr>
          <a:xfrm>
            <a:off x="525717" y="2521887"/>
            <a:ext cx="10077557" cy="3549045"/>
          </a:xfrm>
        </p:spPr>
        <p:txBody>
          <a:bodyPr>
            <a:normAutofit fontScale="77500" lnSpcReduction="20000"/>
          </a:bodyPr>
          <a:lstStyle/>
          <a:p>
            <a:r>
              <a:rPr lang="en-US" dirty="0"/>
              <a:t>Overview of the change – The first step will be to overview the architecture of the change and how it will be implemented. </a:t>
            </a:r>
          </a:p>
          <a:p>
            <a:r>
              <a:rPr lang="en-US" dirty="0"/>
              <a:t>Identify vulnerabilities in off-the-shelf products- If the change is related to the implementation of a new off-the-shelf product, you should search for known vulnerabilities. </a:t>
            </a:r>
          </a:p>
          <a:p>
            <a:r>
              <a:rPr lang="en-US" dirty="0"/>
              <a:t>Treat each vulnerability according to its risk –You should assess the risk that each vulnerability you found before taking actions to mitigate it. Identify the likelihood that the vulnerability will be leveraged and the impact of the potential event. </a:t>
            </a:r>
          </a:p>
          <a:p>
            <a:r>
              <a:rPr lang="en-US" dirty="0"/>
              <a:t>Understand how the change will impact existing security controls – The desired change may involve software installation that requires changing the existing baseline configuration. A good practice will be to compare the change to your hardening policy, to see if any conflicts that may indicate vulnerability. </a:t>
            </a:r>
          </a:p>
          <a:p>
            <a:r>
              <a:rPr lang="en-US" dirty="0"/>
              <a:t>Develop safeguards and countermeasures – If the desired change exposes the organization to unacceptable risk, you should either choose a different course of action that will allow you to avoid this change or develop a relevant safeguard or practice that will reduce the risk.</a:t>
            </a:r>
          </a:p>
        </p:txBody>
      </p:sp>
    </p:spTree>
    <p:extLst>
      <p:ext uri="{BB962C8B-B14F-4D97-AF65-F5344CB8AC3E}">
        <p14:creationId xmlns:p14="http://schemas.microsoft.com/office/powerpoint/2010/main" val="1175275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5515DD-64ED-48B2-9DD5-34AB38730410}"/>
              </a:ext>
            </a:extLst>
          </p:cNvPr>
          <p:cNvSpPr>
            <a:spLocks noGrp="1"/>
          </p:cNvSpPr>
          <p:nvPr>
            <p:ph type="title"/>
          </p:nvPr>
        </p:nvSpPr>
        <p:spPr/>
        <p:txBody>
          <a:bodyPr/>
          <a:lstStyle/>
          <a:p>
            <a:r>
              <a:rPr lang="en-US" dirty="0"/>
              <a:t>Impact Analysis Steps</a:t>
            </a:r>
          </a:p>
        </p:txBody>
      </p:sp>
      <p:sp>
        <p:nvSpPr>
          <p:cNvPr id="5" name="Content Placeholder 4">
            <a:extLst>
              <a:ext uri="{FF2B5EF4-FFF2-40B4-BE49-F238E27FC236}">
                <a16:creationId xmlns:a16="http://schemas.microsoft.com/office/drawing/2014/main" id="{8A3C835B-C4EC-4E64-B04B-50F410007C3D}"/>
              </a:ext>
            </a:extLst>
          </p:cNvPr>
          <p:cNvSpPr>
            <a:spLocks noGrp="1"/>
          </p:cNvSpPr>
          <p:nvPr>
            <p:ph idx="1"/>
          </p:nvPr>
        </p:nvSpPr>
        <p:spPr/>
        <p:txBody>
          <a:bodyPr>
            <a:normAutofit fontScale="55000" lnSpcReduction="20000"/>
          </a:bodyPr>
          <a:lstStyle/>
          <a:p>
            <a:r>
              <a:rPr lang="en-US" dirty="0"/>
              <a:t>Overview of the change – when planning to make a change, the first step will be to overview the architecture of the change and how it will be implemented. In case you review a change after it is already made, make sure you get all the documentation and the data by auditing your records, and asking directly the person who made the change. After collecting all the data, investigate the change’s impact on security.</a:t>
            </a:r>
          </a:p>
          <a:p>
            <a:r>
              <a:rPr lang="en-US" dirty="0"/>
              <a:t> Identify vulnerabilities in off-the-shelf products- if the change is related to the implementation of a new off-the-shelf product, you should search for known vulnerabilities. By searching the National Vulnerability Database, for instance, you can address known vulnerabilities and mitigate them before the product becomes a part of your network. Vulnerability scanners can also come to hand in this situation. If the change involves the implementation of a costume development, you should also analyze it. Make sure to document each discovered vulnerability and what was done for mitigation.</a:t>
            </a:r>
          </a:p>
          <a:p>
            <a:r>
              <a:rPr lang="en-US" dirty="0"/>
              <a:t> Treat each vulnerability according to its risk – not all vulnerabilities are the same. You should assess the risk that each vulnerability you found before taking actions to mitigate it. Identify the likelihood that the vulnerability will be leveraged and the impact of the potential event. You might decide that the risk is too low and can be accepted without remediation. In other cases, you’ll decide that the risk is too high and decline the change or implement safeguards to reduce it.</a:t>
            </a:r>
          </a:p>
          <a:p>
            <a:r>
              <a:rPr lang="en-US" dirty="0"/>
              <a:t> Understand how the change will impact existing security controls – for example, the desired change may involve software installation that requires changing the existing baseline configuration. A good practice will be to compare the change to your hardening policy, to see if any conflicts that may indicate vulnerability. In other cases, the change may affect other systems or system components. For example, if you decide to update a database that supports auditing controls, you should take into consideration that auditing activity will be halted while you update the database.</a:t>
            </a:r>
          </a:p>
          <a:p>
            <a:r>
              <a:rPr lang="en-US" dirty="0"/>
              <a:t> Develop safeguards and countermeasures – if the desired change exposes the organization to unacceptable risk, you should either choose a different course of action that will allow you to avoid this change or develop a relevant safeguard or practice that will reduce the risk.</a:t>
            </a:r>
          </a:p>
        </p:txBody>
      </p:sp>
    </p:spTree>
    <p:extLst>
      <p:ext uri="{BB962C8B-B14F-4D97-AF65-F5344CB8AC3E}">
        <p14:creationId xmlns:p14="http://schemas.microsoft.com/office/powerpoint/2010/main" val="194716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2AE4-9B15-4D62-A8DE-619AFD0F4E54}"/>
              </a:ext>
            </a:extLst>
          </p:cNvPr>
          <p:cNvSpPr>
            <a:spLocks noGrp="1"/>
          </p:cNvSpPr>
          <p:nvPr>
            <p:ph type="title"/>
          </p:nvPr>
        </p:nvSpPr>
        <p:spPr/>
        <p:txBody>
          <a:bodyPr/>
          <a:lstStyle/>
          <a:p>
            <a:r>
              <a:rPr lang="en-US" dirty="0"/>
              <a:t>Payoff Tables, Revisited</a:t>
            </a:r>
          </a:p>
        </p:txBody>
      </p:sp>
      <p:graphicFrame>
        <p:nvGraphicFramePr>
          <p:cNvPr id="4" name="Table 4">
            <a:extLst>
              <a:ext uri="{FF2B5EF4-FFF2-40B4-BE49-F238E27FC236}">
                <a16:creationId xmlns:a16="http://schemas.microsoft.com/office/drawing/2014/main" id="{7EC62B07-E648-4FD9-885B-2E812235F3A9}"/>
              </a:ext>
            </a:extLst>
          </p:cNvPr>
          <p:cNvGraphicFramePr>
            <a:graphicFrameLocks noGrp="1"/>
          </p:cNvGraphicFramePr>
          <p:nvPr>
            <p:ph idx="1"/>
            <p:extLst>
              <p:ext uri="{D42A27DB-BD31-4B8C-83A1-F6EECF244321}">
                <p14:modId xmlns:p14="http://schemas.microsoft.com/office/powerpoint/2010/main" val="1086864655"/>
              </p:ext>
            </p:extLst>
          </p:nvPr>
        </p:nvGraphicFramePr>
        <p:xfrm>
          <a:off x="2717128" y="4306922"/>
          <a:ext cx="6757743" cy="1188720"/>
        </p:xfrm>
        <a:graphic>
          <a:graphicData uri="http://schemas.openxmlformats.org/drawingml/2006/table">
            <a:tbl>
              <a:tblPr firstRow="1" bandRow="1">
                <a:tableStyleId>{E8B1032C-EA38-4F05-BA0D-38AFFFC7BED3}</a:tableStyleId>
              </a:tblPr>
              <a:tblGrid>
                <a:gridCol w="2252581">
                  <a:extLst>
                    <a:ext uri="{9D8B030D-6E8A-4147-A177-3AD203B41FA5}">
                      <a16:colId xmlns:a16="http://schemas.microsoft.com/office/drawing/2014/main" val="217841468"/>
                    </a:ext>
                  </a:extLst>
                </a:gridCol>
                <a:gridCol w="2252581">
                  <a:extLst>
                    <a:ext uri="{9D8B030D-6E8A-4147-A177-3AD203B41FA5}">
                      <a16:colId xmlns:a16="http://schemas.microsoft.com/office/drawing/2014/main" val="3840138113"/>
                    </a:ext>
                  </a:extLst>
                </a:gridCol>
                <a:gridCol w="2252581">
                  <a:extLst>
                    <a:ext uri="{9D8B030D-6E8A-4147-A177-3AD203B41FA5}">
                      <a16:colId xmlns:a16="http://schemas.microsoft.com/office/drawing/2014/main" val="912311768"/>
                    </a:ext>
                  </a:extLst>
                </a:gridCol>
              </a:tblGrid>
              <a:tr h="361193">
                <a:tc>
                  <a:txBody>
                    <a:bodyPr/>
                    <a:lstStyle/>
                    <a:p>
                      <a:endParaRPr lang="en-US" sz="2000" dirty="0">
                        <a:latin typeface="+mn-lt"/>
                      </a:endParaRPr>
                    </a:p>
                  </a:txBody>
                  <a:tcPr/>
                </a:tc>
                <a:tc>
                  <a:txBody>
                    <a:bodyPr/>
                    <a:lstStyle/>
                    <a:p>
                      <a:r>
                        <a:rPr lang="en-US" sz="2000" dirty="0">
                          <a:latin typeface="+mn-lt"/>
                        </a:rPr>
                        <a:t>Left</a:t>
                      </a:r>
                    </a:p>
                  </a:txBody>
                  <a:tcPr/>
                </a:tc>
                <a:tc>
                  <a:txBody>
                    <a:bodyPr/>
                    <a:lstStyle/>
                    <a:p>
                      <a:r>
                        <a:rPr lang="en-US" sz="2000" dirty="0">
                          <a:latin typeface="+mn-lt"/>
                        </a:rPr>
                        <a:t>Right</a:t>
                      </a:r>
                    </a:p>
                  </a:txBody>
                  <a:tcPr/>
                </a:tc>
                <a:extLst>
                  <a:ext uri="{0D108BD9-81ED-4DB2-BD59-A6C34878D82A}">
                    <a16:rowId xmlns:a16="http://schemas.microsoft.com/office/drawing/2014/main" val="4000279324"/>
                  </a:ext>
                </a:extLst>
              </a:tr>
              <a:tr h="370840">
                <a:tc>
                  <a:txBody>
                    <a:bodyPr/>
                    <a:lstStyle/>
                    <a:p>
                      <a:r>
                        <a:rPr lang="en-US" sz="2000" b="1" dirty="0">
                          <a:latin typeface="+mn-lt"/>
                        </a:rPr>
                        <a:t>Left</a:t>
                      </a: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0, 0</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-1, 1</a:t>
                      </a:r>
                    </a:p>
                  </a:txBody>
                  <a:tcPr horzOverflow="overflow"/>
                </a:tc>
                <a:extLst>
                  <a:ext uri="{0D108BD9-81ED-4DB2-BD59-A6C34878D82A}">
                    <a16:rowId xmlns:a16="http://schemas.microsoft.com/office/drawing/2014/main" val="1218734960"/>
                  </a:ext>
                </a:extLst>
              </a:tr>
              <a:tr h="370840">
                <a:tc>
                  <a:txBody>
                    <a:bodyPr/>
                    <a:lstStyle/>
                    <a:p>
                      <a:r>
                        <a:rPr lang="en-US" sz="2000" b="1" dirty="0">
                          <a:latin typeface="+mn-lt"/>
                        </a:rPr>
                        <a:t>Right</a:t>
                      </a: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1, -1</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 -5</a:t>
                      </a:r>
                    </a:p>
                  </a:txBody>
                  <a:tcPr horzOverflow="overflow"/>
                </a:tc>
                <a:extLst>
                  <a:ext uri="{0D108BD9-81ED-4DB2-BD59-A6C34878D82A}">
                    <a16:rowId xmlns:a16="http://schemas.microsoft.com/office/drawing/2014/main" val="3140320645"/>
                  </a:ext>
                </a:extLst>
              </a:tr>
            </a:tbl>
          </a:graphicData>
        </a:graphic>
      </p:graphicFrame>
      <p:sp>
        <p:nvSpPr>
          <p:cNvPr id="5" name="TextBox 4">
            <a:extLst>
              <a:ext uri="{FF2B5EF4-FFF2-40B4-BE49-F238E27FC236}">
                <a16:creationId xmlns:a16="http://schemas.microsoft.com/office/drawing/2014/main" id="{9CE74026-BB14-4BAD-9F84-66C6610CC594}"/>
              </a:ext>
            </a:extLst>
          </p:cNvPr>
          <p:cNvSpPr txBox="1"/>
          <p:nvPr/>
        </p:nvSpPr>
        <p:spPr>
          <a:xfrm>
            <a:off x="1230923" y="4807498"/>
            <a:ext cx="1486205" cy="461665"/>
          </a:xfrm>
          <a:prstGeom prst="rect">
            <a:avLst/>
          </a:prstGeom>
          <a:noFill/>
        </p:spPr>
        <p:txBody>
          <a:bodyPr wrap="square" rtlCol="0">
            <a:spAutoFit/>
          </a:bodyPr>
          <a:lstStyle/>
          <a:p>
            <a:r>
              <a:rPr lang="en-US" sz="2400" b="1" dirty="0"/>
              <a:t>Driver 1</a:t>
            </a:r>
          </a:p>
        </p:txBody>
      </p:sp>
      <p:sp>
        <p:nvSpPr>
          <p:cNvPr id="6" name="TextBox 5">
            <a:extLst>
              <a:ext uri="{FF2B5EF4-FFF2-40B4-BE49-F238E27FC236}">
                <a16:creationId xmlns:a16="http://schemas.microsoft.com/office/drawing/2014/main" id="{EDA573D5-7DBE-45D9-9DA7-210E3721B184}"/>
              </a:ext>
            </a:extLst>
          </p:cNvPr>
          <p:cNvSpPr txBox="1"/>
          <p:nvPr/>
        </p:nvSpPr>
        <p:spPr>
          <a:xfrm>
            <a:off x="6488709" y="3845257"/>
            <a:ext cx="1441938" cy="461665"/>
          </a:xfrm>
          <a:prstGeom prst="rect">
            <a:avLst/>
          </a:prstGeom>
          <a:noFill/>
        </p:spPr>
        <p:txBody>
          <a:bodyPr wrap="square" rtlCol="0">
            <a:spAutoFit/>
          </a:bodyPr>
          <a:lstStyle/>
          <a:p>
            <a:r>
              <a:rPr lang="en-US" sz="2400" b="1" dirty="0"/>
              <a:t>Driver 2</a:t>
            </a:r>
          </a:p>
        </p:txBody>
      </p:sp>
      <p:sp>
        <p:nvSpPr>
          <p:cNvPr id="7" name="TextBox 6">
            <a:extLst>
              <a:ext uri="{FF2B5EF4-FFF2-40B4-BE49-F238E27FC236}">
                <a16:creationId xmlns:a16="http://schemas.microsoft.com/office/drawing/2014/main" id="{E067C2D7-6722-45A7-AB84-50BB24D60C50}"/>
              </a:ext>
            </a:extLst>
          </p:cNvPr>
          <p:cNvSpPr txBox="1"/>
          <p:nvPr/>
        </p:nvSpPr>
        <p:spPr>
          <a:xfrm>
            <a:off x="4944485" y="5495642"/>
            <a:ext cx="4530386" cy="461665"/>
          </a:xfrm>
          <a:prstGeom prst="rect">
            <a:avLst/>
          </a:prstGeom>
          <a:noFill/>
        </p:spPr>
        <p:txBody>
          <a:bodyPr wrap="square" rtlCol="0">
            <a:spAutoFit/>
          </a:bodyPr>
          <a:lstStyle/>
          <a:p>
            <a:pPr algn="ctr"/>
            <a:r>
              <a:rPr lang="en-US" sz="2400" dirty="0"/>
              <a:t>Not Zero-Sum Game</a:t>
            </a:r>
          </a:p>
        </p:txBody>
      </p:sp>
      <p:sp>
        <p:nvSpPr>
          <p:cNvPr id="8" name="TextBox 7">
            <a:extLst>
              <a:ext uri="{FF2B5EF4-FFF2-40B4-BE49-F238E27FC236}">
                <a16:creationId xmlns:a16="http://schemas.microsoft.com/office/drawing/2014/main" id="{7CEDCDC0-1CD8-4760-B5AF-1939DE31109D}"/>
              </a:ext>
            </a:extLst>
          </p:cNvPr>
          <p:cNvSpPr txBox="1"/>
          <p:nvPr/>
        </p:nvSpPr>
        <p:spPr>
          <a:xfrm>
            <a:off x="984739" y="2701945"/>
            <a:ext cx="6096000" cy="1015663"/>
          </a:xfrm>
          <a:prstGeom prst="rect">
            <a:avLst/>
          </a:prstGeom>
          <a:noFill/>
        </p:spPr>
        <p:txBody>
          <a:bodyPr wrap="square">
            <a:spAutoFit/>
          </a:bodyPr>
          <a:lstStyle/>
          <a:p>
            <a:pPr marL="342900" indent="-342900">
              <a:buFont typeface="Arial" panose="020B0604020202020204" pitchFamily="34" charset="0"/>
              <a:buChar char="•"/>
            </a:pPr>
            <a:r>
              <a:rPr lang="en-US" sz="2000" dirty="0"/>
              <a:t>Two players drive cars towards each other</a:t>
            </a:r>
          </a:p>
          <a:p>
            <a:pPr marL="342900" indent="-342900">
              <a:buFont typeface="Arial" panose="020B0604020202020204" pitchFamily="34" charset="0"/>
              <a:buChar char="•"/>
            </a:pPr>
            <a:r>
              <a:rPr lang="en-US" sz="2000" dirty="0"/>
              <a:t>If one player goes straight, that player wins</a:t>
            </a:r>
          </a:p>
          <a:p>
            <a:pPr marL="342900" indent="-342900">
              <a:buFont typeface="Arial" panose="020B0604020202020204" pitchFamily="34" charset="0"/>
              <a:buChar char="•"/>
            </a:pPr>
            <a:r>
              <a:rPr lang="en-US" sz="2000" dirty="0"/>
              <a:t>If both go straight, they both die</a:t>
            </a:r>
          </a:p>
        </p:txBody>
      </p:sp>
    </p:spTree>
    <p:extLst>
      <p:ext uri="{BB962C8B-B14F-4D97-AF65-F5344CB8AC3E}">
        <p14:creationId xmlns:p14="http://schemas.microsoft.com/office/powerpoint/2010/main" val="363904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6936-7C09-443C-8D62-4DFE78BB4B71}"/>
              </a:ext>
            </a:extLst>
          </p:cNvPr>
          <p:cNvSpPr>
            <a:spLocks noGrp="1"/>
          </p:cNvSpPr>
          <p:nvPr>
            <p:ph type="title"/>
          </p:nvPr>
        </p:nvSpPr>
        <p:spPr/>
        <p:txBody>
          <a:bodyPr/>
          <a:lstStyle/>
          <a:p>
            <a:r>
              <a:rPr lang="en-US" dirty="0"/>
              <a:t>Nash equilibrium</a:t>
            </a:r>
          </a:p>
        </p:txBody>
      </p:sp>
      <p:sp>
        <p:nvSpPr>
          <p:cNvPr id="3" name="Content Placeholder 2">
            <a:extLst>
              <a:ext uri="{FF2B5EF4-FFF2-40B4-BE49-F238E27FC236}">
                <a16:creationId xmlns:a16="http://schemas.microsoft.com/office/drawing/2014/main" id="{3D18DACC-76FE-4737-A623-5BA9BB45D79B}"/>
              </a:ext>
            </a:extLst>
          </p:cNvPr>
          <p:cNvSpPr>
            <a:spLocks noGrp="1"/>
          </p:cNvSpPr>
          <p:nvPr>
            <p:ph idx="1"/>
          </p:nvPr>
        </p:nvSpPr>
        <p:spPr/>
        <p:txBody>
          <a:bodyPr/>
          <a:lstStyle/>
          <a:p>
            <a:r>
              <a:rPr lang="en-US" dirty="0"/>
              <a:t>Any combination of strategies in which each player’s strategy is his or her best choice, given the other players’ choices</a:t>
            </a:r>
          </a:p>
          <a:p>
            <a:endParaRPr lang="en-US" dirty="0"/>
          </a:p>
          <a:p>
            <a:r>
              <a:rPr lang="en-US" dirty="0"/>
              <a:t>Exactly one person deviating from a NE strategy would result in the same payout or lower payout for that person</a:t>
            </a:r>
          </a:p>
        </p:txBody>
      </p:sp>
    </p:spTree>
    <p:extLst>
      <p:ext uri="{BB962C8B-B14F-4D97-AF65-F5344CB8AC3E}">
        <p14:creationId xmlns:p14="http://schemas.microsoft.com/office/powerpoint/2010/main" val="45504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1D92-8976-4D66-9509-DBA7AF16E0F2}"/>
              </a:ext>
            </a:extLst>
          </p:cNvPr>
          <p:cNvSpPr>
            <a:spLocks noGrp="1"/>
          </p:cNvSpPr>
          <p:nvPr>
            <p:ph type="title"/>
          </p:nvPr>
        </p:nvSpPr>
        <p:spPr/>
        <p:txBody>
          <a:bodyPr/>
          <a:lstStyle/>
          <a:p>
            <a:r>
              <a:rPr lang="en-US" dirty="0"/>
              <a:t>Finding Nash </a:t>
            </a:r>
            <a:r>
              <a:rPr lang="en-US" dirty="0" err="1"/>
              <a:t>Equillibrium</a:t>
            </a:r>
            <a:endParaRPr lang="en-US" dirty="0"/>
          </a:p>
        </p:txBody>
      </p:sp>
      <p:sp>
        <p:nvSpPr>
          <p:cNvPr id="3" name="Content Placeholder 2">
            <a:extLst>
              <a:ext uri="{FF2B5EF4-FFF2-40B4-BE49-F238E27FC236}">
                <a16:creationId xmlns:a16="http://schemas.microsoft.com/office/drawing/2014/main" id="{65FE3D54-9609-400F-A249-1DB57C7A764B}"/>
              </a:ext>
            </a:extLst>
          </p:cNvPr>
          <p:cNvSpPr>
            <a:spLocks noGrp="1"/>
          </p:cNvSpPr>
          <p:nvPr>
            <p:ph idx="1"/>
          </p:nvPr>
        </p:nvSpPr>
        <p:spPr/>
        <p:txBody>
          <a:bodyPr/>
          <a:lstStyle/>
          <a:p>
            <a:r>
              <a:rPr lang="en-US" dirty="0"/>
              <a:t>Step 1:  Pretend you are one of the players</a:t>
            </a:r>
          </a:p>
          <a:p>
            <a:r>
              <a:rPr lang="en-US" dirty="0"/>
              <a:t>Step 2:  Assume that your “opponent” picks a particular action</a:t>
            </a:r>
          </a:p>
          <a:p>
            <a:r>
              <a:rPr lang="en-US" dirty="0"/>
              <a:t>Step 3:  Determine your best strategy (strategies), given your opponent’s action</a:t>
            </a:r>
          </a:p>
          <a:p>
            <a:r>
              <a:rPr lang="en-US" dirty="0"/>
              <a:t>Step 4:  Underline any best choice in the payoff matrix</a:t>
            </a:r>
          </a:p>
          <a:p>
            <a:r>
              <a:rPr lang="en-US" dirty="0"/>
              <a:t>Step 5:  Repeat Steps 2 &amp; 3 for any other opponent strategies</a:t>
            </a:r>
          </a:p>
          <a:p>
            <a:r>
              <a:rPr lang="en-US" dirty="0"/>
              <a:t>Step 6:  Repeat Steps 1 through 4 for the other player</a:t>
            </a:r>
          </a:p>
          <a:p>
            <a:r>
              <a:rPr lang="en-US" dirty="0"/>
              <a:t>Step 7:  Any entry with all numbers underlined is NE</a:t>
            </a:r>
          </a:p>
        </p:txBody>
      </p:sp>
    </p:spTree>
    <p:extLst>
      <p:ext uri="{BB962C8B-B14F-4D97-AF65-F5344CB8AC3E}">
        <p14:creationId xmlns:p14="http://schemas.microsoft.com/office/powerpoint/2010/main" val="14183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How do we interpret this box?</a:t>
            </a:r>
          </a:p>
        </p:txBody>
      </p:sp>
      <p:sp>
        <p:nvSpPr>
          <p:cNvPr id="10243" name="Rectangle 24"/>
          <p:cNvSpPr>
            <a:spLocks noGrp="1" noChangeArrowheads="1"/>
          </p:cNvSpPr>
          <p:nvPr>
            <p:ph type="body" idx="1"/>
          </p:nvPr>
        </p:nvSpPr>
        <p:spPr>
          <a:xfrm>
            <a:off x="6629400" y="2473569"/>
            <a:ext cx="3849688" cy="3658944"/>
          </a:xfrm>
        </p:spPr>
        <p:txBody>
          <a:bodyPr>
            <a:normAutofit/>
          </a:bodyPr>
          <a:lstStyle/>
          <a:p>
            <a:pPr eaLnBrk="1" hangingPunct="1"/>
            <a:r>
              <a:rPr lang="en-US" altLang="en-US" dirty="0"/>
              <a:t>The first number in each box determines the payout for </a:t>
            </a:r>
            <a:r>
              <a:rPr lang="en-US" altLang="en-US" dirty="0">
                <a:solidFill>
                  <a:srgbClr val="0099CC"/>
                </a:solidFill>
              </a:rPr>
              <a:t>Person 1</a:t>
            </a:r>
          </a:p>
          <a:p>
            <a:pPr eaLnBrk="1" hangingPunct="1"/>
            <a:r>
              <a:rPr lang="en-US" altLang="en-US" dirty="0"/>
              <a:t>The second number determines the payout for </a:t>
            </a:r>
            <a:r>
              <a:rPr lang="en-US" altLang="en-US" dirty="0">
                <a:solidFill>
                  <a:schemeClr val="hlink"/>
                </a:solidFill>
              </a:rPr>
              <a:t>Person 2</a:t>
            </a:r>
            <a:endParaRPr lang="en-US" altLang="en-US" dirty="0"/>
          </a:p>
        </p:txBody>
      </p:sp>
      <p:graphicFrame>
        <p:nvGraphicFramePr>
          <p:cNvPr id="19479" name="Group 23"/>
          <p:cNvGraphicFramePr>
            <a:graphicFrameLocks noGrp="1"/>
          </p:cNvGraphicFramePr>
          <p:nvPr>
            <p:ph type="tbl" idx="1"/>
          </p:nvPr>
        </p:nvGraphicFramePr>
        <p:xfrm>
          <a:off x="2590800" y="2819400"/>
          <a:ext cx="3733800" cy="2835276"/>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94509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509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509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262" name="Text Box 21"/>
          <p:cNvSpPr txBox="1">
            <a:spLocks noChangeArrowheads="1"/>
          </p:cNvSpPr>
          <p:nvPr/>
        </p:nvSpPr>
        <p:spPr bwMode="auto">
          <a:xfrm>
            <a:off x="1524000" y="36576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0263" name="Text Box 22"/>
          <p:cNvSpPr txBox="1">
            <a:spLocks noChangeArrowheads="1"/>
          </p:cNvSpPr>
          <p:nvPr/>
        </p:nvSpPr>
        <p:spPr bwMode="auto">
          <a:xfrm>
            <a:off x="4495800" y="2286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How do we interpret this box?</a:t>
            </a:r>
          </a:p>
        </p:txBody>
      </p:sp>
      <p:sp>
        <p:nvSpPr>
          <p:cNvPr id="11267" name="Rectangle 3"/>
          <p:cNvSpPr>
            <a:spLocks noGrp="1" noChangeArrowheads="1"/>
          </p:cNvSpPr>
          <p:nvPr>
            <p:ph type="body" idx="1"/>
          </p:nvPr>
        </p:nvSpPr>
        <p:spPr>
          <a:xfrm>
            <a:off x="6629400" y="2473569"/>
            <a:ext cx="3849688" cy="3658944"/>
          </a:xfrm>
        </p:spPr>
        <p:txBody>
          <a:bodyPr>
            <a:normAutofit/>
          </a:bodyPr>
          <a:lstStyle/>
          <a:p>
            <a:pPr eaLnBrk="1" hangingPunct="1">
              <a:lnSpc>
                <a:spcPct val="90000"/>
              </a:lnSpc>
            </a:pPr>
            <a:r>
              <a:rPr lang="en-US" altLang="en-US" dirty="0"/>
              <a:t>Example</a:t>
            </a:r>
          </a:p>
          <a:p>
            <a:pPr lvl="1" eaLnBrk="1" hangingPunct="1">
              <a:lnSpc>
                <a:spcPct val="90000"/>
              </a:lnSpc>
            </a:pPr>
            <a:r>
              <a:rPr lang="en-US" altLang="en-US" sz="2000" dirty="0"/>
              <a:t>If </a:t>
            </a:r>
            <a:r>
              <a:rPr lang="en-US" altLang="en-US" sz="2000" dirty="0">
                <a:solidFill>
                  <a:srgbClr val="0099CC"/>
                </a:solidFill>
              </a:rPr>
              <a:t>Person 1</a:t>
            </a:r>
            <a:r>
              <a:rPr lang="en-US" altLang="en-US" sz="2000" dirty="0"/>
              <a:t> chooses Action A and </a:t>
            </a:r>
            <a:r>
              <a:rPr lang="en-US" altLang="en-US" sz="2000" dirty="0">
                <a:solidFill>
                  <a:schemeClr val="hlink"/>
                </a:solidFill>
              </a:rPr>
              <a:t>Person 2</a:t>
            </a:r>
            <a:r>
              <a:rPr lang="en-US" altLang="en-US" sz="2000" dirty="0"/>
              <a:t> chooses Action D, then </a:t>
            </a:r>
            <a:r>
              <a:rPr lang="en-US" altLang="en-US" sz="2000" dirty="0">
                <a:solidFill>
                  <a:srgbClr val="0099CC"/>
                </a:solidFill>
              </a:rPr>
              <a:t>Person 1</a:t>
            </a:r>
            <a:r>
              <a:rPr lang="en-US" altLang="en-US" sz="2000" dirty="0"/>
              <a:t> receives a payout of </a:t>
            </a:r>
            <a:r>
              <a:rPr lang="en-US" altLang="en-US" sz="2000" dirty="0">
                <a:solidFill>
                  <a:srgbClr val="0099CC"/>
                </a:solidFill>
              </a:rPr>
              <a:t>8</a:t>
            </a:r>
            <a:r>
              <a:rPr lang="en-US" altLang="en-US" sz="2000" dirty="0"/>
              <a:t> and </a:t>
            </a:r>
            <a:r>
              <a:rPr lang="en-US" altLang="en-US" sz="2000" dirty="0">
                <a:solidFill>
                  <a:schemeClr val="hlink"/>
                </a:solidFill>
              </a:rPr>
              <a:t>Person 2</a:t>
            </a:r>
            <a:r>
              <a:rPr lang="en-US" altLang="en-US" sz="2000" dirty="0"/>
              <a:t> receives a payout of </a:t>
            </a:r>
            <a:r>
              <a:rPr lang="en-US" altLang="en-US" sz="2000" dirty="0">
                <a:solidFill>
                  <a:schemeClr val="hlink"/>
                </a:solidFill>
              </a:rPr>
              <a:t>3</a:t>
            </a:r>
            <a:r>
              <a:rPr lang="en-US" altLang="en-US" sz="2000" dirty="0"/>
              <a:t> </a:t>
            </a:r>
          </a:p>
        </p:txBody>
      </p:sp>
      <p:graphicFrame>
        <p:nvGraphicFramePr>
          <p:cNvPr id="21508" name="Group 4"/>
          <p:cNvGraphicFramePr>
            <a:graphicFrameLocks noGrp="1"/>
          </p:cNvGraphicFramePr>
          <p:nvPr>
            <p:ph type="tbl" idx="1"/>
          </p:nvPr>
        </p:nvGraphicFramePr>
        <p:xfrm>
          <a:off x="2590800" y="2819400"/>
          <a:ext cx="3733800" cy="2835276"/>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94509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C</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509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509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86" name="Text Box 22"/>
          <p:cNvSpPr txBox="1">
            <a:spLocks noChangeArrowheads="1"/>
          </p:cNvSpPr>
          <p:nvPr/>
        </p:nvSpPr>
        <p:spPr bwMode="auto">
          <a:xfrm>
            <a:off x="1524000" y="36576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1287" name="Text Box 23"/>
          <p:cNvSpPr txBox="1">
            <a:spLocks noChangeArrowheads="1"/>
          </p:cNvSpPr>
          <p:nvPr/>
        </p:nvSpPr>
        <p:spPr bwMode="auto">
          <a:xfrm>
            <a:off x="4495800" y="2286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11288" name="AutoShape 24"/>
          <p:cNvSpPr>
            <a:spLocks noChangeArrowheads="1"/>
          </p:cNvSpPr>
          <p:nvPr/>
        </p:nvSpPr>
        <p:spPr bwMode="auto">
          <a:xfrm>
            <a:off x="5181600" y="3657600"/>
            <a:ext cx="1066800" cy="838200"/>
          </a:xfrm>
          <a:custGeom>
            <a:avLst/>
            <a:gdLst>
              <a:gd name="T0" fmla="*/ 533400 w 21600"/>
              <a:gd name="T1" fmla="*/ 0 h 21600"/>
              <a:gd name="T2" fmla="*/ 156217 w 21600"/>
              <a:gd name="T3" fmla="*/ 122742 h 21600"/>
              <a:gd name="T4" fmla="*/ 0 w 21600"/>
              <a:gd name="T5" fmla="*/ 419100 h 21600"/>
              <a:gd name="T6" fmla="*/ 156217 w 21600"/>
              <a:gd name="T7" fmla="*/ 715458 h 21600"/>
              <a:gd name="T8" fmla="*/ 533400 w 21600"/>
              <a:gd name="T9" fmla="*/ 838200 h 21600"/>
              <a:gd name="T10" fmla="*/ 910583 w 21600"/>
              <a:gd name="T11" fmla="*/ 715458 h 21600"/>
              <a:gd name="T12" fmla="*/ 1066800 w 21600"/>
              <a:gd name="T13" fmla="*/ 419100 h 21600"/>
              <a:gd name="T14" fmla="*/ 910583 w 21600"/>
              <a:gd name="T15" fmla="*/ 12274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75" y="10800"/>
                </a:moveTo>
                <a:cubicBezTo>
                  <a:pt x="2475" y="15398"/>
                  <a:pt x="6202" y="19125"/>
                  <a:pt x="10800" y="19125"/>
                </a:cubicBezTo>
                <a:cubicBezTo>
                  <a:pt x="15398" y="19125"/>
                  <a:pt x="19125" y="15398"/>
                  <a:pt x="19125" y="10800"/>
                </a:cubicBezTo>
                <a:cubicBezTo>
                  <a:pt x="19125" y="6202"/>
                  <a:pt x="15398" y="2475"/>
                  <a:pt x="10800" y="2475"/>
                </a:cubicBezTo>
                <a:cubicBezTo>
                  <a:pt x="6202" y="2475"/>
                  <a:pt x="2475" y="6202"/>
                  <a:pt x="2475" y="10800"/>
                </a:cubicBezTo>
                <a:close/>
              </a:path>
            </a:pathLst>
          </a:cu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Steps 1 and 2</a:t>
            </a:r>
          </a:p>
        </p:txBody>
      </p:sp>
      <p:sp>
        <p:nvSpPr>
          <p:cNvPr id="14339" name="Rectangle 3"/>
          <p:cNvSpPr>
            <a:spLocks noGrp="1" noChangeArrowheads="1"/>
          </p:cNvSpPr>
          <p:nvPr>
            <p:ph type="body" idx="1"/>
          </p:nvPr>
        </p:nvSpPr>
        <p:spPr>
          <a:xfrm>
            <a:off x="8001000" y="2362200"/>
            <a:ext cx="2514600" cy="4114801"/>
          </a:xfrm>
        </p:spPr>
        <p:txBody>
          <a:bodyPr>
            <a:normAutofit/>
          </a:bodyPr>
          <a:lstStyle/>
          <a:p>
            <a:pPr eaLnBrk="1" hangingPunct="1"/>
            <a:r>
              <a:rPr lang="en-US" altLang="en-US" dirty="0"/>
              <a:t>Assume that you are </a:t>
            </a:r>
            <a:r>
              <a:rPr lang="en-US" altLang="en-US" dirty="0">
                <a:solidFill>
                  <a:srgbClr val="0099CC"/>
                </a:solidFill>
              </a:rPr>
              <a:t>Person 1</a:t>
            </a:r>
          </a:p>
          <a:p>
            <a:pPr eaLnBrk="1" hangingPunct="1"/>
            <a:r>
              <a:rPr lang="en-US" altLang="en-US" dirty="0"/>
              <a:t>Given that </a:t>
            </a:r>
            <a:r>
              <a:rPr lang="en-US" altLang="en-US" dirty="0">
                <a:solidFill>
                  <a:schemeClr val="hlink"/>
                </a:solidFill>
              </a:rPr>
              <a:t>Person 2 </a:t>
            </a:r>
            <a:r>
              <a:rPr lang="en-US" altLang="en-US" dirty="0"/>
              <a:t>chooses Action C, what is </a:t>
            </a:r>
            <a:r>
              <a:rPr lang="en-US" altLang="en-US" dirty="0">
                <a:solidFill>
                  <a:srgbClr val="0099CC"/>
                </a:solidFill>
              </a:rPr>
              <a:t>Person 1</a:t>
            </a:r>
            <a:r>
              <a:rPr lang="en-US" altLang="en-US" dirty="0"/>
              <a:t>’s best choice?</a:t>
            </a:r>
          </a:p>
        </p:txBody>
      </p:sp>
      <p:graphicFrame>
        <p:nvGraphicFramePr>
          <p:cNvPr id="27652" name="Group 4"/>
          <p:cNvGraphicFramePr>
            <a:graphicFrameLocks noGrp="1"/>
          </p:cNvGraphicFramePr>
          <p:nvPr>
            <p:ph type="tbl" idx="1"/>
          </p:nvPr>
        </p:nvGraphicFramePr>
        <p:xfrm>
          <a:off x="2819400" y="2362200"/>
          <a:ext cx="5105400" cy="4114800"/>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8</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chemeClr val="tx1"/>
                          </a:solidFill>
                          <a:effectLst/>
                          <a:latin typeface="Tahoma" pitchFamily="34" charset="0"/>
                        </a:rPr>
                        <a:t>Action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12</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800" b="0" i="0" u="none" strike="noStrike" cap="none" normalizeH="0" baseline="0">
                          <a:ln>
                            <a:noFill/>
                          </a:ln>
                          <a:solidFill>
                            <a:srgbClr val="0099CC"/>
                          </a:solidFill>
                          <a:effectLst/>
                          <a:latin typeface="Tahoma" pitchFamily="34" charset="0"/>
                        </a:rPr>
                        <a:t>10</a:t>
                      </a:r>
                      <a:r>
                        <a:rPr kumimoji="0" lang="en-US" altLang="en-US" sz="2800" b="0" i="0" u="none" strike="noStrike" cap="none" normalizeH="0" baseline="0">
                          <a:ln>
                            <a:noFill/>
                          </a:ln>
                          <a:solidFill>
                            <a:schemeClr val="tx1"/>
                          </a:solidFill>
                          <a:effectLst/>
                          <a:latin typeface="Tahoma" pitchFamily="34" charset="0"/>
                        </a:rPr>
                        <a:t>, </a:t>
                      </a:r>
                      <a:r>
                        <a:rPr kumimoji="0" lang="en-US" altLang="en-US" sz="2800" b="0" i="0" u="none" strike="noStrike" cap="none" normalizeH="0" baseline="0">
                          <a:ln>
                            <a:noFill/>
                          </a:ln>
                          <a:solidFill>
                            <a:schemeClr val="hlink"/>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58" name="Text Box 22"/>
          <p:cNvSpPr txBox="1">
            <a:spLocks noChangeArrowheads="1"/>
          </p:cNvSpPr>
          <p:nvPr/>
        </p:nvSpPr>
        <p:spPr bwMode="auto">
          <a:xfrm>
            <a:off x="1524000" y="36576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dirty="0">
                <a:solidFill>
                  <a:srgbClr val="0099CC"/>
                </a:solidFill>
              </a:rPr>
              <a:t>Person 1</a:t>
            </a:r>
          </a:p>
        </p:txBody>
      </p:sp>
      <p:sp>
        <p:nvSpPr>
          <p:cNvPr id="14359" name="Text Box 23"/>
          <p:cNvSpPr txBox="1">
            <a:spLocks noChangeArrowheads="1"/>
          </p:cNvSpPr>
          <p:nvPr/>
        </p:nvSpPr>
        <p:spPr bwMode="auto">
          <a:xfrm>
            <a:off x="5867400" y="1905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a:solidFill>
                  <a:schemeClr val="hlink"/>
                </a:solidFill>
              </a:rPr>
              <a:t>Person 2</a:t>
            </a:r>
          </a:p>
        </p:txBody>
      </p:sp>
      <p:sp>
        <p:nvSpPr>
          <p:cNvPr id="14360" name="AutoShape 24"/>
          <p:cNvSpPr>
            <a:spLocks noChangeArrowheads="1"/>
          </p:cNvSpPr>
          <p:nvPr/>
        </p:nvSpPr>
        <p:spPr bwMode="auto">
          <a:xfrm>
            <a:off x="4191000" y="1524000"/>
            <a:ext cx="2057400" cy="5334000"/>
          </a:xfrm>
          <a:custGeom>
            <a:avLst/>
            <a:gdLst>
              <a:gd name="T0" fmla="*/ 1028700 w 21600"/>
              <a:gd name="T1" fmla="*/ 0 h 21600"/>
              <a:gd name="T2" fmla="*/ 301276 w 21600"/>
              <a:gd name="T3" fmla="*/ 825719 h 21600"/>
              <a:gd name="T4" fmla="*/ 0 w 21600"/>
              <a:gd name="T5" fmla="*/ 2819400 h 21600"/>
              <a:gd name="T6" fmla="*/ 301276 w 21600"/>
              <a:gd name="T7" fmla="*/ 4813081 h 21600"/>
              <a:gd name="T8" fmla="*/ 1028700 w 21600"/>
              <a:gd name="T9" fmla="*/ 5638800 h 21600"/>
              <a:gd name="T10" fmla="*/ 1756124 w 21600"/>
              <a:gd name="T11" fmla="*/ 4813081 h 21600"/>
              <a:gd name="T12" fmla="*/ 2057400 w 21600"/>
              <a:gd name="T13" fmla="*/ 2819400 h 21600"/>
              <a:gd name="T14" fmla="*/ 1756124 w 21600"/>
              <a:gd name="T15" fmla="*/ 82571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55" y="10800"/>
                </a:moveTo>
                <a:cubicBezTo>
                  <a:pt x="1755" y="15795"/>
                  <a:pt x="5805" y="19845"/>
                  <a:pt x="10800" y="19845"/>
                </a:cubicBezTo>
                <a:cubicBezTo>
                  <a:pt x="15795" y="19845"/>
                  <a:pt x="19845" y="15795"/>
                  <a:pt x="19845" y="10800"/>
                </a:cubicBezTo>
                <a:cubicBezTo>
                  <a:pt x="19845" y="5805"/>
                  <a:pt x="15795" y="1755"/>
                  <a:pt x="10800" y="1755"/>
                </a:cubicBezTo>
                <a:cubicBezTo>
                  <a:pt x="5805" y="1755"/>
                  <a:pt x="1755" y="5805"/>
                  <a:pt x="1755"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8453</TotalTime>
  <Words>2182</Words>
  <Application>Microsoft Office PowerPoint</Application>
  <PresentationFormat>Widescreen</PresentationFormat>
  <Paragraphs>305</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Avenir Next LT Pro</vt:lpstr>
      <vt:lpstr>Avenir Next LT Pro Light</vt:lpstr>
      <vt:lpstr>Calibri</vt:lpstr>
      <vt:lpstr>Georgia Pro Semibold</vt:lpstr>
      <vt:lpstr>Tahoma</vt:lpstr>
      <vt:lpstr>Wingdings</vt:lpstr>
      <vt:lpstr>RocaVTI</vt:lpstr>
      <vt:lpstr>Security Assessment and  Risk Management</vt:lpstr>
      <vt:lpstr>Three elements in every game</vt:lpstr>
      <vt:lpstr>Payoff Tables, Revisited</vt:lpstr>
      <vt:lpstr>Payoff Tables, Revisited</vt:lpstr>
      <vt:lpstr>Nash equilibrium</vt:lpstr>
      <vt:lpstr>Finding Nash Equillibrium</vt:lpstr>
      <vt:lpstr>How do we interpret this box?</vt:lpstr>
      <vt:lpstr>How do we interpret this box?</vt:lpstr>
      <vt:lpstr>Steps 1 and 2</vt:lpstr>
      <vt:lpstr>Step 3 and 4:</vt:lpstr>
      <vt:lpstr>Step 5</vt:lpstr>
      <vt:lpstr>Step 6</vt:lpstr>
      <vt:lpstr>Step 7</vt:lpstr>
      <vt:lpstr>Double check our NE</vt:lpstr>
      <vt:lpstr>Double check our NE</vt:lpstr>
      <vt:lpstr>Dominant strategy</vt:lpstr>
      <vt:lpstr>Simultaneous/Sequential Decision Making</vt:lpstr>
      <vt:lpstr>New example</vt:lpstr>
      <vt:lpstr>New example</vt:lpstr>
      <vt:lpstr>Two NE possible</vt:lpstr>
      <vt:lpstr>Impact Analysis</vt:lpstr>
      <vt:lpstr>Impact Analysis</vt:lpstr>
      <vt:lpstr>Impact Analysis</vt:lpstr>
      <vt:lpstr>Frequency and Probability</vt:lpstr>
      <vt:lpstr>Types of Impact</vt:lpstr>
      <vt:lpstr>Types of Impact</vt:lpstr>
      <vt:lpstr>Types of Impact</vt:lpstr>
      <vt:lpstr>Types of Impact</vt:lpstr>
      <vt:lpstr>PowerPoint Presentation</vt:lpstr>
      <vt:lpstr>Impact Analysis Steps</vt:lpstr>
      <vt:lpstr>Impact Analysis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Chad Johnson</cp:lastModifiedBy>
  <cp:revision>13</cp:revision>
  <dcterms:created xsi:type="dcterms:W3CDTF">2022-01-17T17:37:28Z</dcterms:created>
  <dcterms:modified xsi:type="dcterms:W3CDTF">2022-02-06T22:44:36Z</dcterms:modified>
</cp:coreProperties>
</file>