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26"/>
  </p:notesMasterIdLst>
  <p:sldIdLst>
    <p:sldId id="256" r:id="rId2"/>
    <p:sldId id="258" r:id="rId3"/>
    <p:sldId id="304" r:id="rId4"/>
    <p:sldId id="305" r:id="rId5"/>
    <p:sldId id="285" r:id="rId6"/>
    <p:sldId id="299" r:id="rId7"/>
    <p:sldId id="303" r:id="rId8"/>
    <p:sldId id="257" r:id="rId9"/>
    <p:sldId id="264" r:id="rId10"/>
    <p:sldId id="280" r:id="rId11"/>
    <p:sldId id="300" r:id="rId12"/>
    <p:sldId id="302" r:id="rId13"/>
    <p:sldId id="301" r:id="rId14"/>
    <p:sldId id="308" r:id="rId15"/>
    <p:sldId id="310" r:id="rId16"/>
    <p:sldId id="309" r:id="rId17"/>
    <p:sldId id="306" r:id="rId18"/>
    <p:sldId id="307" r:id="rId19"/>
    <p:sldId id="311" r:id="rId20"/>
    <p:sldId id="312" r:id="rId21"/>
    <p:sldId id="313" r:id="rId22"/>
    <p:sldId id="314" r:id="rId23"/>
    <p:sldId id="315" r:id="rId24"/>
    <p:sldId id="31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61" autoAdjust="0"/>
  </p:normalViewPr>
  <p:slideViewPr>
    <p:cSldViewPr snapToGrid="0">
      <p:cViewPr varScale="1">
        <p:scale>
          <a:sx n="75" d="100"/>
          <a:sy n="75" d="100"/>
        </p:scale>
        <p:origin x="90" y="21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17736AD8-D2C7-4F88-8D40-B3E0F86FD1D5}"/>
    <pc:docChg chg="custSel addSld modSld">
      <pc:chgData name="Johnson, Chad" userId="29e26967-ee32-4210-a1e6-19e5305e9c5f" providerId="ADAL" clId="{17736AD8-D2C7-4F88-8D40-B3E0F86FD1D5}" dt="2022-02-14T19:30:12.992" v="15" actId="12"/>
      <pc:docMkLst>
        <pc:docMk/>
      </pc:docMkLst>
      <pc:sldChg chg="addSp modSp new mod modClrScheme chgLayout">
        <pc:chgData name="Johnson, Chad" userId="29e26967-ee32-4210-a1e6-19e5305e9c5f" providerId="ADAL" clId="{17736AD8-D2C7-4F88-8D40-B3E0F86FD1D5}" dt="2022-02-14T19:30:12.992" v="15" actId="12"/>
        <pc:sldMkLst>
          <pc:docMk/>
          <pc:sldMk cId="3624971576" sldId="316"/>
        </pc:sldMkLst>
        <pc:spChg chg="add mod">
          <ac:chgData name="Johnson, Chad" userId="29e26967-ee32-4210-a1e6-19e5305e9c5f" providerId="ADAL" clId="{17736AD8-D2C7-4F88-8D40-B3E0F86FD1D5}" dt="2022-02-14T19:29:54.281" v="10" actId="20577"/>
          <ac:spMkLst>
            <pc:docMk/>
            <pc:sldMk cId="3624971576" sldId="316"/>
            <ac:spMk id="2" creationId="{CDDF43A7-5985-4A91-9B6C-F1A5E1288E5E}"/>
          </ac:spMkLst>
        </pc:spChg>
        <pc:spChg chg="add mod">
          <ac:chgData name="Johnson, Chad" userId="29e26967-ee32-4210-a1e6-19e5305e9c5f" providerId="ADAL" clId="{17736AD8-D2C7-4F88-8D40-B3E0F86FD1D5}" dt="2022-02-14T19:30:12.992" v="15" actId="12"/>
          <ac:spMkLst>
            <pc:docMk/>
            <pc:sldMk cId="3624971576" sldId="316"/>
            <ac:spMk id="3" creationId="{2D41C6A1-1B96-442B-A2AD-A12CC66472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C3FA0CEC-5BA8-4245-90BD-C20DA9E67AD7}"/>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A439B92-600C-41F3-B865-228BBFBE3F29}" type="slidenum">
              <a:rPr lang="en-US" altLang="en-US" sz="1400">
                <a:latin typeface="Source Sans Pro Black" panose="020B0604020202020204" pitchFamily="34" charset="0"/>
              </a:rPr>
              <a:pPr>
                <a:spcBef>
                  <a:spcPct val="0"/>
                </a:spcBef>
              </a:pPr>
              <a:t>5</a:t>
            </a:fld>
            <a:endParaRPr lang="en-US" altLang="en-US" sz="1400">
              <a:latin typeface="Source Sans Pro Black" panose="020B0604020202020204" pitchFamily="34" charset="0"/>
            </a:endParaRPr>
          </a:p>
        </p:txBody>
      </p:sp>
      <p:sp>
        <p:nvSpPr>
          <p:cNvPr id="4099" name="Rectangle 1">
            <a:extLst>
              <a:ext uri="{FF2B5EF4-FFF2-40B4-BE49-F238E27FC236}">
                <a16:creationId xmlns:a16="http://schemas.microsoft.com/office/drawing/2014/main" id="{83A874F9-A729-4B53-95D2-1B3E688C643E}"/>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90F05D0E-8516-4D8E-971D-2C8A7500F89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9CC73C7C-CA78-4413-91CA-2B79FB96CA00}"/>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E883153-EF70-4B12-8612-58E6E07AA50C}" type="slidenum">
              <a:rPr lang="en-US" altLang="en-US" sz="1400">
                <a:latin typeface="Source Sans Pro Black" panose="020B0604020202020204" pitchFamily="34" charset="0"/>
              </a:rPr>
              <a:pPr>
                <a:spcBef>
                  <a:spcPct val="0"/>
                </a:spcBef>
              </a:pPr>
              <a:t>6</a:t>
            </a:fld>
            <a:endParaRPr lang="en-US" altLang="en-US" sz="1400">
              <a:latin typeface="Source Sans Pro Black" panose="020B0604020202020204" pitchFamily="34" charset="0"/>
            </a:endParaRPr>
          </a:p>
        </p:txBody>
      </p:sp>
      <p:sp>
        <p:nvSpPr>
          <p:cNvPr id="6147" name="Rectangle 1">
            <a:extLst>
              <a:ext uri="{FF2B5EF4-FFF2-40B4-BE49-F238E27FC236}">
                <a16:creationId xmlns:a16="http://schemas.microsoft.com/office/drawing/2014/main" id="{A7F2877E-733F-4E3E-9000-729626CE9B5E}"/>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A45932C6-E948-40B2-AD13-09FE57BB2B24}"/>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E3849D02-4FD3-40E7-9F83-3B4460305B1D}"/>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A7B453E-5C34-46D1-B6E6-89DAD723A7A0}" type="slidenum">
              <a:rPr lang="en-US" altLang="en-US" sz="1400">
                <a:latin typeface="Source Sans Pro Black" panose="020B0604020202020204" pitchFamily="34" charset="0"/>
              </a:rPr>
              <a:pPr>
                <a:spcBef>
                  <a:spcPct val="0"/>
                </a:spcBef>
              </a:pPr>
              <a:t>9</a:t>
            </a:fld>
            <a:endParaRPr lang="en-US" altLang="en-US" sz="1400">
              <a:latin typeface="Source Sans Pro Black" panose="020B0604020202020204" pitchFamily="34" charset="0"/>
            </a:endParaRPr>
          </a:p>
        </p:txBody>
      </p:sp>
      <p:sp>
        <p:nvSpPr>
          <p:cNvPr id="8195" name="Rectangle 1">
            <a:extLst>
              <a:ext uri="{FF2B5EF4-FFF2-40B4-BE49-F238E27FC236}">
                <a16:creationId xmlns:a16="http://schemas.microsoft.com/office/drawing/2014/main" id="{32365CF0-64FB-44C2-B0B8-E72D2235F02C}"/>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845BFEFB-7E28-4DE0-8B4B-913BABA04F36}"/>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980D7D9C-7BF7-480F-9D46-BC8EF5DD5620}"/>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AA7A772-57BA-4015-BAFB-1AC0EFA015ED}" type="slidenum">
              <a:rPr lang="en-US" altLang="en-US" sz="1400">
                <a:latin typeface="Source Sans Pro Black" panose="020B0604020202020204" pitchFamily="34" charset="0"/>
              </a:rPr>
              <a:pPr>
                <a:spcBef>
                  <a:spcPct val="0"/>
                </a:spcBef>
              </a:pPr>
              <a:t>10</a:t>
            </a:fld>
            <a:endParaRPr lang="en-US" altLang="en-US" sz="1400">
              <a:latin typeface="Source Sans Pro Black" panose="020B0604020202020204" pitchFamily="34" charset="0"/>
            </a:endParaRPr>
          </a:p>
        </p:txBody>
      </p:sp>
      <p:sp>
        <p:nvSpPr>
          <p:cNvPr id="10243" name="Rectangle 1">
            <a:extLst>
              <a:ext uri="{FF2B5EF4-FFF2-40B4-BE49-F238E27FC236}">
                <a16:creationId xmlns:a16="http://schemas.microsoft.com/office/drawing/2014/main" id="{DEE8F769-3D8A-4007-9DB5-9898AF1A8EFF}"/>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51E2C72D-910B-4601-AD50-6EADB9A98BE1}"/>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8DD17F5B-A46F-41B3-AA6E-F280E19EFDA3}"/>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04DB27AF-62EE-4E50-8D2A-05412028BEAF}" type="slidenum">
              <a:rPr lang="en-US" altLang="en-US" sz="1400">
                <a:latin typeface="Source Sans Pro Black" panose="020B0604020202020204" pitchFamily="34" charset="0"/>
              </a:rPr>
              <a:pPr>
                <a:spcBef>
                  <a:spcPct val="0"/>
                </a:spcBef>
              </a:pPr>
              <a:t>11</a:t>
            </a:fld>
            <a:endParaRPr lang="en-US" altLang="en-US" sz="1400">
              <a:latin typeface="Source Sans Pro Black" panose="020B0604020202020204" pitchFamily="34" charset="0"/>
            </a:endParaRPr>
          </a:p>
        </p:txBody>
      </p:sp>
      <p:sp>
        <p:nvSpPr>
          <p:cNvPr id="12291" name="Rectangle 1">
            <a:extLst>
              <a:ext uri="{FF2B5EF4-FFF2-40B4-BE49-F238E27FC236}">
                <a16:creationId xmlns:a16="http://schemas.microsoft.com/office/drawing/2014/main" id="{3093C325-510E-4493-A842-C10C89CEA11B}"/>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6977322E-A8C8-4359-A6FB-852DB5E52799}"/>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E1C935D8-D125-4342-B346-DB6D0DC40184}"/>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E8B6DA-4DAD-49FA-AC4F-9E6CFA943E43}" type="slidenum">
              <a:rPr lang="en-US" altLang="en-US" sz="1400">
                <a:latin typeface="Source Sans Pro Black" panose="020B0604020202020204" pitchFamily="34" charset="0"/>
              </a:rPr>
              <a:pPr>
                <a:spcBef>
                  <a:spcPct val="0"/>
                </a:spcBef>
              </a:pPr>
              <a:t>12</a:t>
            </a:fld>
            <a:endParaRPr lang="en-US" altLang="en-US" sz="1400">
              <a:latin typeface="Source Sans Pro Black" panose="020B0604020202020204" pitchFamily="34" charset="0"/>
            </a:endParaRPr>
          </a:p>
        </p:txBody>
      </p:sp>
      <p:sp>
        <p:nvSpPr>
          <p:cNvPr id="14339" name="Rectangle 1">
            <a:extLst>
              <a:ext uri="{FF2B5EF4-FFF2-40B4-BE49-F238E27FC236}">
                <a16:creationId xmlns:a16="http://schemas.microsoft.com/office/drawing/2014/main" id="{0FA037B7-D597-40DB-BED1-1525F0D6E80F}"/>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4D0D901D-21FE-4CEB-8A12-410250C6BC1B}"/>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271C3483-E0E8-47ED-A933-5A5DF9D86FA7}"/>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722ADE3-7F67-4F92-BF76-A2D538872633}" type="slidenum">
              <a:rPr lang="en-US" altLang="en-US" sz="1400">
                <a:latin typeface="Source Sans Pro Black" panose="020B0604020202020204" pitchFamily="34" charset="0"/>
              </a:rPr>
              <a:pPr>
                <a:spcBef>
                  <a:spcPct val="0"/>
                </a:spcBef>
              </a:pPr>
              <a:t>13</a:t>
            </a:fld>
            <a:endParaRPr lang="en-US" altLang="en-US" sz="1400">
              <a:latin typeface="Source Sans Pro Black" panose="020B0604020202020204" pitchFamily="34" charset="0"/>
            </a:endParaRPr>
          </a:p>
        </p:txBody>
      </p:sp>
      <p:sp>
        <p:nvSpPr>
          <p:cNvPr id="16387" name="Rectangle 1">
            <a:extLst>
              <a:ext uri="{FF2B5EF4-FFF2-40B4-BE49-F238E27FC236}">
                <a16:creationId xmlns:a16="http://schemas.microsoft.com/office/drawing/2014/main" id="{6A2C874C-F4EA-4BDA-BB31-7EE24A298227}"/>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a:extLst>
              <a:ext uri="{FF2B5EF4-FFF2-40B4-BE49-F238E27FC236}">
                <a16:creationId xmlns:a16="http://schemas.microsoft.com/office/drawing/2014/main" id="{B9FDA007-CC2A-4A63-9039-593A3CB569EC}"/>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not intended to form a serial path or lead to a static desired end state. Rather, the Functions should be performed concurrently and continuously to form or enhance an operational culture that addresses the dynamic nature of privacy risk.</a:t>
            </a:r>
          </a:p>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14</a:t>
            </a:fld>
            <a:endParaRPr lang="en-US"/>
          </a:p>
        </p:txBody>
      </p:sp>
    </p:spTree>
    <p:extLst>
      <p:ext uri="{BB962C8B-B14F-4D97-AF65-F5344CB8AC3E}">
        <p14:creationId xmlns:p14="http://schemas.microsoft.com/office/powerpoint/2010/main" val="48004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2/14/2022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8223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2/14/2022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074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2/14/2022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8221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2/14/2022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935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2/14/2022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608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2/14/2022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9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2/14/2022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99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2/14/2022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60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2/14/2022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8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2/14/2022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280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2/14/2022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285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2/14/2022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98001471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4 – Frameworks</a:t>
            </a:r>
          </a:p>
        </p:txBody>
      </p:sp>
      <p:grpSp>
        <p:nvGrpSpPr>
          <p:cNvPr id="4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6" name="Freeform: Shape 4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86F2310E-87AA-4FFB-8531-A1A3134A9AE3}"/>
              </a:ext>
            </a:extLst>
          </p:cNvPr>
          <p:cNvSpPr>
            <a:spLocks noGrp="1" noChangeArrowheads="1"/>
          </p:cNvSpPr>
          <p:nvPr>
            <p:ph type="title"/>
          </p:nvPr>
        </p:nvSpPr>
        <p:spPr/>
        <p:txBody>
          <a:bodyPr vert="horz" lIns="91440" tIns="8295" rIns="91440" bIns="45720" rtlCol="0" anchor="b">
            <a:normAutofit/>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US" altLang="en-US"/>
              <a:t>EXAMPLE</a:t>
            </a:r>
          </a:p>
        </p:txBody>
      </p:sp>
      <p:sp>
        <p:nvSpPr>
          <p:cNvPr id="2" name="Content Placeholder 1">
            <a:extLst>
              <a:ext uri="{FF2B5EF4-FFF2-40B4-BE49-F238E27FC236}">
                <a16:creationId xmlns:a16="http://schemas.microsoft.com/office/drawing/2014/main" id="{6543629F-951B-4AF5-90EB-931B2536B7E6}"/>
              </a:ext>
            </a:extLst>
          </p:cNvPr>
          <p:cNvSpPr>
            <a:spLocks noGrp="1"/>
          </p:cNvSpPr>
          <p:nvPr>
            <p:ph idx="1"/>
          </p:nvPr>
        </p:nvSpPr>
        <p:spPr/>
        <p:txBody>
          <a:bodyPr/>
          <a:lstStyle/>
          <a:p>
            <a:r>
              <a:rPr lang="en-US" dirty="0"/>
              <a:t>What are the privacy risks associated with the 2020 US Decennial Census? </a:t>
            </a:r>
          </a:p>
          <a:p>
            <a:endParaRPr lang="en-US" dirty="0"/>
          </a:p>
          <a:p>
            <a:r>
              <a:rPr lang="en-US" dirty="0"/>
              <a:t>In particular, the risk of the US Government’s (threat actor) secondary use (privacy violation) of ethnicity information resulting in the loss of liberty (adverse consequence) to people in the US (affected population)?</a:t>
            </a:r>
          </a:p>
          <a:p>
            <a:endParaRPr lang="en-US" dirty="0"/>
          </a:p>
        </p:txBody>
      </p:sp>
      <p:sp>
        <p:nvSpPr>
          <p:cNvPr id="9219" name="Text Box 2">
            <a:extLst>
              <a:ext uri="{FF2B5EF4-FFF2-40B4-BE49-F238E27FC236}">
                <a16:creationId xmlns:a16="http://schemas.microsoft.com/office/drawing/2014/main" id="{1A317EE6-F640-47FB-8A62-F99D75DFFCD0}"/>
              </a:ext>
            </a:extLst>
          </p:cNvPr>
          <p:cNvSpPr txBox="1">
            <a:spLocks noChangeArrowheads="1"/>
          </p:cNvSpPr>
          <p:nvPr/>
        </p:nvSpPr>
        <p:spPr bwMode="auto">
          <a:xfrm>
            <a:off x="1879238" y="1908201"/>
            <a:ext cx="8502653" cy="4491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4696" rIns="0" bIns="0"/>
          <a:lstStyle>
            <a:lvl1pPr>
              <a:lnSpc>
                <a:spcPct val="93000"/>
              </a:lnSpc>
              <a:spcBef>
                <a:spcPts val="1425"/>
              </a:spcBef>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000000"/>
                </a:solidFill>
                <a:latin typeface="Arial" panose="020B0604020202020204" pitchFamily="34" charset="0"/>
                <a:cs typeface="DejaVu Sans" charset="0"/>
              </a:defRPr>
            </a:lvl9pPr>
          </a:lstStyle>
          <a:p>
            <a:pPr>
              <a:lnSpc>
                <a:spcPct val="96000"/>
              </a:lnSpc>
              <a:spcBef>
                <a:spcPct val="0"/>
              </a:spcBef>
              <a:spcAft>
                <a:spcPts val="964"/>
              </a:spcAft>
              <a:buClrTx/>
              <a:buSzPct val="45000"/>
            </a:pPr>
            <a:endParaRPr lang="pl-PL" altLang="en-US" sz="1814" dirty="0">
              <a:solidFill>
                <a:srgbClr val="204A87"/>
              </a:solidFill>
              <a:latin typeface="Century" panose="02040604050505020304" pitchFamily="18" charset="0"/>
              <a:cs typeface="源ノ角ゴシック Bold"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0ED22613-F416-4C50-B6F0-723F4A0C55C6}"/>
              </a:ext>
            </a:extLst>
          </p:cNvPr>
          <p:cNvSpPr>
            <a:spLocks noGrp="1" noChangeArrowheads="1"/>
          </p:cNvSpPr>
          <p:nvPr>
            <p:ph type="title"/>
          </p:nvPr>
        </p:nvSpPr>
        <p:spPr>
          <a:xfrm>
            <a:off x="287492" y="48165"/>
            <a:ext cx="11799000" cy="911616"/>
          </a:xfrm>
        </p:spPr>
        <p:txBody>
          <a:bodyPr vert="horz" lIns="91440" tIns="8295" rIns="91440" bIns="45720" rtlCol="0" anchor="b">
            <a:normAutofit/>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US" altLang="en-US" sz="3266" dirty="0"/>
              <a:t>EXAMPLE: Annualized Risk of 2020 US Decennial Census</a:t>
            </a:r>
          </a:p>
        </p:txBody>
      </p:sp>
      <p:sp>
        <p:nvSpPr>
          <p:cNvPr id="11267" name="Rectangle 6">
            <a:extLst>
              <a:ext uri="{FF2B5EF4-FFF2-40B4-BE49-F238E27FC236}">
                <a16:creationId xmlns:a16="http://schemas.microsoft.com/office/drawing/2014/main" id="{5483A5E4-2EE6-4DA4-8047-DB12DA70108F}"/>
              </a:ext>
            </a:extLst>
          </p:cNvPr>
          <p:cNvSpPr>
            <a:spLocks noChangeArrowheads="1"/>
          </p:cNvSpPr>
          <p:nvPr/>
        </p:nvSpPr>
        <p:spPr bwMode="auto">
          <a:xfrm>
            <a:off x="5326961" y="1692178"/>
            <a:ext cx="1326379" cy="372999"/>
          </a:xfrm>
          <a:prstGeom prst="rect">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633">
                <a:solidFill>
                  <a:schemeClr val="bg1"/>
                </a:solidFill>
              </a:rPr>
              <a:t>Privacy Risk</a:t>
            </a:r>
          </a:p>
        </p:txBody>
      </p:sp>
      <p:sp>
        <p:nvSpPr>
          <p:cNvPr id="53" name="Rectangle 52">
            <a:extLst>
              <a:ext uri="{FF2B5EF4-FFF2-40B4-BE49-F238E27FC236}">
                <a16:creationId xmlns:a16="http://schemas.microsoft.com/office/drawing/2014/main" id="{92AFBF54-0068-4934-9B1E-9AF4BC93AC45}"/>
              </a:ext>
            </a:extLst>
          </p:cNvPr>
          <p:cNvSpPr/>
          <p:nvPr/>
        </p:nvSpPr>
        <p:spPr bwMode="auto">
          <a:xfrm>
            <a:off x="3692388" y="2737729"/>
            <a:ext cx="1326380" cy="37155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Action </a:t>
            </a:r>
            <a:br>
              <a:rPr lang="en-US" sz="1089" dirty="0">
                <a:solidFill>
                  <a:srgbClr val="000000"/>
                </a:solidFill>
                <a:latin typeface="Century" panose="02040604050505020304" pitchFamily="18" charset="0"/>
              </a:rPr>
            </a:br>
            <a:r>
              <a:rPr lang="en-US" sz="1089" b="1" dirty="0">
                <a:solidFill>
                  <a:srgbClr val="000000"/>
                </a:solidFill>
                <a:latin typeface="Century" panose="02040604050505020304" pitchFamily="18" charset="0"/>
              </a:rPr>
              <a:t>Frequency</a:t>
            </a:r>
          </a:p>
        </p:txBody>
      </p:sp>
      <p:sp>
        <p:nvSpPr>
          <p:cNvPr id="54" name="Rectangle 53">
            <a:extLst>
              <a:ext uri="{FF2B5EF4-FFF2-40B4-BE49-F238E27FC236}">
                <a16:creationId xmlns:a16="http://schemas.microsoft.com/office/drawing/2014/main" id="{422CBF92-F17D-4607-B0BD-4FB292F99C97}"/>
              </a:ext>
            </a:extLst>
          </p:cNvPr>
          <p:cNvSpPr/>
          <p:nvPr/>
        </p:nvSpPr>
        <p:spPr bwMode="auto">
          <a:xfrm>
            <a:off x="2618035" y="4409744"/>
            <a:ext cx="1324939" cy="37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Attempt </a:t>
            </a:r>
            <a:br>
              <a:rPr lang="en-US" sz="1089" dirty="0">
                <a:solidFill>
                  <a:srgbClr val="000000"/>
                </a:solidFill>
                <a:latin typeface="Century" panose="02040604050505020304" pitchFamily="18" charset="0"/>
              </a:rPr>
            </a:br>
            <a:r>
              <a:rPr lang="en-US" sz="1089" dirty="0">
                <a:solidFill>
                  <a:srgbClr val="000000"/>
                </a:solidFill>
                <a:latin typeface="Century" panose="02040604050505020304" pitchFamily="18" charset="0"/>
              </a:rPr>
              <a:t>Frequency</a:t>
            </a:r>
          </a:p>
        </p:txBody>
      </p:sp>
      <p:sp>
        <p:nvSpPr>
          <p:cNvPr id="55" name="Rectangle 54">
            <a:extLst>
              <a:ext uri="{FF2B5EF4-FFF2-40B4-BE49-F238E27FC236}">
                <a16:creationId xmlns:a16="http://schemas.microsoft.com/office/drawing/2014/main" id="{0C5F4894-A4E4-41FC-887B-1F11BAE1A2EA}"/>
              </a:ext>
            </a:extLst>
          </p:cNvPr>
          <p:cNvSpPr/>
          <p:nvPr/>
        </p:nvSpPr>
        <p:spPr bwMode="auto">
          <a:xfrm>
            <a:off x="4562239" y="4409744"/>
            <a:ext cx="1326380" cy="37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Vulnerability</a:t>
            </a:r>
          </a:p>
        </p:txBody>
      </p:sp>
      <p:sp>
        <p:nvSpPr>
          <p:cNvPr id="56" name="Rectangle 55">
            <a:extLst>
              <a:ext uri="{FF2B5EF4-FFF2-40B4-BE49-F238E27FC236}">
                <a16:creationId xmlns:a16="http://schemas.microsoft.com/office/drawing/2014/main" id="{CEFB6EAF-51EF-40EF-AF7D-B8A85B0B292D}"/>
              </a:ext>
            </a:extLst>
          </p:cNvPr>
          <p:cNvSpPr/>
          <p:nvPr/>
        </p:nvSpPr>
        <p:spPr bwMode="auto">
          <a:xfrm>
            <a:off x="1785628" y="5875818"/>
            <a:ext cx="1324939" cy="37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Threat Opportunity</a:t>
            </a:r>
          </a:p>
        </p:txBody>
      </p:sp>
      <p:sp>
        <p:nvSpPr>
          <p:cNvPr id="57" name="Rectangle 56">
            <a:extLst>
              <a:ext uri="{FF2B5EF4-FFF2-40B4-BE49-F238E27FC236}">
                <a16:creationId xmlns:a16="http://schemas.microsoft.com/office/drawing/2014/main" id="{219F6033-501E-454B-BFB8-47D080E253B8}"/>
              </a:ext>
            </a:extLst>
          </p:cNvPr>
          <p:cNvSpPr/>
          <p:nvPr/>
        </p:nvSpPr>
        <p:spPr bwMode="auto">
          <a:xfrm>
            <a:off x="3179694" y="5875818"/>
            <a:ext cx="1326380" cy="37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Probability of Action</a:t>
            </a:r>
          </a:p>
        </p:txBody>
      </p:sp>
      <p:sp>
        <p:nvSpPr>
          <p:cNvPr id="58" name="Rectangle 57">
            <a:extLst>
              <a:ext uri="{FF2B5EF4-FFF2-40B4-BE49-F238E27FC236}">
                <a16:creationId xmlns:a16="http://schemas.microsoft.com/office/drawing/2014/main" id="{57ABB204-E609-4C6A-B80D-30032533FF1C}"/>
              </a:ext>
            </a:extLst>
          </p:cNvPr>
          <p:cNvSpPr/>
          <p:nvPr/>
        </p:nvSpPr>
        <p:spPr bwMode="auto">
          <a:xfrm>
            <a:off x="4562239" y="5875818"/>
            <a:ext cx="1326380" cy="37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Capability</a:t>
            </a:r>
          </a:p>
        </p:txBody>
      </p:sp>
      <p:sp>
        <p:nvSpPr>
          <p:cNvPr id="59" name="Rectangle 58">
            <a:extLst>
              <a:ext uri="{FF2B5EF4-FFF2-40B4-BE49-F238E27FC236}">
                <a16:creationId xmlns:a16="http://schemas.microsoft.com/office/drawing/2014/main" id="{6A514C52-C9F5-4A05-B59D-159D94B5553C}"/>
              </a:ext>
            </a:extLst>
          </p:cNvPr>
          <p:cNvSpPr/>
          <p:nvPr/>
        </p:nvSpPr>
        <p:spPr bwMode="auto">
          <a:xfrm>
            <a:off x="5944784" y="5875818"/>
            <a:ext cx="1326380" cy="37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Difficulty</a:t>
            </a:r>
          </a:p>
        </p:txBody>
      </p:sp>
      <p:sp>
        <p:nvSpPr>
          <p:cNvPr id="11275" name="Rectangle 59">
            <a:extLst>
              <a:ext uri="{FF2B5EF4-FFF2-40B4-BE49-F238E27FC236}">
                <a16:creationId xmlns:a16="http://schemas.microsoft.com/office/drawing/2014/main" id="{99DFA1EF-E125-49C5-A071-04069D4D170B}"/>
              </a:ext>
            </a:extLst>
          </p:cNvPr>
          <p:cNvSpPr>
            <a:spLocks noChangeArrowheads="1"/>
          </p:cNvSpPr>
          <p:nvPr/>
        </p:nvSpPr>
        <p:spPr bwMode="auto">
          <a:xfrm>
            <a:off x="6719586" y="2737729"/>
            <a:ext cx="1324939" cy="371559"/>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Violation </a:t>
            </a:r>
            <a:r>
              <a:rPr lang="en-US" altLang="en-US" sz="1089" b="1">
                <a:solidFill>
                  <a:srgbClr val="000000"/>
                </a:solidFill>
                <a:latin typeface="Century" panose="02040604050505020304" pitchFamily="18" charset="0"/>
              </a:rPr>
              <a:t>Magnitude</a:t>
            </a:r>
          </a:p>
        </p:txBody>
      </p:sp>
      <p:sp>
        <p:nvSpPr>
          <p:cNvPr id="11276" name="Rectangle 60">
            <a:extLst>
              <a:ext uri="{FF2B5EF4-FFF2-40B4-BE49-F238E27FC236}">
                <a16:creationId xmlns:a16="http://schemas.microsoft.com/office/drawing/2014/main" id="{9C960016-4591-4372-BC72-32824014D223}"/>
              </a:ext>
            </a:extLst>
          </p:cNvPr>
          <p:cNvSpPr>
            <a:spLocks noChangeArrowheads="1"/>
          </p:cNvSpPr>
          <p:nvPr/>
        </p:nvSpPr>
        <p:spPr bwMode="auto">
          <a:xfrm>
            <a:off x="6719586" y="4409744"/>
            <a:ext cx="1324939" cy="373000"/>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Severity</a:t>
            </a:r>
          </a:p>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(relativistic num)</a:t>
            </a:r>
          </a:p>
        </p:txBody>
      </p:sp>
      <p:sp>
        <p:nvSpPr>
          <p:cNvPr id="11277" name="Rectangle 61">
            <a:extLst>
              <a:ext uri="{FF2B5EF4-FFF2-40B4-BE49-F238E27FC236}">
                <a16:creationId xmlns:a16="http://schemas.microsoft.com/office/drawing/2014/main" id="{799D92C4-3205-49F1-971C-973E66F77C98}"/>
              </a:ext>
            </a:extLst>
          </p:cNvPr>
          <p:cNvSpPr>
            <a:spLocks noChangeArrowheads="1"/>
          </p:cNvSpPr>
          <p:nvPr/>
        </p:nvSpPr>
        <p:spPr bwMode="auto">
          <a:xfrm>
            <a:off x="8905735" y="4409744"/>
            <a:ext cx="1326380" cy="532856"/>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Secondary Consequences Risk</a:t>
            </a:r>
          </a:p>
        </p:txBody>
      </p:sp>
      <p:sp>
        <p:nvSpPr>
          <p:cNvPr id="11278" name="Rectangle 62">
            <a:extLst>
              <a:ext uri="{FF2B5EF4-FFF2-40B4-BE49-F238E27FC236}">
                <a16:creationId xmlns:a16="http://schemas.microsoft.com/office/drawing/2014/main" id="{707FBACF-8A4C-421C-80EB-317DB3A59EAC}"/>
              </a:ext>
            </a:extLst>
          </p:cNvPr>
          <p:cNvSpPr>
            <a:spLocks noChangeArrowheads="1"/>
          </p:cNvSpPr>
          <p:nvPr/>
        </p:nvSpPr>
        <p:spPr bwMode="auto">
          <a:xfrm>
            <a:off x="7435342" y="5875818"/>
            <a:ext cx="1326379" cy="373000"/>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Consequences Frequency</a:t>
            </a:r>
          </a:p>
        </p:txBody>
      </p:sp>
      <p:sp>
        <p:nvSpPr>
          <p:cNvPr id="11279" name="Rectangle 63">
            <a:extLst>
              <a:ext uri="{FF2B5EF4-FFF2-40B4-BE49-F238E27FC236}">
                <a16:creationId xmlns:a16="http://schemas.microsoft.com/office/drawing/2014/main" id="{E6FC390A-F949-42EC-AB5F-73EB5DD8FB0E}"/>
              </a:ext>
            </a:extLst>
          </p:cNvPr>
          <p:cNvSpPr>
            <a:spLocks noChangeArrowheads="1"/>
          </p:cNvSpPr>
          <p:nvPr/>
        </p:nvSpPr>
        <p:spPr bwMode="auto">
          <a:xfrm>
            <a:off x="8905735" y="5875818"/>
            <a:ext cx="1326380" cy="373000"/>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Consequences Magnitude</a:t>
            </a:r>
          </a:p>
        </p:txBody>
      </p:sp>
      <p:cxnSp>
        <p:nvCxnSpPr>
          <p:cNvPr id="11280" name="Straight Arrow Connector 10">
            <a:extLst>
              <a:ext uri="{FF2B5EF4-FFF2-40B4-BE49-F238E27FC236}">
                <a16:creationId xmlns:a16="http://schemas.microsoft.com/office/drawing/2014/main" id="{A63809CE-0199-4F03-B8E6-E50A5614E5FB}"/>
              </a:ext>
            </a:extLst>
          </p:cNvPr>
          <p:cNvCxnSpPr>
            <a:cxnSpLocks noChangeShapeType="1"/>
            <a:stCxn id="56" idx="0"/>
            <a:endCxn id="54" idx="2"/>
          </p:cNvCxnSpPr>
          <p:nvPr/>
        </p:nvCxnSpPr>
        <p:spPr bwMode="auto">
          <a:xfrm flipV="1">
            <a:off x="2448098" y="4782743"/>
            <a:ext cx="832407" cy="109307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Straight Arrow Connector 12">
            <a:extLst>
              <a:ext uri="{FF2B5EF4-FFF2-40B4-BE49-F238E27FC236}">
                <a16:creationId xmlns:a16="http://schemas.microsoft.com/office/drawing/2014/main" id="{8C4F2D36-F304-4A98-9C67-68BD2C3B42A1}"/>
              </a:ext>
            </a:extLst>
          </p:cNvPr>
          <p:cNvCxnSpPr>
            <a:cxnSpLocks/>
            <a:stCxn id="57" idx="0"/>
            <a:endCxn id="54" idx="2"/>
          </p:cNvCxnSpPr>
          <p:nvPr/>
        </p:nvCxnSpPr>
        <p:spPr bwMode="auto">
          <a:xfrm flipH="1" flipV="1">
            <a:off x="3280505" y="4782743"/>
            <a:ext cx="563100" cy="109307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2" name="Straight Arrow Connector 14">
            <a:extLst>
              <a:ext uri="{FF2B5EF4-FFF2-40B4-BE49-F238E27FC236}">
                <a16:creationId xmlns:a16="http://schemas.microsoft.com/office/drawing/2014/main" id="{890A3DCB-FA0B-4AF6-8C2F-1CE34AA98ECF}"/>
              </a:ext>
            </a:extLst>
          </p:cNvPr>
          <p:cNvCxnSpPr>
            <a:cxnSpLocks noChangeShapeType="1"/>
            <a:stCxn id="54" idx="0"/>
            <a:endCxn id="53" idx="2"/>
          </p:cNvCxnSpPr>
          <p:nvPr/>
        </p:nvCxnSpPr>
        <p:spPr bwMode="auto">
          <a:xfrm flipV="1">
            <a:off x="3280506" y="3109287"/>
            <a:ext cx="1075793" cy="130045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3" name="Straight Arrow Connector 16">
            <a:extLst>
              <a:ext uri="{FF2B5EF4-FFF2-40B4-BE49-F238E27FC236}">
                <a16:creationId xmlns:a16="http://schemas.microsoft.com/office/drawing/2014/main" id="{3EB9337A-9A9C-4D9B-AA06-A54E157D3AF2}"/>
              </a:ext>
            </a:extLst>
          </p:cNvPr>
          <p:cNvCxnSpPr>
            <a:cxnSpLocks noChangeShapeType="1"/>
            <a:stCxn id="55" idx="0"/>
            <a:endCxn id="53" idx="2"/>
          </p:cNvCxnSpPr>
          <p:nvPr/>
        </p:nvCxnSpPr>
        <p:spPr bwMode="auto">
          <a:xfrm flipH="1" flipV="1">
            <a:off x="4356298" y="3109287"/>
            <a:ext cx="869851" cy="130045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4" name="Straight Arrow Connector 20">
            <a:extLst>
              <a:ext uri="{FF2B5EF4-FFF2-40B4-BE49-F238E27FC236}">
                <a16:creationId xmlns:a16="http://schemas.microsoft.com/office/drawing/2014/main" id="{58431A70-FD20-4F1E-B6EB-516A977C8992}"/>
              </a:ext>
            </a:extLst>
          </p:cNvPr>
          <p:cNvCxnSpPr>
            <a:cxnSpLocks noChangeShapeType="1"/>
            <a:stCxn id="59" idx="0"/>
            <a:endCxn id="55" idx="2"/>
          </p:cNvCxnSpPr>
          <p:nvPr/>
        </p:nvCxnSpPr>
        <p:spPr bwMode="auto">
          <a:xfrm flipH="1" flipV="1">
            <a:off x="5226150" y="4782743"/>
            <a:ext cx="1382545" cy="109307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5" name="Straight Arrow Connector 22">
            <a:extLst>
              <a:ext uri="{FF2B5EF4-FFF2-40B4-BE49-F238E27FC236}">
                <a16:creationId xmlns:a16="http://schemas.microsoft.com/office/drawing/2014/main" id="{210F0F97-EA5F-445B-8CB9-8F631F4D069B}"/>
              </a:ext>
            </a:extLst>
          </p:cNvPr>
          <p:cNvCxnSpPr>
            <a:cxnSpLocks noChangeShapeType="1"/>
            <a:stCxn id="53" idx="0"/>
            <a:endCxn id="11267" idx="2"/>
          </p:cNvCxnSpPr>
          <p:nvPr/>
        </p:nvCxnSpPr>
        <p:spPr bwMode="auto">
          <a:xfrm flipV="1">
            <a:off x="4356299" y="2065178"/>
            <a:ext cx="1633131" cy="672551"/>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6" name="Straight Arrow Connector 24">
            <a:extLst>
              <a:ext uri="{FF2B5EF4-FFF2-40B4-BE49-F238E27FC236}">
                <a16:creationId xmlns:a16="http://schemas.microsoft.com/office/drawing/2014/main" id="{925B111E-106B-4DE5-A73D-4AFFC7CAD335}"/>
              </a:ext>
            </a:extLst>
          </p:cNvPr>
          <p:cNvCxnSpPr>
            <a:cxnSpLocks noChangeShapeType="1"/>
            <a:stCxn id="11275" idx="0"/>
            <a:endCxn id="11267" idx="2"/>
          </p:cNvCxnSpPr>
          <p:nvPr/>
        </p:nvCxnSpPr>
        <p:spPr bwMode="auto">
          <a:xfrm flipH="1" flipV="1">
            <a:off x="5989430" y="2065178"/>
            <a:ext cx="1392626" cy="672551"/>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7" name="Straight Arrow Connector 26">
            <a:extLst>
              <a:ext uri="{FF2B5EF4-FFF2-40B4-BE49-F238E27FC236}">
                <a16:creationId xmlns:a16="http://schemas.microsoft.com/office/drawing/2014/main" id="{CF6AFEBE-D36C-4BC7-B3D6-6C560951B949}"/>
              </a:ext>
            </a:extLst>
          </p:cNvPr>
          <p:cNvCxnSpPr>
            <a:cxnSpLocks noChangeShapeType="1"/>
            <a:stCxn id="11278" idx="0"/>
            <a:endCxn id="11277" idx="2"/>
          </p:cNvCxnSpPr>
          <p:nvPr/>
        </p:nvCxnSpPr>
        <p:spPr bwMode="auto">
          <a:xfrm flipV="1">
            <a:off x="8099251" y="4942599"/>
            <a:ext cx="1468954" cy="933218"/>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8" name="Straight Arrow Connector 30">
            <a:extLst>
              <a:ext uri="{FF2B5EF4-FFF2-40B4-BE49-F238E27FC236}">
                <a16:creationId xmlns:a16="http://schemas.microsoft.com/office/drawing/2014/main" id="{FD8E66AF-A0A6-4240-8F01-1D27F81ECD11}"/>
              </a:ext>
            </a:extLst>
          </p:cNvPr>
          <p:cNvCxnSpPr>
            <a:cxnSpLocks noChangeShapeType="1"/>
            <a:stCxn id="58" idx="0"/>
            <a:endCxn id="55" idx="2"/>
          </p:cNvCxnSpPr>
          <p:nvPr/>
        </p:nvCxnSpPr>
        <p:spPr bwMode="auto">
          <a:xfrm flipV="1">
            <a:off x="5226150" y="4782743"/>
            <a:ext cx="0" cy="109307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9" name="Straight Arrow Connector 46">
            <a:extLst>
              <a:ext uri="{FF2B5EF4-FFF2-40B4-BE49-F238E27FC236}">
                <a16:creationId xmlns:a16="http://schemas.microsoft.com/office/drawing/2014/main" id="{E4903A4A-3FD4-4D72-B6CF-F2230076417A}"/>
              </a:ext>
            </a:extLst>
          </p:cNvPr>
          <p:cNvCxnSpPr>
            <a:cxnSpLocks noChangeShapeType="1"/>
            <a:stCxn id="11279" idx="0"/>
            <a:endCxn id="11277" idx="2"/>
          </p:cNvCxnSpPr>
          <p:nvPr/>
        </p:nvCxnSpPr>
        <p:spPr bwMode="auto">
          <a:xfrm flipV="1">
            <a:off x="9568205" y="4942599"/>
            <a:ext cx="0" cy="933218"/>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0" name="Straight Arrow Connector 48">
            <a:extLst>
              <a:ext uri="{FF2B5EF4-FFF2-40B4-BE49-F238E27FC236}">
                <a16:creationId xmlns:a16="http://schemas.microsoft.com/office/drawing/2014/main" id="{2C3DE1C7-FD1F-4FBA-B107-B04B46834213}"/>
              </a:ext>
            </a:extLst>
          </p:cNvPr>
          <p:cNvCxnSpPr>
            <a:cxnSpLocks noChangeShapeType="1"/>
            <a:stCxn id="11276" idx="0"/>
            <a:endCxn id="11275" idx="2"/>
          </p:cNvCxnSpPr>
          <p:nvPr/>
        </p:nvCxnSpPr>
        <p:spPr bwMode="auto">
          <a:xfrm flipV="1">
            <a:off x="7382055" y="3109287"/>
            <a:ext cx="0" cy="130045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Straight Arrow Connector 50">
            <a:extLst>
              <a:ext uri="{FF2B5EF4-FFF2-40B4-BE49-F238E27FC236}">
                <a16:creationId xmlns:a16="http://schemas.microsoft.com/office/drawing/2014/main" id="{57F487F2-9ABC-4582-8BA8-EA7A106334F9}"/>
              </a:ext>
            </a:extLst>
          </p:cNvPr>
          <p:cNvCxnSpPr>
            <a:cxnSpLocks noChangeShapeType="1"/>
            <a:stCxn id="11277" idx="0"/>
            <a:endCxn id="11275" idx="2"/>
          </p:cNvCxnSpPr>
          <p:nvPr/>
        </p:nvCxnSpPr>
        <p:spPr bwMode="auto">
          <a:xfrm flipH="1" flipV="1">
            <a:off x="7382056" y="3109287"/>
            <a:ext cx="2186150" cy="130045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Freeform 27">
            <a:extLst>
              <a:ext uri="{FF2B5EF4-FFF2-40B4-BE49-F238E27FC236}">
                <a16:creationId xmlns:a16="http://schemas.microsoft.com/office/drawing/2014/main" id="{99AB342D-9C90-4209-92BB-7943D33B623A}"/>
              </a:ext>
            </a:extLst>
          </p:cNvPr>
          <p:cNvSpPr>
            <a:spLocks noChangeArrowheads="1"/>
          </p:cNvSpPr>
          <p:nvPr/>
        </p:nvSpPr>
        <p:spPr bwMode="auto">
          <a:xfrm>
            <a:off x="1785628" y="6248817"/>
            <a:ext cx="1324939" cy="357157"/>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w="9360" cap="sq">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1646" tIns="40823" rIns="81646" bIns="40823" anchor="ctr" anchorCtr="1"/>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algn="ctr" eaLnBrk="1">
              <a:lnSpc>
                <a:spcPct val="109000"/>
              </a:lnSpc>
              <a:spcBef>
                <a:spcPct val="0"/>
              </a:spcBef>
            </a:pPr>
            <a:r>
              <a:rPr lang="pl-PL" altLang="en-US" sz="1089" dirty="0">
                <a:solidFill>
                  <a:schemeClr val="bg1"/>
                </a:solidFill>
                <a:latin typeface="Roboto" panose="02000000000000000000" pitchFamily="2" charset="0"/>
                <a:ea typeface="Arial Unicode MS" panose="020B0604020202020204" pitchFamily="34" charset="-128"/>
                <a:cs typeface="Arial Unicode MS" panose="020B0604020202020204" pitchFamily="34" charset="-128"/>
              </a:rPr>
              <a:t>0.01 – 0.1/yr</a:t>
            </a:r>
            <a:br>
              <a:rPr lang="pl-PL" altLang="en-US" sz="1089" dirty="0">
                <a:solidFill>
                  <a:schemeClr val="bg1"/>
                </a:solidFill>
                <a:latin typeface="Roboto" panose="02000000000000000000" pitchFamily="2" charset="0"/>
                <a:ea typeface="Arial Unicode MS" panose="020B0604020202020204" pitchFamily="34" charset="-128"/>
                <a:cs typeface="Arial Unicode MS" panose="020B0604020202020204" pitchFamily="34" charset="-128"/>
              </a:rPr>
            </a:br>
            <a:r>
              <a:rPr lang="pl-PL" altLang="en-US" sz="1089" dirty="0">
                <a:solidFill>
                  <a:schemeClr val="bg1"/>
                </a:solidFill>
                <a:latin typeface="Roboto" panose="02000000000000000000" pitchFamily="2" charset="0"/>
                <a:ea typeface="Arial Unicode MS" panose="020B0604020202020204" pitchFamily="34" charset="-128"/>
                <a:cs typeface="Arial Unicode MS" panose="020B0604020202020204" pitchFamily="34" charset="-128"/>
              </a:rPr>
              <a:t>0.1 most likely</a:t>
            </a:r>
          </a:p>
        </p:txBody>
      </p:sp>
      <p:sp>
        <p:nvSpPr>
          <p:cNvPr id="66" name="Freeform 28">
            <a:extLst>
              <a:ext uri="{FF2B5EF4-FFF2-40B4-BE49-F238E27FC236}">
                <a16:creationId xmlns:a16="http://schemas.microsoft.com/office/drawing/2014/main" id="{6A0B5212-61F0-4C24-BE99-96C32A8A5118}"/>
              </a:ext>
            </a:extLst>
          </p:cNvPr>
          <p:cNvSpPr>
            <a:spLocks noChangeArrowheads="1"/>
          </p:cNvSpPr>
          <p:nvPr/>
        </p:nvSpPr>
        <p:spPr bwMode="auto">
          <a:xfrm>
            <a:off x="3195537" y="6248817"/>
            <a:ext cx="1310538" cy="357157"/>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w="9360" cap="sq">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1646" tIns="40823" rIns="81646" bIns="40823" anchor="ctr" anchorCtr="1"/>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algn="ctr" eaLnBrk="1">
              <a:lnSpc>
                <a:spcPct val="109000"/>
              </a:lnSpc>
              <a:spcBef>
                <a:spcPct val="0"/>
              </a:spcBef>
            </a:pPr>
            <a:r>
              <a:rPr lang="pl-PL" altLang="en-US" sz="1089" dirty="0">
                <a:solidFill>
                  <a:schemeClr val="bg1"/>
                </a:solidFill>
                <a:latin typeface="Roboto" panose="02000000000000000000" pitchFamily="2" charset="0"/>
                <a:ea typeface="Arial Unicode MS" panose="020B0604020202020204" pitchFamily="34" charset="-128"/>
                <a:cs typeface="Arial Unicode MS" panose="020B0604020202020204" pitchFamily="34" charset="-128"/>
              </a:rPr>
              <a:t>1 – 10 %</a:t>
            </a:r>
            <a:br>
              <a:rPr lang="pl-PL" altLang="en-US" sz="1089" dirty="0">
                <a:solidFill>
                  <a:schemeClr val="bg1"/>
                </a:solidFill>
                <a:latin typeface="Roboto" panose="02000000000000000000" pitchFamily="2" charset="0"/>
                <a:ea typeface="Arial Unicode MS" panose="020B0604020202020204" pitchFamily="34" charset="-128"/>
                <a:cs typeface="Arial Unicode MS" panose="020B0604020202020204" pitchFamily="34" charset="-128"/>
              </a:rPr>
            </a:br>
            <a:r>
              <a:rPr lang="pl-PL" altLang="en-US" sz="1089" dirty="0">
                <a:solidFill>
                  <a:schemeClr val="bg1"/>
                </a:solidFill>
                <a:latin typeface="Roboto" panose="02000000000000000000" pitchFamily="2" charset="0"/>
                <a:ea typeface="Arial Unicode MS" panose="020B0604020202020204" pitchFamily="34" charset="-128"/>
                <a:cs typeface="Arial Unicode MS" panose="020B0604020202020204" pitchFamily="34" charset="-128"/>
              </a:rPr>
              <a:t>4.5% most likely</a:t>
            </a:r>
          </a:p>
        </p:txBody>
      </p:sp>
      <p:sp>
        <p:nvSpPr>
          <p:cNvPr id="67" name="Freeform 29">
            <a:extLst>
              <a:ext uri="{FF2B5EF4-FFF2-40B4-BE49-F238E27FC236}">
                <a16:creationId xmlns:a16="http://schemas.microsoft.com/office/drawing/2014/main" id="{6FD30655-585B-46A4-833E-AA7A5F08DC12}"/>
              </a:ext>
            </a:extLst>
          </p:cNvPr>
          <p:cNvSpPr>
            <a:spLocks noChangeArrowheads="1"/>
          </p:cNvSpPr>
          <p:nvPr/>
        </p:nvSpPr>
        <p:spPr bwMode="auto">
          <a:xfrm>
            <a:off x="4562239" y="6248818"/>
            <a:ext cx="1326380" cy="365798"/>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w="9360" cap="sq">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1646" tIns="40823" rIns="81646" bIns="40823" anchor="ctr" anchorCtr="1"/>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algn="ctr" eaLnBrk="1">
              <a:lnSpc>
                <a:spcPct val="109000"/>
              </a:lnSpc>
              <a:spcBef>
                <a:spcPct val="0"/>
              </a:spcBef>
            </a:pPr>
            <a:r>
              <a:rPr lang="pl-PL" altLang="en-US" sz="1089" dirty="0">
                <a:solidFill>
                  <a:schemeClr val="bg1"/>
                </a:solidFill>
                <a:latin typeface="Roboto" panose="02000000000000000000" pitchFamily="2" charset="0"/>
                <a:ea typeface="Arial Unicode MS" panose="020B0604020202020204" pitchFamily="34" charset="-128"/>
                <a:cs typeface="Arial Unicode MS" panose="020B0604020202020204" pitchFamily="34" charset="-128"/>
              </a:rPr>
              <a:t>90 - 99%</a:t>
            </a:r>
            <a:br>
              <a:rPr lang="pl-PL" altLang="en-US" sz="1089" dirty="0">
                <a:solidFill>
                  <a:schemeClr val="bg1"/>
                </a:solidFill>
                <a:latin typeface="Roboto" panose="02000000000000000000" pitchFamily="2" charset="0"/>
                <a:ea typeface="Arial Unicode MS" panose="020B0604020202020204" pitchFamily="34" charset="-128"/>
                <a:cs typeface="Arial Unicode MS" panose="020B0604020202020204" pitchFamily="34" charset="-128"/>
              </a:rPr>
            </a:br>
            <a:r>
              <a:rPr lang="pl-PL" altLang="en-US" sz="1089" dirty="0">
                <a:solidFill>
                  <a:schemeClr val="bg1"/>
                </a:solidFill>
                <a:latin typeface="Roboto" panose="02000000000000000000" pitchFamily="2" charset="0"/>
                <a:ea typeface="Arial Unicode MS" panose="020B0604020202020204" pitchFamily="34" charset="-128"/>
                <a:cs typeface="Arial Unicode MS" panose="020B0604020202020204" pitchFamily="34" charset="-128"/>
              </a:rPr>
              <a:t>99% most likely</a:t>
            </a:r>
          </a:p>
        </p:txBody>
      </p:sp>
      <p:sp>
        <p:nvSpPr>
          <p:cNvPr id="68" name="Freeform 31">
            <a:extLst>
              <a:ext uri="{FF2B5EF4-FFF2-40B4-BE49-F238E27FC236}">
                <a16:creationId xmlns:a16="http://schemas.microsoft.com/office/drawing/2014/main" id="{2610514A-F7F2-4D91-86CE-A3A4E9A0AF2C}"/>
              </a:ext>
            </a:extLst>
          </p:cNvPr>
          <p:cNvSpPr>
            <a:spLocks noChangeArrowheads="1"/>
          </p:cNvSpPr>
          <p:nvPr/>
        </p:nvSpPr>
        <p:spPr bwMode="auto">
          <a:xfrm>
            <a:off x="7462705" y="6248818"/>
            <a:ext cx="1299016" cy="498292"/>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w="6480" cap="sq">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4586" tIns="43762" rIns="84586" bIns="43762" anchor="ctr" anchorCtr="1"/>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algn="ctr" eaLnBrk="1">
              <a:lnSpc>
                <a:spcPct val="109000"/>
              </a:lnSpc>
              <a:spcBef>
                <a:spcPct val="0"/>
              </a:spcBef>
            </a:pPr>
            <a:r>
              <a:rPr lang="pl-PL" altLang="en-US" sz="998" dirty="0">
                <a:solidFill>
                  <a:schemeClr val="bg1"/>
                </a:solidFill>
                <a:ea typeface="Arial Unicode MS" panose="020B0604020202020204" pitchFamily="34" charset="-128"/>
                <a:cs typeface="Arial Unicode MS" panose="020B0604020202020204" pitchFamily="34" charset="-128"/>
              </a:rPr>
              <a:t>Loss of Liberty</a:t>
            </a:r>
            <a:br>
              <a:rPr lang="pl-PL" altLang="en-US" sz="998" dirty="0">
                <a:solidFill>
                  <a:schemeClr val="bg1"/>
                </a:solidFill>
                <a:ea typeface="Arial Unicode MS" panose="020B0604020202020204" pitchFamily="34" charset="-128"/>
                <a:cs typeface="Arial Unicode MS" panose="020B0604020202020204" pitchFamily="34" charset="-128"/>
              </a:rPr>
            </a:br>
            <a:r>
              <a:rPr lang="pl-PL" altLang="en-US" sz="998" dirty="0">
                <a:solidFill>
                  <a:schemeClr val="bg1"/>
                </a:solidFill>
                <a:ea typeface="Arial Unicode MS" panose="020B0604020202020204" pitchFamily="34" charset="-128"/>
                <a:cs typeface="Arial Unicode MS" panose="020B0604020202020204" pitchFamily="34" charset="-128"/>
              </a:rPr>
              <a:t>0.0 – 1.0%</a:t>
            </a:r>
            <a:br>
              <a:rPr lang="pl-PL" altLang="en-US" sz="998" dirty="0">
                <a:solidFill>
                  <a:schemeClr val="bg1"/>
                </a:solidFill>
                <a:ea typeface="Arial Unicode MS" panose="020B0604020202020204" pitchFamily="34" charset="-128"/>
                <a:cs typeface="Arial Unicode MS" panose="020B0604020202020204" pitchFamily="34" charset="-128"/>
              </a:rPr>
            </a:br>
            <a:r>
              <a:rPr lang="pl-PL" altLang="en-US" sz="998" dirty="0">
                <a:solidFill>
                  <a:schemeClr val="bg1"/>
                </a:solidFill>
                <a:ea typeface="Arial Unicode MS" panose="020B0604020202020204" pitchFamily="34" charset="-128"/>
                <a:cs typeface="Arial Unicode MS" panose="020B0604020202020204" pitchFamily="34" charset="-128"/>
              </a:rPr>
              <a:t>0.8% most likely</a:t>
            </a:r>
          </a:p>
        </p:txBody>
      </p:sp>
      <p:sp>
        <p:nvSpPr>
          <p:cNvPr id="69" name="Freeform 32">
            <a:extLst>
              <a:ext uri="{FF2B5EF4-FFF2-40B4-BE49-F238E27FC236}">
                <a16:creationId xmlns:a16="http://schemas.microsoft.com/office/drawing/2014/main" id="{0BD3CC81-B0C3-4B31-B21C-D79C390A33AE}"/>
              </a:ext>
            </a:extLst>
          </p:cNvPr>
          <p:cNvSpPr>
            <a:spLocks noChangeArrowheads="1"/>
          </p:cNvSpPr>
          <p:nvPr/>
        </p:nvSpPr>
        <p:spPr bwMode="auto">
          <a:xfrm>
            <a:off x="8905735" y="6248818"/>
            <a:ext cx="1324939" cy="498292"/>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w="6480" cap="sq">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4586" tIns="43762" rIns="84586" bIns="43762" anchor="ctr" anchorCtr="1"/>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algn="ctr" eaLnBrk="1">
              <a:lnSpc>
                <a:spcPct val="109000"/>
              </a:lnSpc>
              <a:spcBef>
                <a:spcPct val="0"/>
              </a:spcBef>
            </a:pPr>
            <a:r>
              <a:rPr lang="pl-PL" altLang="en-US" sz="907" dirty="0">
                <a:solidFill>
                  <a:schemeClr val="bg1"/>
                </a:solidFill>
                <a:ea typeface="Arial Unicode MS" panose="020B0604020202020204" pitchFamily="34" charset="-128"/>
                <a:cs typeface="Arial Unicode MS" panose="020B0604020202020204" pitchFamily="34" charset="-128"/>
              </a:rPr>
              <a:t>Loss of Liberty (years)</a:t>
            </a:r>
          </a:p>
          <a:p>
            <a:pPr algn="ctr" eaLnBrk="1">
              <a:lnSpc>
                <a:spcPct val="109000"/>
              </a:lnSpc>
              <a:spcBef>
                <a:spcPct val="0"/>
              </a:spcBef>
            </a:pPr>
            <a:r>
              <a:rPr lang="pl-PL" altLang="en-US" sz="998" dirty="0">
                <a:solidFill>
                  <a:schemeClr val="bg1"/>
                </a:solidFill>
                <a:ea typeface="Arial Unicode MS" panose="020B0604020202020204" pitchFamily="34" charset="-128"/>
                <a:cs typeface="Arial Unicode MS" panose="020B0604020202020204" pitchFamily="34" charset="-128"/>
              </a:rPr>
              <a:t>2.2 – 2.9</a:t>
            </a:r>
            <a:br>
              <a:rPr lang="pl-PL" altLang="en-US" sz="998" dirty="0">
                <a:solidFill>
                  <a:schemeClr val="bg1"/>
                </a:solidFill>
                <a:ea typeface="Arial Unicode MS" panose="020B0604020202020204" pitchFamily="34" charset="-128"/>
                <a:cs typeface="Arial Unicode MS" panose="020B0604020202020204" pitchFamily="34" charset="-128"/>
              </a:rPr>
            </a:br>
            <a:r>
              <a:rPr lang="pl-PL" altLang="en-US" sz="998" dirty="0">
                <a:solidFill>
                  <a:schemeClr val="bg1"/>
                </a:solidFill>
                <a:ea typeface="Arial Unicode MS" panose="020B0604020202020204" pitchFamily="34" charset="-128"/>
                <a:cs typeface="Arial Unicode MS" panose="020B0604020202020204" pitchFamily="34" charset="-128"/>
              </a:rPr>
              <a:t>2.5 most likely</a:t>
            </a:r>
          </a:p>
        </p:txBody>
      </p:sp>
      <p:sp>
        <p:nvSpPr>
          <p:cNvPr id="70" name="Freeform 30">
            <a:extLst>
              <a:ext uri="{FF2B5EF4-FFF2-40B4-BE49-F238E27FC236}">
                <a16:creationId xmlns:a16="http://schemas.microsoft.com/office/drawing/2014/main" id="{ADC9219B-6DC3-4EA9-9824-D7C3E0967F21}"/>
              </a:ext>
            </a:extLst>
          </p:cNvPr>
          <p:cNvSpPr>
            <a:spLocks noChangeArrowheads="1"/>
          </p:cNvSpPr>
          <p:nvPr/>
        </p:nvSpPr>
        <p:spPr bwMode="auto">
          <a:xfrm>
            <a:off x="6728227" y="4795705"/>
            <a:ext cx="1316298" cy="498292"/>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w="9360" cap="sq">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1646" tIns="40823" rIns="81646" bIns="40823" anchor="ctr" anchorCtr="1"/>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algn="ctr" eaLnBrk="1">
              <a:lnSpc>
                <a:spcPct val="109000"/>
              </a:lnSpc>
              <a:spcBef>
                <a:spcPct val="0"/>
              </a:spcBef>
            </a:pPr>
            <a:r>
              <a:rPr lang="en-US" altLang="en-US" sz="998">
                <a:latin typeface="Roboto" panose="02000000000000000000" pitchFamily="2" charset="0"/>
                <a:ea typeface="Arial Unicode MS" panose="020B0604020202020204" pitchFamily="34" charset="-128"/>
                <a:cs typeface="Arial Unicode MS" panose="020B0604020202020204" pitchFamily="34" charset="-128"/>
              </a:rPr>
              <a:t>10% to 30%</a:t>
            </a:r>
          </a:p>
          <a:p>
            <a:pPr algn="ctr" eaLnBrk="1">
              <a:lnSpc>
                <a:spcPct val="109000"/>
              </a:lnSpc>
              <a:spcBef>
                <a:spcPct val="0"/>
              </a:spcBef>
            </a:pPr>
            <a:r>
              <a:rPr lang="en-US" altLang="en-US" sz="998">
                <a:latin typeface="Roboto" panose="02000000000000000000" pitchFamily="2" charset="0"/>
                <a:ea typeface="Arial Unicode MS" panose="020B0604020202020204" pitchFamily="34" charset="-128"/>
                <a:cs typeface="Arial Unicode MS" panose="020B0604020202020204" pitchFamily="34" charset="-128"/>
              </a:rPr>
              <a:t>20% most likely</a:t>
            </a:r>
            <a:endParaRPr lang="pl-PL" altLang="en-US" sz="998">
              <a:latin typeface="Roboto" panose="02000000000000000000" pitchFamily="2" charset="0"/>
              <a:ea typeface="Arial Unicode MS" panose="020B0604020202020204" pitchFamily="34" charset="-128"/>
              <a:cs typeface="Arial Unicode MS" panose="020B0604020202020204" pitchFamily="34" charset="-128"/>
            </a:endParaRPr>
          </a:p>
        </p:txBody>
      </p:sp>
      <p:pic>
        <p:nvPicPr>
          <p:cNvPr id="71" name="Picture 33">
            <a:extLst>
              <a:ext uri="{FF2B5EF4-FFF2-40B4-BE49-F238E27FC236}">
                <a16:creationId xmlns:a16="http://schemas.microsoft.com/office/drawing/2014/main" id="{6BC8455B-36B0-4230-942B-954DCB19F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049" y="5036210"/>
            <a:ext cx="2687322" cy="6739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2" name="Picture 36">
            <a:extLst>
              <a:ext uri="{FF2B5EF4-FFF2-40B4-BE49-F238E27FC236}">
                <a16:creationId xmlns:a16="http://schemas.microsoft.com/office/drawing/2014/main" id="{F8EAA30E-ED79-4509-AFB0-119D55F77C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415" y="3421800"/>
            <a:ext cx="2644118" cy="6307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301" name="TextBox 1">
            <a:extLst>
              <a:ext uri="{FF2B5EF4-FFF2-40B4-BE49-F238E27FC236}">
                <a16:creationId xmlns:a16="http://schemas.microsoft.com/office/drawing/2014/main" id="{7ADAE624-C2E3-4AB5-8532-833C180CEDB5}"/>
              </a:ext>
            </a:extLst>
          </p:cNvPr>
          <p:cNvSpPr txBox="1">
            <a:spLocks noChangeArrowheads="1"/>
          </p:cNvSpPr>
          <p:nvPr/>
        </p:nvSpPr>
        <p:spPr bwMode="auto">
          <a:xfrm>
            <a:off x="277529" y="1399742"/>
            <a:ext cx="1939883" cy="3470822"/>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en-US" sz="998" dirty="0">
                <a:solidFill>
                  <a:srgbClr val="000000"/>
                </a:solidFill>
                <a:latin typeface="Arial Narrow" panose="020B0606020202030204" pitchFamily="34" charset="0"/>
              </a:rPr>
              <a:t>Factors calculated using historical data on incarceration of Japanese-Americans in World War 2 based on Census Data. Composite factors (like Attempt Frequency) based on Monte Carlo simulation. </a:t>
            </a:r>
          </a:p>
          <a:p>
            <a:pPr>
              <a:defRPr/>
            </a:pPr>
            <a:endParaRPr lang="en-US" altLang="en-US" sz="998" dirty="0">
              <a:solidFill>
                <a:srgbClr val="000000"/>
              </a:solidFill>
              <a:latin typeface="Arial Narrow" panose="020B0606020202030204" pitchFamily="34" charset="0"/>
            </a:endParaRPr>
          </a:p>
          <a:p>
            <a:pPr>
              <a:defRPr/>
            </a:pPr>
            <a:r>
              <a:rPr lang="en-US" altLang="en-US" sz="998" dirty="0">
                <a:solidFill>
                  <a:srgbClr val="000000"/>
                </a:solidFill>
                <a:latin typeface="Arial Narrow" panose="020B0606020202030204" pitchFamily="34" charset="0"/>
              </a:rPr>
              <a:t>OPPORTUNITY</a:t>
            </a:r>
          </a:p>
          <a:p>
            <a:pPr>
              <a:defRPr/>
            </a:pPr>
            <a:r>
              <a:rPr lang="en-US" altLang="en-US" sz="998" dirty="0">
                <a:solidFill>
                  <a:srgbClr val="000000"/>
                </a:solidFill>
                <a:latin typeface="Arial Narrow" panose="020B0606020202030204" pitchFamily="34" charset="0"/>
              </a:rPr>
              <a:t>A person’s information will be pulled into the Census once a decade to once a century, with once a decade most likely.</a:t>
            </a:r>
          </a:p>
          <a:p>
            <a:pPr>
              <a:defRPr/>
            </a:pPr>
            <a:endParaRPr lang="en-US" altLang="en-US" sz="998" dirty="0">
              <a:solidFill>
                <a:srgbClr val="000000"/>
              </a:solidFill>
              <a:latin typeface="Arial Narrow" panose="020B0606020202030204" pitchFamily="34" charset="0"/>
            </a:endParaRPr>
          </a:p>
          <a:p>
            <a:pPr>
              <a:defRPr/>
            </a:pPr>
            <a:r>
              <a:rPr lang="en-US" altLang="en-US" sz="998" dirty="0">
                <a:solidFill>
                  <a:srgbClr val="000000"/>
                </a:solidFill>
                <a:latin typeface="Arial Narrow" panose="020B0606020202030204" pitchFamily="34" charset="0"/>
              </a:rPr>
              <a:t>PROBABILITY OF ACTION</a:t>
            </a:r>
          </a:p>
          <a:p>
            <a:pPr>
              <a:defRPr/>
            </a:pPr>
            <a:r>
              <a:rPr lang="en-US" altLang="en-US" sz="998" dirty="0">
                <a:solidFill>
                  <a:srgbClr val="000000"/>
                </a:solidFill>
                <a:latin typeface="Arial Narrow" panose="020B0606020202030204" pitchFamily="34" charset="0"/>
              </a:rPr>
              <a:t>There have been 22 decennial censuses and in one (1940) the US Government used data to profile and incarcerate people based on ethnicity.</a:t>
            </a:r>
          </a:p>
          <a:p>
            <a:pPr>
              <a:defRPr/>
            </a:pPr>
            <a:endParaRPr lang="en-US" altLang="en-US" sz="998" dirty="0">
              <a:solidFill>
                <a:srgbClr val="000000"/>
              </a:solidFill>
              <a:latin typeface="Arial Narrow" panose="020B0606020202030204" pitchFamily="34" charset="0"/>
            </a:endParaRPr>
          </a:p>
          <a:p>
            <a:pPr>
              <a:defRPr/>
            </a:pPr>
            <a:r>
              <a:rPr lang="en-US" altLang="en-US" sz="998" dirty="0">
                <a:solidFill>
                  <a:srgbClr val="000000"/>
                </a:solidFill>
                <a:latin typeface="Arial Narrow" panose="020B0606020202030204" pitchFamily="34" charset="0"/>
              </a:rPr>
              <a:t>CAPABILITY</a:t>
            </a:r>
          </a:p>
          <a:p>
            <a:pPr>
              <a:defRPr/>
            </a:pPr>
            <a:r>
              <a:rPr lang="en-US" altLang="en-US" sz="998" dirty="0">
                <a:solidFill>
                  <a:srgbClr val="000000"/>
                </a:solidFill>
                <a:latin typeface="Arial Narrow" panose="020B0606020202030204" pitchFamily="34" charset="0"/>
              </a:rPr>
              <a:t>The US Government has immense skills and resources at its disposal.</a:t>
            </a:r>
          </a:p>
        </p:txBody>
      </p:sp>
      <p:sp>
        <p:nvSpPr>
          <p:cNvPr id="2" name="Rectangle 2">
            <a:extLst>
              <a:ext uri="{FF2B5EF4-FFF2-40B4-BE49-F238E27FC236}">
                <a16:creationId xmlns:a16="http://schemas.microsoft.com/office/drawing/2014/main" id="{AA323B2E-4988-4A64-80A2-2AB21B3D0039}"/>
              </a:ext>
            </a:extLst>
          </p:cNvPr>
          <p:cNvSpPr>
            <a:spLocks noChangeArrowheads="1"/>
          </p:cNvSpPr>
          <p:nvPr/>
        </p:nvSpPr>
        <p:spPr bwMode="auto">
          <a:xfrm>
            <a:off x="8485211" y="2603794"/>
            <a:ext cx="1833313" cy="1628010"/>
          </a:xfrm>
          <a:prstGeom prst="rect">
            <a:avLst/>
          </a:prstGeom>
          <a:solidFill>
            <a:schemeClr val="bg1"/>
          </a:solidFill>
          <a:ln w="9525">
            <a:solidFill>
              <a:srgbClr val="FFC000"/>
            </a:solidFill>
            <a:miter lim="800000"/>
            <a:headEnd/>
            <a:tailEnd/>
          </a:ln>
        </p:spPr>
        <p:txBody>
          <a:bodyPr>
            <a:spAutoFit/>
          </a:bodyPr>
          <a:lstStyle/>
          <a:p>
            <a:r>
              <a:rPr lang="en-US" altLang="en-US" sz="998">
                <a:solidFill>
                  <a:srgbClr val="000000"/>
                </a:solidFill>
                <a:latin typeface="Arial Narrow" panose="020B0606020202030204" pitchFamily="34" charset="0"/>
              </a:rPr>
              <a:t>CONSEQUENCES FREQUENCY</a:t>
            </a:r>
          </a:p>
          <a:p>
            <a:r>
              <a:rPr lang="en-US" altLang="en-US" sz="998">
                <a:solidFill>
                  <a:srgbClr val="000000"/>
                </a:solidFill>
                <a:latin typeface="Arial Narrow" panose="020B0606020202030204" pitchFamily="34" charset="0"/>
              </a:rPr>
              <a:t>Of the entire US Population in 1940’s, 0.8% of the population was incarcerated </a:t>
            </a:r>
          </a:p>
          <a:p>
            <a:endParaRPr lang="en-US" altLang="en-US" sz="998">
              <a:solidFill>
                <a:srgbClr val="000000"/>
              </a:solidFill>
              <a:latin typeface="Arial Narrow" panose="020B0606020202030204" pitchFamily="34" charset="0"/>
            </a:endParaRPr>
          </a:p>
          <a:p>
            <a:r>
              <a:rPr lang="en-US" altLang="en-US" sz="998">
                <a:solidFill>
                  <a:srgbClr val="000000"/>
                </a:solidFill>
                <a:latin typeface="Arial Narrow" panose="020B0606020202030204" pitchFamily="34" charset="0"/>
              </a:rPr>
              <a:t>CONSEQUENCES MAGNITUDE</a:t>
            </a:r>
          </a:p>
          <a:p>
            <a:r>
              <a:rPr lang="en-US" altLang="en-US" sz="998">
                <a:solidFill>
                  <a:srgbClr val="000000"/>
                </a:solidFill>
                <a:latin typeface="Arial Narrow" panose="020B0606020202030204" pitchFamily="34" charset="0"/>
              </a:rPr>
              <a:t>Those that were incarcerated were placed in internment camps for between 2.2 and 2.9 years, with the median being 2.5 years. </a:t>
            </a:r>
          </a:p>
        </p:txBody>
      </p:sp>
      <p:graphicFrame>
        <p:nvGraphicFramePr>
          <p:cNvPr id="4" name="Table 4">
            <a:extLst>
              <a:ext uri="{FF2B5EF4-FFF2-40B4-BE49-F238E27FC236}">
                <a16:creationId xmlns:a16="http://schemas.microsoft.com/office/drawing/2014/main" id="{FC9D6110-A433-4D72-98E7-F692866CC53E}"/>
              </a:ext>
            </a:extLst>
          </p:cNvPr>
          <p:cNvGraphicFramePr>
            <a:graphicFrameLocks noGrp="1"/>
          </p:cNvGraphicFramePr>
          <p:nvPr>
            <p:extLst>
              <p:ext uri="{D42A27DB-BD31-4B8C-83A1-F6EECF244321}">
                <p14:modId xmlns:p14="http://schemas.microsoft.com/office/powerpoint/2010/main" val="566257626"/>
              </p:ext>
            </p:extLst>
          </p:nvPr>
        </p:nvGraphicFramePr>
        <p:xfrm>
          <a:off x="7315809" y="1195326"/>
          <a:ext cx="3066082" cy="1124464"/>
        </p:xfrm>
        <a:graphic>
          <a:graphicData uri="http://schemas.openxmlformats.org/drawingml/2006/table">
            <a:tbl>
              <a:tblPr firstRow="1" bandRow="1">
                <a:tableStyleId>{073A0DAA-6AF3-43AB-8588-CEC1D06C72B9}</a:tableStyleId>
              </a:tblPr>
              <a:tblGrid>
                <a:gridCol w="1068967">
                  <a:extLst>
                    <a:ext uri="{9D8B030D-6E8A-4147-A177-3AD203B41FA5}">
                      <a16:colId xmlns:a16="http://schemas.microsoft.com/office/drawing/2014/main" val="334941421"/>
                    </a:ext>
                  </a:extLst>
                </a:gridCol>
                <a:gridCol w="844933">
                  <a:extLst>
                    <a:ext uri="{9D8B030D-6E8A-4147-A177-3AD203B41FA5}">
                      <a16:colId xmlns:a16="http://schemas.microsoft.com/office/drawing/2014/main" val="653300661"/>
                    </a:ext>
                  </a:extLst>
                </a:gridCol>
                <a:gridCol w="1152182">
                  <a:extLst>
                    <a:ext uri="{9D8B030D-6E8A-4147-A177-3AD203B41FA5}">
                      <a16:colId xmlns:a16="http://schemas.microsoft.com/office/drawing/2014/main" val="3690304951"/>
                    </a:ext>
                  </a:extLst>
                </a:gridCol>
              </a:tblGrid>
              <a:tr h="414977">
                <a:tc>
                  <a:txBody>
                    <a:bodyPr/>
                    <a:lstStyle/>
                    <a:p>
                      <a:r>
                        <a:rPr lang="en-US" sz="1100"/>
                        <a:t>Annualized Risk</a:t>
                      </a:r>
                      <a:endParaRPr lang="en-US" sz="1100">
                        <a:solidFill>
                          <a:schemeClr val="bg1"/>
                        </a:solidFill>
                      </a:endParaRPr>
                    </a:p>
                  </a:txBody>
                  <a:tcPr marL="82953" marR="82953" marT="41498" marB="41498">
                    <a:solidFill>
                      <a:srgbClr val="C00000"/>
                    </a:solidFill>
                  </a:tcPr>
                </a:tc>
                <a:tc>
                  <a:txBody>
                    <a:bodyPr/>
                    <a:lstStyle/>
                    <a:p>
                      <a:r>
                        <a:rPr lang="en-US" sz="1100"/>
                        <a:t>Severity</a:t>
                      </a:r>
                      <a:endParaRPr lang="en-US" sz="1100">
                        <a:solidFill>
                          <a:schemeClr val="bg1"/>
                        </a:solidFill>
                      </a:endParaRPr>
                    </a:p>
                  </a:txBody>
                  <a:tcPr marL="82953" marR="82953" marT="41498" marB="41498">
                    <a:solidFill>
                      <a:srgbClr val="C00000"/>
                    </a:solidFill>
                  </a:tcPr>
                </a:tc>
                <a:tc>
                  <a:txBody>
                    <a:bodyPr/>
                    <a:lstStyle/>
                    <a:p>
                      <a:r>
                        <a:rPr lang="en-US" sz="1100"/>
                        <a:t>Loss of Liberty (years)</a:t>
                      </a:r>
                      <a:endParaRPr lang="en-US" sz="1100">
                        <a:solidFill>
                          <a:schemeClr val="bg1"/>
                        </a:solidFill>
                      </a:endParaRPr>
                    </a:p>
                  </a:txBody>
                  <a:tcPr marL="82953" marR="82953" marT="41498" marB="41498">
                    <a:solidFill>
                      <a:srgbClr val="C00000"/>
                    </a:solidFill>
                  </a:tcPr>
                </a:tc>
                <a:extLst>
                  <a:ext uri="{0D108BD9-81ED-4DB2-BD59-A6C34878D82A}">
                    <a16:rowId xmlns:a16="http://schemas.microsoft.com/office/drawing/2014/main" val="1986888057"/>
                  </a:ext>
                </a:extLst>
              </a:tr>
              <a:tr h="235153">
                <a:tc>
                  <a:txBody>
                    <a:bodyPr/>
                    <a:lstStyle/>
                    <a:p>
                      <a:r>
                        <a:rPr lang="en-US" sz="1000" dirty="0">
                          <a:solidFill>
                            <a:srgbClr val="000000"/>
                          </a:solidFill>
                        </a:rPr>
                        <a:t>10</a:t>
                      </a:r>
                      <a:r>
                        <a:rPr lang="en-US" sz="1000" baseline="30000" dirty="0">
                          <a:solidFill>
                            <a:srgbClr val="000000"/>
                          </a:solidFill>
                        </a:rPr>
                        <a:t>th</a:t>
                      </a:r>
                      <a:r>
                        <a:rPr lang="en-US" sz="1000" dirty="0">
                          <a:solidFill>
                            <a:srgbClr val="000000"/>
                          </a:solidFill>
                        </a:rPr>
                        <a:t> Percentile</a:t>
                      </a:r>
                    </a:p>
                  </a:txBody>
                  <a:tcPr marL="82953" marR="82953" marT="41498" marB="41498"/>
                </a:tc>
                <a:tc>
                  <a:txBody>
                    <a:bodyPr/>
                    <a:lstStyle/>
                    <a:p>
                      <a:r>
                        <a:rPr lang="en-US" sz="1000">
                          <a:solidFill>
                            <a:srgbClr val="000000"/>
                          </a:solidFill>
                        </a:rPr>
                        <a:t>133,000</a:t>
                      </a:r>
                    </a:p>
                  </a:txBody>
                  <a:tcPr marL="82953" marR="82953" marT="41498" marB="41498"/>
                </a:tc>
                <a:tc>
                  <a:txBody>
                    <a:bodyPr/>
                    <a:lstStyle/>
                    <a:p>
                      <a:r>
                        <a:rPr lang="en-US" sz="1000">
                          <a:solidFill>
                            <a:srgbClr val="000000"/>
                          </a:solidFill>
                        </a:rPr>
                        <a:t>12,000</a:t>
                      </a:r>
                    </a:p>
                  </a:txBody>
                  <a:tcPr marL="82953" marR="82953" marT="41498" marB="41498"/>
                </a:tc>
                <a:extLst>
                  <a:ext uri="{0D108BD9-81ED-4DB2-BD59-A6C34878D82A}">
                    <a16:rowId xmlns:a16="http://schemas.microsoft.com/office/drawing/2014/main" val="3356815445"/>
                  </a:ext>
                </a:extLst>
              </a:tr>
              <a:tr h="235153">
                <a:tc>
                  <a:txBody>
                    <a:bodyPr/>
                    <a:lstStyle/>
                    <a:p>
                      <a:r>
                        <a:rPr lang="en-US" sz="1000" dirty="0">
                          <a:solidFill>
                            <a:srgbClr val="000000"/>
                          </a:solidFill>
                        </a:rPr>
                        <a:t>Median</a:t>
                      </a:r>
                    </a:p>
                  </a:txBody>
                  <a:tcPr marL="82953" marR="82953" marT="41498" marB="41498"/>
                </a:tc>
                <a:tc>
                  <a:txBody>
                    <a:bodyPr/>
                    <a:lstStyle/>
                    <a:p>
                      <a:r>
                        <a:rPr lang="en-US" sz="1000" dirty="0">
                          <a:solidFill>
                            <a:srgbClr val="000000"/>
                          </a:solidFill>
                        </a:rPr>
                        <a:t>245,000</a:t>
                      </a:r>
                    </a:p>
                  </a:txBody>
                  <a:tcPr marL="82953" marR="82953" marT="41498" marB="41498"/>
                </a:tc>
                <a:tc>
                  <a:txBody>
                    <a:bodyPr/>
                    <a:lstStyle/>
                    <a:p>
                      <a:r>
                        <a:rPr lang="en-US" sz="1000">
                          <a:solidFill>
                            <a:srgbClr val="000000"/>
                          </a:solidFill>
                        </a:rPr>
                        <a:t>22,000</a:t>
                      </a:r>
                    </a:p>
                  </a:txBody>
                  <a:tcPr marL="82953" marR="82953" marT="41498" marB="41498"/>
                </a:tc>
                <a:extLst>
                  <a:ext uri="{0D108BD9-81ED-4DB2-BD59-A6C34878D82A}">
                    <a16:rowId xmlns:a16="http://schemas.microsoft.com/office/drawing/2014/main" val="4026113682"/>
                  </a:ext>
                </a:extLst>
              </a:tr>
              <a:tr h="235153">
                <a:tc>
                  <a:txBody>
                    <a:bodyPr/>
                    <a:lstStyle/>
                    <a:p>
                      <a:r>
                        <a:rPr lang="en-US" sz="1000">
                          <a:solidFill>
                            <a:srgbClr val="000000"/>
                          </a:solidFill>
                        </a:rPr>
                        <a:t>90</a:t>
                      </a:r>
                      <a:r>
                        <a:rPr lang="en-US" sz="1000" baseline="30000">
                          <a:solidFill>
                            <a:srgbClr val="000000"/>
                          </a:solidFill>
                        </a:rPr>
                        <a:t>th</a:t>
                      </a:r>
                      <a:r>
                        <a:rPr lang="en-US" sz="1000">
                          <a:solidFill>
                            <a:srgbClr val="000000"/>
                          </a:solidFill>
                        </a:rPr>
                        <a:t> Percentily</a:t>
                      </a:r>
                    </a:p>
                  </a:txBody>
                  <a:tcPr marL="82953" marR="82953" marT="41498" marB="41498"/>
                </a:tc>
                <a:tc>
                  <a:txBody>
                    <a:bodyPr/>
                    <a:lstStyle/>
                    <a:p>
                      <a:r>
                        <a:rPr lang="en-US" sz="1000" dirty="0">
                          <a:solidFill>
                            <a:srgbClr val="000000"/>
                          </a:solidFill>
                        </a:rPr>
                        <a:t>400,000</a:t>
                      </a:r>
                    </a:p>
                  </a:txBody>
                  <a:tcPr marL="82953" marR="82953" marT="41498" marB="41498"/>
                </a:tc>
                <a:tc>
                  <a:txBody>
                    <a:bodyPr/>
                    <a:lstStyle/>
                    <a:p>
                      <a:r>
                        <a:rPr lang="en-US" sz="1000" dirty="0">
                          <a:solidFill>
                            <a:srgbClr val="000000"/>
                          </a:solidFill>
                        </a:rPr>
                        <a:t>35,000</a:t>
                      </a:r>
                    </a:p>
                  </a:txBody>
                  <a:tcPr marL="82953" marR="82953" marT="41498" marB="41498"/>
                </a:tc>
                <a:extLst>
                  <a:ext uri="{0D108BD9-81ED-4DB2-BD59-A6C34878D82A}">
                    <a16:rowId xmlns:a16="http://schemas.microsoft.com/office/drawing/2014/main" val="1479647675"/>
                  </a:ext>
                </a:extLst>
              </a:tr>
            </a:tbl>
          </a:graphicData>
        </a:graphic>
      </p:graphicFrame>
    </p:spTree>
  </p:cSld>
  <p:clrMapOvr>
    <a:masterClrMapping/>
  </p:clrMapOvr>
  <p:transition spd="med"/>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0BE4D0-FF05-417D-90E6-2A25D71E82E0}"/>
              </a:ext>
            </a:extLst>
          </p:cNvPr>
          <p:cNvSpPr>
            <a:spLocks noGrp="1"/>
          </p:cNvSpPr>
          <p:nvPr>
            <p:ph idx="1"/>
          </p:nvPr>
        </p:nvSpPr>
        <p:spPr/>
        <p:txBody>
          <a:bodyPr/>
          <a:lstStyle/>
          <a:p>
            <a:r>
              <a:rPr lang="en-US" dirty="0"/>
              <a:t>What is the risk of the US Government’s (threat actor) secondary use (privacy violation) of ethnicity information resulting in the loss of liberty (adverse consequence) to people in the US (affected population)?</a:t>
            </a:r>
          </a:p>
          <a:p>
            <a:endParaRPr lang="en-US" dirty="0"/>
          </a:p>
          <a:p>
            <a:r>
              <a:rPr lang="en-US" dirty="0"/>
              <a:t>Based on historical data, internment of Japanese-Americans during World War 2, the annualized risk is between ½ and 2 million secondary uses of ethnicity information with a median of 1.2 million resulting in between 8,500 and 37,500 years of incarceration, with a median of 20,500 years. </a:t>
            </a:r>
          </a:p>
        </p:txBody>
      </p:sp>
      <p:pic>
        <p:nvPicPr>
          <p:cNvPr id="5" name="Picture 34">
            <a:extLst>
              <a:ext uri="{FF2B5EF4-FFF2-40B4-BE49-F238E27FC236}">
                <a16:creationId xmlns:a16="http://schemas.microsoft.com/office/drawing/2014/main" id="{23E0B9A4-B8D0-43BD-8D54-14E78BE76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1188" y="5464626"/>
            <a:ext cx="3102086" cy="12126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Freeform 35">
            <a:extLst>
              <a:ext uri="{FF2B5EF4-FFF2-40B4-BE49-F238E27FC236}">
                <a16:creationId xmlns:a16="http://schemas.microsoft.com/office/drawing/2014/main" id="{AE3A1F88-2D11-47F0-8658-9B9042DB31C6}"/>
              </a:ext>
            </a:extLst>
          </p:cNvPr>
          <p:cNvSpPr>
            <a:spLocks noChangeArrowheads="1"/>
          </p:cNvSpPr>
          <p:nvPr/>
        </p:nvSpPr>
        <p:spPr bwMode="auto">
          <a:xfrm>
            <a:off x="525717" y="272497"/>
            <a:ext cx="11209695" cy="1485965"/>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rgbClr val="FFFFFF"/>
          </a:solidFill>
          <a:ln w="57240" cap="sq">
            <a:solidFill>
              <a:srgbClr val="262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a:lnSpc>
                <a:spcPct val="100000"/>
              </a:lnSpc>
              <a:spcBef>
                <a:spcPts val="1089"/>
              </a:spcBef>
              <a:spcAft>
                <a:spcPts val="907"/>
              </a:spcAft>
            </a:pPr>
            <a:r>
              <a:rPr lang="en-US" altLang="en-US" sz="1089" b="1" dirty="0">
                <a:latin typeface="Century" panose="02040604050505020304" pitchFamily="18" charset="0"/>
                <a:ea typeface="Arial Unicode MS" panose="020B0604020202020204" pitchFamily="34" charset="-128"/>
                <a:cs typeface="Arial Unicode MS" panose="020B0604020202020204" pitchFamily="34" charset="-128"/>
              </a:rPr>
              <a:t>Note on Organizational Risk</a:t>
            </a:r>
            <a:br>
              <a:rPr lang="en-US" altLang="en-US" sz="1089" b="1" dirty="0">
                <a:latin typeface="Century" panose="02040604050505020304" pitchFamily="18" charset="0"/>
                <a:ea typeface="Arial Unicode MS" panose="020B0604020202020204" pitchFamily="34" charset="-128"/>
                <a:cs typeface="Arial Unicode MS" panose="020B0604020202020204" pitchFamily="34" charset="-128"/>
              </a:rPr>
            </a:br>
            <a:r>
              <a:rPr lang="en-US" altLang="en-US" sz="1089" dirty="0">
                <a:latin typeface="Century" panose="02040604050505020304" pitchFamily="18" charset="0"/>
                <a:ea typeface="Arial Unicode MS" panose="020B0604020202020204" pitchFamily="34" charset="-128"/>
                <a:cs typeface="Arial Unicode MS" panose="020B0604020202020204" pitchFamily="34" charset="-128"/>
              </a:rPr>
              <a:t>The US government eventually disbursed more than $1.6 billion (equivalent to $3,240,000,000 in 2016) in reparations to 82,219 Japanese Americans who had been interned and their heirs </a:t>
            </a:r>
            <a:r>
              <a:rPr lang="en-US" altLang="en-US" sz="1089" b="1" dirty="0">
                <a:latin typeface="Century" panose="02040604050505020304" pitchFamily="18" charset="0"/>
                <a:ea typeface="Arial Unicode MS" panose="020B0604020202020204" pitchFamily="34" charset="-128"/>
                <a:cs typeface="Arial Unicode MS" panose="020B0604020202020204" pitchFamily="34" charset="-128"/>
              </a:rPr>
              <a:t>(about $7500/year incarcerated based on 2016 dollars)</a:t>
            </a:r>
          </a:p>
          <a:p>
            <a:pPr>
              <a:lnSpc>
                <a:spcPct val="100000"/>
              </a:lnSpc>
              <a:spcBef>
                <a:spcPts val="1089"/>
              </a:spcBef>
              <a:spcAft>
                <a:spcPts val="907"/>
              </a:spcAft>
            </a:pPr>
            <a:r>
              <a:rPr lang="en-US" altLang="en-US" sz="1089" dirty="0">
                <a:latin typeface="Century" panose="02040604050505020304" pitchFamily="18" charset="0"/>
                <a:ea typeface="Arial Unicode MS" panose="020B0604020202020204" pitchFamily="34" charset="-128"/>
                <a:cs typeface="Arial Unicode MS" panose="020B0604020202020204" pitchFamily="34" charset="-128"/>
              </a:rPr>
              <a:t>We could translate this into an annual risk of  $64m - $281m  (median $154m) to the US Government for the 2020 Census. However, doing so could be seen as trivializing and dehumanizing the toll on the population. FAIR Privacy analysis is fundamentally about quantifying risks to people, not organizations, with an aim at reducing privacy violations (See </a:t>
            </a:r>
            <a:r>
              <a:rPr lang="en-US" altLang="en-US" sz="1089" dirty="0" err="1">
                <a:latin typeface="Century" panose="02040604050505020304" pitchFamily="18" charset="0"/>
                <a:ea typeface="Arial Unicode MS" panose="020B0604020202020204" pitchFamily="34" charset="-128"/>
                <a:cs typeface="Arial Unicode MS" panose="020B0604020202020204" pitchFamily="34" charset="-128"/>
              </a:rPr>
              <a:t>Hoepman</a:t>
            </a:r>
            <a:r>
              <a:rPr lang="en-US" altLang="en-US" sz="1089" dirty="0">
                <a:latin typeface="Century" panose="02040604050505020304" pitchFamily="18" charset="0"/>
                <a:ea typeface="Arial Unicode MS" panose="020B0604020202020204" pitchFamily="34" charset="-128"/>
                <a:cs typeface="Arial Unicode MS" panose="020B0604020202020204" pitchFamily="34" charset="-128"/>
              </a:rPr>
              <a:t> privacy design strategies on next slide)</a:t>
            </a:r>
          </a:p>
        </p:txBody>
      </p:sp>
      <p:sp>
        <p:nvSpPr>
          <p:cNvPr id="13319" name="TextBox 2">
            <a:extLst>
              <a:ext uri="{FF2B5EF4-FFF2-40B4-BE49-F238E27FC236}">
                <a16:creationId xmlns:a16="http://schemas.microsoft.com/office/drawing/2014/main" id="{62458922-6B21-4D99-A732-C489F630D74C}"/>
              </a:ext>
            </a:extLst>
          </p:cNvPr>
          <p:cNvSpPr txBox="1">
            <a:spLocks noChangeArrowheads="1"/>
          </p:cNvSpPr>
          <p:nvPr/>
        </p:nvSpPr>
        <p:spPr bwMode="auto">
          <a:xfrm>
            <a:off x="891299" y="5647833"/>
            <a:ext cx="5753404" cy="8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1633" dirty="0"/>
              <a:t>An analyst could substitute statistics about more modern ethnic populations at-risk in the US, rather than relying on strictly historical data about Japanese-Americans. </a:t>
            </a:r>
          </a:p>
        </p:txBody>
      </p:sp>
    </p:spTree>
  </p:cSld>
  <p:clrMapOvr>
    <a:masterClrMapping/>
  </p:clrMapOvr>
  <p:transition spd="med"/>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C7D8E978-2A52-422D-ABB3-EE4620908DF8}"/>
              </a:ext>
            </a:extLst>
          </p:cNvPr>
          <p:cNvSpPr>
            <a:spLocks noGrp="1" noChangeArrowheads="1"/>
          </p:cNvSpPr>
          <p:nvPr>
            <p:ph type="title"/>
          </p:nvPr>
        </p:nvSpPr>
        <p:spPr/>
        <p:txBody>
          <a:bodyPr vert="horz" lIns="91440" tIns="8295" rIns="91440" bIns="45720" rtlCol="0" anchor="b">
            <a:normAutofit/>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US" altLang="en-US" sz="3266"/>
              <a:t>Mapping Hoepman Privacy Design Strategies to FAIR Privacy Factors</a:t>
            </a:r>
          </a:p>
        </p:txBody>
      </p:sp>
      <p:sp>
        <p:nvSpPr>
          <p:cNvPr id="15363" name="Rectangle 6">
            <a:extLst>
              <a:ext uri="{FF2B5EF4-FFF2-40B4-BE49-F238E27FC236}">
                <a16:creationId xmlns:a16="http://schemas.microsoft.com/office/drawing/2014/main" id="{E39CBFA2-2343-445E-8491-E0529D98E3E9}"/>
              </a:ext>
            </a:extLst>
          </p:cNvPr>
          <p:cNvSpPr>
            <a:spLocks noChangeArrowheads="1"/>
          </p:cNvSpPr>
          <p:nvPr/>
        </p:nvSpPr>
        <p:spPr bwMode="auto">
          <a:xfrm>
            <a:off x="5326961" y="1692178"/>
            <a:ext cx="1326379" cy="372999"/>
          </a:xfrm>
          <a:prstGeom prst="rect">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633">
                <a:solidFill>
                  <a:schemeClr val="bg1"/>
                </a:solidFill>
              </a:rPr>
              <a:t>Privacy Risk</a:t>
            </a:r>
          </a:p>
        </p:txBody>
      </p:sp>
      <p:sp>
        <p:nvSpPr>
          <p:cNvPr id="53" name="Rectangle 52">
            <a:extLst>
              <a:ext uri="{FF2B5EF4-FFF2-40B4-BE49-F238E27FC236}">
                <a16:creationId xmlns:a16="http://schemas.microsoft.com/office/drawing/2014/main" id="{92AFBF54-0068-4934-9B1E-9AF4BC93AC45}"/>
              </a:ext>
            </a:extLst>
          </p:cNvPr>
          <p:cNvSpPr/>
          <p:nvPr/>
        </p:nvSpPr>
        <p:spPr bwMode="auto">
          <a:xfrm>
            <a:off x="3692388" y="2737729"/>
            <a:ext cx="1326380" cy="37155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Action </a:t>
            </a:r>
            <a:br>
              <a:rPr lang="en-US" sz="1089" dirty="0">
                <a:solidFill>
                  <a:srgbClr val="000000"/>
                </a:solidFill>
                <a:latin typeface="Century" panose="02040604050505020304" pitchFamily="18" charset="0"/>
              </a:rPr>
            </a:br>
            <a:r>
              <a:rPr lang="en-US" sz="1089" b="1" dirty="0">
                <a:solidFill>
                  <a:srgbClr val="000000"/>
                </a:solidFill>
                <a:latin typeface="Century" panose="02040604050505020304" pitchFamily="18" charset="0"/>
              </a:rPr>
              <a:t>Frequency</a:t>
            </a:r>
          </a:p>
        </p:txBody>
      </p:sp>
      <p:sp>
        <p:nvSpPr>
          <p:cNvPr id="54" name="Rectangle 53">
            <a:extLst>
              <a:ext uri="{FF2B5EF4-FFF2-40B4-BE49-F238E27FC236}">
                <a16:creationId xmlns:a16="http://schemas.microsoft.com/office/drawing/2014/main" id="{422CBF92-F17D-4607-B0BD-4FB292F99C97}"/>
              </a:ext>
            </a:extLst>
          </p:cNvPr>
          <p:cNvSpPr/>
          <p:nvPr/>
        </p:nvSpPr>
        <p:spPr bwMode="auto">
          <a:xfrm>
            <a:off x="2618035" y="3621981"/>
            <a:ext cx="1324939" cy="37299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Attempt </a:t>
            </a:r>
            <a:br>
              <a:rPr lang="en-US" sz="1089" dirty="0">
                <a:solidFill>
                  <a:srgbClr val="000000"/>
                </a:solidFill>
                <a:latin typeface="Century" panose="02040604050505020304" pitchFamily="18" charset="0"/>
              </a:rPr>
            </a:br>
            <a:r>
              <a:rPr lang="en-US" sz="1089" dirty="0">
                <a:solidFill>
                  <a:srgbClr val="000000"/>
                </a:solidFill>
                <a:latin typeface="Century" panose="02040604050505020304" pitchFamily="18" charset="0"/>
              </a:rPr>
              <a:t>Frequency</a:t>
            </a:r>
          </a:p>
        </p:txBody>
      </p:sp>
      <p:sp>
        <p:nvSpPr>
          <p:cNvPr id="55" name="Rectangle 54">
            <a:extLst>
              <a:ext uri="{FF2B5EF4-FFF2-40B4-BE49-F238E27FC236}">
                <a16:creationId xmlns:a16="http://schemas.microsoft.com/office/drawing/2014/main" id="{0C5F4894-A4E4-41FC-887B-1F11BAE1A2EA}"/>
              </a:ext>
            </a:extLst>
          </p:cNvPr>
          <p:cNvSpPr/>
          <p:nvPr/>
        </p:nvSpPr>
        <p:spPr bwMode="auto">
          <a:xfrm>
            <a:off x="4562239" y="3621981"/>
            <a:ext cx="1326380" cy="37299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Vulnerability</a:t>
            </a:r>
          </a:p>
        </p:txBody>
      </p:sp>
      <p:sp>
        <p:nvSpPr>
          <p:cNvPr id="56" name="Rectangle 55">
            <a:extLst>
              <a:ext uri="{FF2B5EF4-FFF2-40B4-BE49-F238E27FC236}">
                <a16:creationId xmlns:a16="http://schemas.microsoft.com/office/drawing/2014/main" id="{CEFB6EAF-51EF-40EF-AF7D-B8A85B0B292D}"/>
              </a:ext>
            </a:extLst>
          </p:cNvPr>
          <p:cNvSpPr/>
          <p:nvPr/>
        </p:nvSpPr>
        <p:spPr bwMode="auto">
          <a:xfrm>
            <a:off x="1785628" y="4811546"/>
            <a:ext cx="1324939" cy="37299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Opportunity</a:t>
            </a:r>
          </a:p>
        </p:txBody>
      </p:sp>
      <p:sp>
        <p:nvSpPr>
          <p:cNvPr id="57" name="Rectangle 56">
            <a:extLst>
              <a:ext uri="{FF2B5EF4-FFF2-40B4-BE49-F238E27FC236}">
                <a16:creationId xmlns:a16="http://schemas.microsoft.com/office/drawing/2014/main" id="{219F6033-501E-454B-BFB8-47D080E253B8}"/>
              </a:ext>
            </a:extLst>
          </p:cNvPr>
          <p:cNvSpPr/>
          <p:nvPr/>
        </p:nvSpPr>
        <p:spPr bwMode="auto">
          <a:xfrm>
            <a:off x="3179694" y="4811546"/>
            <a:ext cx="1326380" cy="37299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Probability of Action</a:t>
            </a:r>
          </a:p>
        </p:txBody>
      </p:sp>
      <p:sp>
        <p:nvSpPr>
          <p:cNvPr id="58" name="Rectangle 57">
            <a:extLst>
              <a:ext uri="{FF2B5EF4-FFF2-40B4-BE49-F238E27FC236}">
                <a16:creationId xmlns:a16="http://schemas.microsoft.com/office/drawing/2014/main" id="{57ABB204-E609-4C6A-B80D-30032533FF1C}"/>
              </a:ext>
            </a:extLst>
          </p:cNvPr>
          <p:cNvSpPr/>
          <p:nvPr/>
        </p:nvSpPr>
        <p:spPr bwMode="auto">
          <a:xfrm>
            <a:off x="4562239" y="4811546"/>
            <a:ext cx="1326380" cy="37299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Capability</a:t>
            </a:r>
          </a:p>
        </p:txBody>
      </p:sp>
      <p:sp>
        <p:nvSpPr>
          <p:cNvPr id="59" name="Rectangle 58">
            <a:extLst>
              <a:ext uri="{FF2B5EF4-FFF2-40B4-BE49-F238E27FC236}">
                <a16:creationId xmlns:a16="http://schemas.microsoft.com/office/drawing/2014/main" id="{6A514C52-C9F5-4A05-B59D-159D94B5553C}"/>
              </a:ext>
            </a:extLst>
          </p:cNvPr>
          <p:cNvSpPr/>
          <p:nvPr/>
        </p:nvSpPr>
        <p:spPr bwMode="auto">
          <a:xfrm>
            <a:off x="5944784" y="4811546"/>
            <a:ext cx="1326380" cy="37299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Difficulty</a:t>
            </a:r>
          </a:p>
        </p:txBody>
      </p:sp>
      <p:sp>
        <p:nvSpPr>
          <p:cNvPr id="15371" name="Rectangle 59">
            <a:extLst>
              <a:ext uri="{FF2B5EF4-FFF2-40B4-BE49-F238E27FC236}">
                <a16:creationId xmlns:a16="http://schemas.microsoft.com/office/drawing/2014/main" id="{6CE63801-C1AC-4346-80E1-BB94C6438082}"/>
              </a:ext>
            </a:extLst>
          </p:cNvPr>
          <p:cNvSpPr>
            <a:spLocks noChangeArrowheads="1"/>
          </p:cNvSpPr>
          <p:nvPr/>
        </p:nvSpPr>
        <p:spPr bwMode="auto">
          <a:xfrm>
            <a:off x="6719586" y="2737729"/>
            <a:ext cx="1324939" cy="371559"/>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Violation </a:t>
            </a:r>
            <a:r>
              <a:rPr lang="en-US" altLang="en-US" sz="1089" b="1">
                <a:solidFill>
                  <a:srgbClr val="000000"/>
                </a:solidFill>
                <a:latin typeface="Century" panose="02040604050505020304" pitchFamily="18" charset="0"/>
              </a:rPr>
              <a:t>Magnitude</a:t>
            </a:r>
          </a:p>
        </p:txBody>
      </p:sp>
      <p:sp>
        <p:nvSpPr>
          <p:cNvPr id="15372" name="Rectangle 60">
            <a:extLst>
              <a:ext uri="{FF2B5EF4-FFF2-40B4-BE49-F238E27FC236}">
                <a16:creationId xmlns:a16="http://schemas.microsoft.com/office/drawing/2014/main" id="{D29EA0A2-1157-4F39-B982-B50485E540C0}"/>
              </a:ext>
            </a:extLst>
          </p:cNvPr>
          <p:cNvSpPr>
            <a:spLocks noChangeArrowheads="1"/>
          </p:cNvSpPr>
          <p:nvPr/>
        </p:nvSpPr>
        <p:spPr bwMode="auto">
          <a:xfrm>
            <a:off x="6719586" y="3621981"/>
            <a:ext cx="1324939" cy="372999"/>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Population Magnitude</a:t>
            </a:r>
          </a:p>
        </p:txBody>
      </p:sp>
      <p:sp>
        <p:nvSpPr>
          <p:cNvPr id="15373" name="Rectangle 61">
            <a:extLst>
              <a:ext uri="{FF2B5EF4-FFF2-40B4-BE49-F238E27FC236}">
                <a16:creationId xmlns:a16="http://schemas.microsoft.com/office/drawing/2014/main" id="{14BEE90D-C426-46BA-8129-9AF6039C45B5}"/>
              </a:ext>
            </a:extLst>
          </p:cNvPr>
          <p:cNvSpPr>
            <a:spLocks noChangeArrowheads="1"/>
          </p:cNvSpPr>
          <p:nvPr/>
        </p:nvSpPr>
        <p:spPr bwMode="auto">
          <a:xfrm>
            <a:off x="8905735" y="3621982"/>
            <a:ext cx="1326380" cy="532856"/>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Adverse Consequences Risk</a:t>
            </a:r>
          </a:p>
        </p:txBody>
      </p:sp>
      <p:sp>
        <p:nvSpPr>
          <p:cNvPr id="15374" name="Rectangle 62">
            <a:extLst>
              <a:ext uri="{FF2B5EF4-FFF2-40B4-BE49-F238E27FC236}">
                <a16:creationId xmlns:a16="http://schemas.microsoft.com/office/drawing/2014/main" id="{3B3002E5-575A-42A7-8BF2-ABA1D2DE52AC}"/>
              </a:ext>
            </a:extLst>
          </p:cNvPr>
          <p:cNvSpPr>
            <a:spLocks noChangeArrowheads="1"/>
          </p:cNvSpPr>
          <p:nvPr/>
        </p:nvSpPr>
        <p:spPr bwMode="auto">
          <a:xfrm>
            <a:off x="7435342" y="4811546"/>
            <a:ext cx="1326379" cy="372999"/>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Consequences Frequency</a:t>
            </a:r>
          </a:p>
        </p:txBody>
      </p:sp>
      <p:sp>
        <p:nvSpPr>
          <p:cNvPr id="15375" name="Rectangle 63">
            <a:extLst>
              <a:ext uri="{FF2B5EF4-FFF2-40B4-BE49-F238E27FC236}">
                <a16:creationId xmlns:a16="http://schemas.microsoft.com/office/drawing/2014/main" id="{B4BED457-D8E9-4DDA-BEC9-C5A27FB70A74}"/>
              </a:ext>
            </a:extLst>
          </p:cNvPr>
          <p:cNvSpPr>
            <a:spLocks noChangeArrowheads="1"/>
          </p:cNvSpPr>
          <p:nvPr/>
        </p:nvSpPr>
        <p:spPr bwMode="auto">
          <a:xfrm>
            <a:off x="8905735" y="4811546"/>
            <a:ext cx="1326380" cy="372999"/>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Consequences Magnitude</a:t>
            </a:r>
          </a:p>
        </p:txBody>
      </p:sp>
      <p:cxnSp>
        <p:nvCxnSpPr>
          <p:cNvPr id="15376" name="Straight Arrow Connector 10">
            <a:extLst>
              <a:ext uri="{FF2B5EF4-FFF2-40B4-BE49-F238E27FC236}">
                <a16:creationId xmlns:a16="http://schemas.microsoft.com/office/drawing/2014/main" id="{E32541CD-B46A-4D08-98E4-742FFBF9EF8C}"/>
              </a:ext>
            </a:extLst>
          </p:cNvPr>
          <p:cNvCxnSpPr>
            <a:cxnSpLocks noChangeShapeType="1"/>
            <a:stCxn id="56" idx="0"/>
            <a:endCxn id="54" idx="2"/>
          </p:cNvCxnSpPr>
          <p:nvPr/>
        </p:nvCxnSpPr>
        <p:spPr bwMode="auto">
          <a:xfrm flipV="1">
            <a:off x="2448098" y="3994980"/>
            <a:ext cx="832407" cy="81656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7" name="Straight Arrow Connector 12">
            <a:extLst>
              <a:ext uri="{FF2B5EF4-FFF2-40B4-BE49-F238E27FC236}">
                <a16:creationId xmlns:a16="http://schemas.microsoft.com/office/drawing/2014/main" id="{55425844-3017-43BF-9CC7-D23A5A27E143}"/>
              </a:ext>
            </a:extLst>
          </p:cNvPr>
          <p:cNvCxnSpPr>
            <a:cxnSpLocks/>
            <a:stCxn id="57" idx="0"/>
            <a:endCxn id="54" idx="2"/>
          </p:cNvCxnSpPr>
          <p:nvPr/>
        </p:nvCxnSpPr>
        <p:spPr bwMode="auto">
          <a:xfrm flipH="1" flipV="1">
            <a:off x="3280505" y="3994980"/>
            <a:ext cx="563100" cy="81656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8" name="Straight Arrow Connector 14">
            <a:extLst>
              <a:ext uri="{FF2B5EF4-FFF2-40B4-BE49-F238E27FC236}">
                <a16:creationId xmlns:a16="http://schemas.microsoft.com/office/drawing/2014/main" id="{16990A18-7721-417B-AF89-7670A56C07CA}"/>
              </a:ext>
            </a:extLst>
          </p:cNvPr>
          <p:cNvCxnSpPr>
            <a:cxnSpLocks noChangeShapeType="1"/>
            <a:stCxn id="54" idx="0"/>
            <a:endCxn id="53" idx="2"/>
          </p:cNvCxnSpPr>
          <p:nvPr/>
        </p:nvCxnSpPr>
        <p:spPr bwMode="auto">
          <a:xfrm flipV="1">
            <a:off x="3280506" y="3109287"/>
            <a:ext cx="1075793" cy="51269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9" name="Straight Arrow Connector 16">
            <a:extLst>
              <a:ext uri="{FF2B5EF4-FFF2-40B4-BE49-F238E27FC236}">
                <a16:creationId xmlns:a16="http://schemas.microsoft.com/office/drawing/2014/main" id="{7B500E42-4C47-4C41-869E-F295DE37F516}"/>
              </a:ext>
            </a:extLst>
          </p:cNvPr>
          <p:cNvCxnSpPr>
            <a:cxnSpLocks noChangeShapeType="1"/>
            <a:stCxn id="55" idx="0"/>
            <a:endCxn id="53" idx="2"/>
          </p:cNvCxnSpPr>
          <p:nvPr/>
        </p:nvCxnSpPr>
        <p:spPr bwMode="auto">
          <a:xfrm flipH="1" flipV="1">
            <a:off x="4356298" y="3109287"/>
            <a:ext cx="869851" cy="51269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0" name="Straight Arrow Connector 20">
            <a:extLst>
              <a:ext uri="{FF2B5EF4-FFF2-40B4-BE49-F238E27FC236}">
                <a16:creationId xmlns:a16="http://schemas.microsoft.com/office/drawing/2014/main" id="{996D833C-7873-4FE0-A9BF-CD17CD0AA493}"/>
              </a:ext>
            </a:extLst>
          </p:cNvPr>
          <p:cNvCxnSpPr>
            <a:cxnSpLocks noChangeShapeType="1"/>
            <a:stCxn id="59" idx="0"/>
            <a:endCxn id="55" idx="2"/>
          </p:cNvCxnSpPr>
          <p:nvPr/>
        </p:nvCxnSpPr>
        <p:spPr bwMode="auto">
          <a:xfrm flipH="1" flipV="1">
            <a:off x="5226150" y="3994980"/>
            <a:ext cx="1382545" cy="81656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1" name="Straight Arrow Connector 22">
            <a:extLst>
              <a:ext uri="{FF2B5EF4-FFF2-40B4-BE49-F238E27FC236}">
                <a16:creationId xmlns:a16="http://schemas.microsoft.com/office/drawing/2014/main" id="{E86F196F-931A-4ADE-98C1-473ACC0F6417}"/>
              </a:ext>
            </a:extLst>
          </p:cNvPr>
          <p:cNvCxnSpPr>
            <a:cxnSpLocks noChangeShapeType="1"/>
            <a:stCxn id="53" idx="0"/>
            <a:endCxn id="15363" idx="2"/>
          </p:cNvCxnSpPr>
          <p:nvPr/>
        </p:nvCxnSpPr>
        <p:spPr bwMode="auto">
          <a:xfrm flipV="1">
            <a:off x="4356299" y="2065178"/>
            <a:ext cx="1633131" cy="672551"/>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2" name="Straight Arrow Connector 24">
            <a:extLst>
              <a:ext uri="{FF2B5EF4-FFF2-40B4-BE49-F238E27FC236}">
                <a16:creationId xmlns:a16="http://schemas.microsoft.com/office/drawing/2014/main" id="{482E18E2-1442-4E44-96E4-E20143B9680A}"/>
              </a:ext>
            </a:extLst>
          </p:cNvPr>
          <p:cNvCxnSpPr>
            <a:cxnSpLocks noChangeShapeType="1"/>
            <a:stCxn id="15371" idx="0"/>
            <a:endCxn id="15363" idx="2"/>
          </p:cNvCxnSpPr>
          <p:nvPr/>
        </p:nvCxnSpPr>
        <p:spPr bwMode="auto">
          <a:xfrm flipH="1" flipV="1">
            <a:off x="5989430" y="2065178"/>
            <a:ext cx="1392626" cy="672551"/>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3" name="Straight Arrow Connector 26">
            <a:extLst>
              <a:ext uri="{FF2B5EF4-FFF2-40B4-BE49-F238E27FC236}">
                <a16:creationId xmlns:a16="http://schemas.microsoft.com/office/drawing/2014/main" id="{EBB5CC48-3C01-4C84-B456-04C2E0C27806}"/>
              </a:ext>
            </a:extLst>
          </p:cNvPr>
          <p:cNvCxnSpPr>
            <a:cxnSpLocks noChangeShapeType="1"/>
            <a:stCxn id="15374" idx="0"/>
            <a:endCxn id="15373" idx="2"/>
          </p:cNvCxnSpPr>
          <p:nvPr/>
        </p:nvCxnSpPr>
        <p:spPr bwMode="auto">
          <a:xfrm flipV="1">
            <a:off x="8099251" y="4154837"/>
            <a:ext cx="1468954" cy="656709"/>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4" name="Straight Arrow Connector 30">
            <a:extLst>
              <a:ext uri="{FF2B5EF4-FFF2-40B4-BE49-F238E27FC236}">
                <a16:creationId xmlns:a16="http://schemas.microsoft.com/office/drawing/2014/main" id="{755D7AAA-74C8-4C69-9D3C-6B0153C69AC7}"/>
              </a:ext>
            </a:extLst>
          </p:cNvPr>
          <p:cNvCxnSpPr>
            <a:cxnSpLocks noChangeShapeType="1"/>
            <a:stCxn id="58" idx="0"/>
            <a:endCxn id="55" idx="2"/>
          </p:cNvCxnSpPr>
          <p:nvPr/>
        </p:nvCxnSpPr>
        <p:spPr bwMode="auto">
          <a:xfrm flipV="1">
            <a:off x="5226150" y="3994980"/>
            <a:ext cx="0" cy="81656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5" name="Straight Arrow Connector 46">
            <a:extLst>
              <a:ext uri="{FF2B5EF4-FFF2-40B4-BE49-F238E27FC236}">
                <a16:creationId xmlns:a16="http://schemas.microsoft.com/office/drawing/2014/main" id="{F1F79DD5-007E-49D6-90BE-74A434ECEBB8}"/>
              </a:ext>
            </a:extLst>
          </p:cNvPr>
          <p:cNvCxnSpPr>
            <a:cxnSpLocks noChangeShapeType="1"/>
            <a:stCxn id="15375" idx="0"/>
            <a:endCxn id="15373" idx="2"/>
          </p:cNvCxnSpPr>
          <p:nvPr/>
        </p:nvCxnSpPr>
        <p:spPr bwMode="auto">
          <a:xfrm flipV="1">
            <a:off x="9568205" y="4154837"/>
            <a:ext cx="0" cy="656709"/>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6" name="Straight Arrow Connector 48">
            <a:extLst>
              <a:ext uri="{FF2B5EF4-FFF2-40B4-BE49-F238E27FC236}">
                <a16:creationId xmlns:a16="http://schemas.microsoft.com/office/drawing/2014/main" id="{8B261512-E8D5-4CAF-B0BE-7EB804F280D9}"/>
              </a:ext>
            </a:extLst>
          </p:cNvPr>
          <p:cNvCxnSpPr>
            <a:cxnSpLocks noChangeShapeType="1"/>
            <a:stCxn id="15372" idx="0"/>
            <a:endCxn id="15371" idx="2"/>
          </p:cNvCxnSpPr>
          <p:nvPr/>
        </p:nvCxnSpPr>
        <p:spPr bwMode="auto">
          <a:xfrm flipV="1">
            <a:off x="7382055" y="3109287"/>
            <a:ext cx="0" cy="51269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7" name="Straight Arrow Connector 50">
            <a:extLst>
              <a:ext uri="{FF2B5EF4-FFF2-40B4-BE49-F238E27FC236}">
                <a16:creationId xmlns:a16="http://schemas.microsoft.com/office/drawing/2014/main" id="{8F0B54C0-F8F4-462D-984D-0BF5C15F93E2}"/>
              </a:ext>
            </a:extLst>
          </p:cNvPr>
          <p:cNvCxnSpPr>
            <a:cxnSpLocks noChangeShapeType="1"/>
            <a:stCxn id="15373" idx="0"/>
            <a:endCxn id="15371" idx="2"/>
          </p:cNvCxnSpPr>
          <p:nvPr/>
        </p:nvCxnSpPr>
        <p:spPr bwMode="auto">
          <a:xfrm flipH="1" flipV="1">
            <a:off x="7382056" y="3109287"/>
            <a:ext cx="2186150" cy="51269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Freeform 27">
            <a:extLst>
              <a:ext uri="{FF2B5EF4-FFF2-40B4-BE49-F238E27FC236}">
                <a16:creationId xmlns:a16="http://schemas.microsoft.com/office/drawing/2014/main" id="{5400B916-FAD2-4174-9E56-C3CF579826BA}"/>
              </a:ext>
            </a:extLst>
          </p:cNvPr>
          <p:cNvSpPr>
            <a:spLocks noChangeArrowheads="1"/>
          </p:cNvSpPr>
          <p:nvPr/>
        </p:nvSpPr>
        <p:spPr bwMode="auto">
          <a:xfrm>
            <a:off x="1771227" y="5184545"/>
            <a:ext cx="1339341" cy="446447"/>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rgbClr val="FCE94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40823" rIns="81646" bIns="40823" anchor="ctr"/>
          <a:lstStyle>
            <a:lvl1pPr>
              <a:lnSpc>
                <a:spcPct val="98000"/>
              </a:lnSpc>
              <a:spcAft>
                <a:spcPts val="14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b="1">
                <a:solidFill>
                  <a:srgbClr val="2C3E50"/>
                </a:solidFill>
                <a:latin typeface="Source Sans Pro Semibold" panose="020B0603030403020204" pitchFamily="34" charset="0"/>
                <a:cs typeface="源ノ角ゴシック Bold" charset="0"/>
              </a:defRPr>
            </a:lvl1pPr>
            <a:lvl2pPr>
              <a:lnSpc>
                <a:spcPct val="98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2C3E50"/>
                </a:solidFill>
                <a:latin typeface="Source Sans Pro" panose="020B0503030403020204" pitchFamily="34" charset="0"/>
                <a:cs typeface="源ノ角ゴシック Normal" charset="0"/>
              </a:defRPr>
            </a:lvl2pPr>
            <a:lvl3pPr>
              <a:lnSpc>
                <a:spcPct val="98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C3E50"/>
                </a:solidFill>
                <a:latin typeface="Source Sans Pro" panose="020B0503030403020204" pitchFamily="34" charset="0"/>
                <a:cs typeface="源ノ角ゴシック Normal" charset="0"/>
              </a:defRPr>
            </a:lvl3pPr>
            <a:lvl4pPr>
              <a:lnSpc>
                <a:spcPct val="98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4pPr>
            <a:lvl5pPr>
              <a:lnSpc>
                <a:spcPct val="98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5pPr>
            <a:lvl6pPr marL="25146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6pPr>
            <a:lvl7pPr marL="29718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7pPr>
            <a:lvl8pPr marL="34290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8pPr>
            <a:lvl9pPr marL="38862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9pPr>
          </a:lstStyle>
          <a:p>
            <a:pPr eaLnBrk="1">
              <a:lnSpc>
                <a:spcPct val="109000"/>
              </a:lnSpc>
              <a:spcAft>
                <a:spcPct val="0"/>
              </a:spcAft>
              <a:defRPr/>
            </a:pPr>
            <a:r>
              <a:rPr lang="pl-PL" altLang="en-US" sz="1270" b="0" cap="small" dirty="0">
                <a:solidFill>
                  <a:srgbClr val="000000"/>
                </a:solidFill>
                <a:latin typeface="Roboto" charset="0"/>
                <a:cs typeface="Arial Unicode MS" charset="0"/>
              </a:rPr>
              <a:t>Minimize &amp;</a:t>
            </a:r>
          </a:p>
          <a:p>
            <a:pPr eaLnBrk="1">
              <a:lnSpc>
                <a:spcPct val="109000"/>
              </a:lnSpc>
              <a:spcAft>
                <a:spcPct val="0"/>
              </a:spcAft>
              <a:defRPr/>
            </a:pPr>
            <a:r>
              <a:rPr lang="pl-PL" altLang="en-US" sz="1270" b="0" cap="small" dirty="0">
                <a:solidFill>
                  <a:srgbClr val="000000"/>
                </a:solidFill>
                <a:latin typeface="Roboto" charset="0"/>
                <a:cs typeface="Arial Unicode MS" charset="0"/>
              </a:rPr>
              <a:t>Separate</a:t>
            </a:r>
          </a:p>
        </p:txBody>
      </p:sp>
      <p:sp>
        <p:nvSpPr>
          <p:cNvPr id="46" name="Freeform 28">
            <a:extLst>
              <a:ext uri="{FF2B5EF4-FFF2-40B4-BE49-F238E27FC236}">
                <a16:creationId xmlns:a16="http://schemas.microsoft.com/office/drawing/2014/main" id="{0563793E-0DBD-446C-A354-6836B79FFD3B}"/>
              </a:ext>
            </a:extLst>
          </p:cNvPr>
          <p:cNvSpPr>
            <a:spLocks noChangeArrowheads="1"/>
          </p:cNvSpPr>
          <p:nvPr/>
        </p:nvSpPr>
        <p:spPr bwMode="auto">
          <a:xfrm>
            <a:off x="3179694" y="5170144"/>
            <a:ext cx="1326380" cy="446447"/>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rgbClr val="FCE94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40823" rIns="81646" bIns="40823" anchor="ctr"/>
          <a:lstStyle>
            <a:lvl1pPr>
              <a:lnSpc>
                <a:spcPct val="98000"/>
              </a:lnSpc>
              <a:spcAft>
                <a:spcPts val="14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b="1">
                <a:solidFill>
                  <a:srgbClr val="2C3E50"/>
                </a:solidFill>
                <a:latin typeface="Source Sans Pro Semibold" panose="020B0603030403020204" pitchFamily="34" charset="0"/>
                <a:cs typeface="源ノ角ゴシック Bold" charset="0"/>
              </a:defRPr>
            </a:lvl1pPr>
            <a:lvl2pPr>
              <a:lnSpc>
                <a:spcPct val="98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2C3E50"/>
                </a:solidFill>
                <a:latin typeface="Source Sans Pro" panose="020B0503030403020204" pitchFamily="34" charset="0"/>
                <a:cs typeface="源ノ角ゴシック Normal" charset="0"/>
              </a:defRPr>
            </a:lvl2pPr>
            <a:lvl3pPr>
              <a:lnSpc>
                <a:spcPct val="98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C3E50"/>
                </a:solidFill>
                <a:latin typeface="Source Sans Pro" panose="020B0503030403020204" pitchFamily="34" charset="0"/>
                <a:cs typeface="源ノ角ゴシック Normal" charset="0"/>
              </a:defRPr>
            </a:lvl3pPr>
            <a:lvl4pPr>
              <a:lnSpc>
                <a:spcPct val="98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4pPr>
            <a:lvl5pPr>
              <a:lnSpc>
                <a:spcPct val="98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5pPr>
            <a:lvl6pPr marL="25146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6pPr>
            <a:lvl7pPr marL="29718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7pPr>
            <a:lvl8pPr marL="34290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8pPr>
            <a:lvl9pPr marL="38862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9pPr>
          </a:lstStyle>
          <a:p>
            <a:pPr eaLnBrk="1">
              <a:lnSpc>
                <a:spcPct val="109000"/>
              </a:lnSpc>
              <a:spcAft>
                <a:spcPct val="0"/>
              </a:spcAft>
              <a:defRPr/>
            </a:pPr>
            <a:r>
              <a:rPr lang="pl-PL" altLang="en-US" sz="1270" b="0" cap="small" dirty="0">
                <a:solidFill>
                  <a:srgbClr val="000000"/>
                </a:solidFill>
                <a:latin typeface="Roboto" charset="0"/>
                <a:cs typeface="Arial Unicode MS" charset="0"/>
              </a:rPr>
              <a:t>Enforce &amp; </a:t>
            </a:r>
            <a:br>
              <a:rPr lang="pl-PL" altLang="en-US" sz="1270" b="0" cap="small" dirty="0">
                <a:solidFill>
                  <a:srgbClr val="000000"/>
                </a:solidFill>
                <a:latin typeface="Roboto" charset="0"/>
                <a:cs typeface="Arial Unicode MS" charset="0"/>
              </a:rPr>
            </a:br>
            <a:r>
              <a:rPr lang="pl-PL" altLang="en-US" sz="1270" b="0" cap="small" dirty="0">
                <a:solidFill>
                  <a:srgbClr val="000000"/>
                </a:solidFill>
                <a:latin typeface="Roboto" charset="0"/>
                <a:cs typeface="Arial Unicode MS" charset="0"/>
              </a:rPr>
              <a:t>Demonstrate</a:t>
            </a:r>
          </a:p>
        </p:txBody>
      </p:sp>
      <p:sp>
        <p:nvSpPr>
          <p:cNvPr id="48" name="Freeform 29">
            <a:extLst>
              <a:ext uri="{FF2B5EF4-FFF2-40B4-BE49-F238E27FC236}">
                <a16:creationId xmlns:a16="http://schemas.microsoft.com/office/drawing/2014/main" id="{B94EC555-5EEA-4258-8FF2-81B2237FF7CF}"/>
              </a:ext>
            </a:extLst>
          </p:cNvPr>
          <p:cNvSpPr>
            <a:spLocks noChangeArrowheads="1"/>
          </p:cNvSpPr>
          <p:nvPr/>
        </p:nvSpPr>
        <p:spPr bwMode="auto">
          <a:xfrm>
            <a:off x="5944784" y="5168704"/>
            <a:ext cx="1326380" cy="446447"/>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rgbClr val="FCE94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40823" rIns="81646" bIns="40823" anchor="ctr"/>
          <a:lstStyle>
            <a:lvl1pPr>
              <a:lnSpc>
                <a:spcPct val="98000"/>
              </a:lnSpc>
              <a:spcAft>
                <a:spcPts val="14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b="1">
                <a:solidFill>
                  <a:srgbClr val="2C3E50"/>
                </a:solidFill>
                <a:latin typeface="Source Sans Pro Semibold" panose="020B0603030403020204" pitchFamily="34" charset="0"/>
                <a:cs typeface="源ノ角ゴシック Bold" charset="0"/>
              </a:defRPr>
            </a:lvl1pPr>
            <a:lvl2pPr>
              <a:lnSpc>
                <a:spcPct val="98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2C3E50"/>
                </a:solidFill>
                <a:latin typeface="Source Sans Pro" panose="020B0503030403020204" pitchFamily="34" charset="0"/>
                <a:cs typeface="源ノ角ゴシック Normal" charset="0"/>
              </a:defRPr>
            </a:lvl2pPr>
            <a:lvl3pPr>
              <a:lnSpc>
                <a:spcPct val="98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C3E50"/>
                </a:solidFill>
                <a:latin typeface="Source Sans Pro" panose="020B0503030403020204" pitchFamily="34" charset="0"/>
                <a:cs typeface="源ノ角ゴシック Normal" charset="0"/>
              </a:defRPr>
            </a:lvl3pPr>
            <a:lvl4pPr>
              <a:lnSpc>
                <a:spcPct val="98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4pPr>
            <a:lvl5pPr>
              <a:lnSpc>
                <a:spcPct val="98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5pPr>
            <a:lvl6pPr marL="25146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6pPr>
            <a:lvl7pPr marL="29718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7pPr>
            <a:lvl8pPr marL="34290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8pPr>
            <a:lvl9pPr marL="38862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9pPr>
          </a:lstStyle>
          <a:p>
            <a:pPr eaLnBrk="1">
              <a:lnSpc>
                <a:spcPct val="109000"/>
              </a:lnSpc>
              <a:spcAft>
                <a:spcPct val="0"/>
              </a:spcAft>
              <a:defRPr/>
            </a:pPr>
            <a:r>
              <a:rPr lang="pl-PL" altLang="en-US" sz="1270" b="0" cap="small" dirty="0">
                <a:solidFill>
                  <a:srgbClr val="000000"/>
                </a:solidFill>
                <a:latin typeface="Roboto" charset="0"/>
                <a:cs typeface="Arial Unicode MS" charset="0"/>
              </a:rPr>
              <a:t>Hide &amp; </a:t>
            </a:r>
            <a:br>
              <a:rPr lang="pl-PL" altLang="en-US" sz="1270" b="0" cap="small" dirty="0">
                <a:solidFill>
                  <a:srgbClr val="000000"/>
                </a:solidFill>
                <a:latin typeface="Roboto" charset="0"/>
                <a:cs typeface="Arial Unicode MS" charset="0"/>
              </a:rPr>
            </a:br>
            <a:r>
              <a:rPr lang="pl-PL" altLang="en-US" sz="1270" b="0" cap="small" dirty="0">
                <a:solidFill>
                  <a:srgbClr val="000000"/>
                </a:solidFill>
                <a:latin typeface="Roboto" charset="0"/>
                <a:cs typeface="Arial Unicode MS" charset="0"/>
              </a:rPr>
              <a:t>Abstract</a:t>
            </a:r>
          </a:p>
        </p:txBody>
      </p:sp>
      <p:sp>
        <p:nvSpPr>
          <p:cNvPr id="50" name="Freeform 30">
            <a:extLst>
              <a:ext uri="{FF2B5EF4-FFF2-40B4-BE49-F238E27FC236}">
                <a16:creationId xmlns:a16="http://schemas.microsoft.com/office/drawing/2014/main" id="{0FA55C0F-6FCF-4F29-84E3-0A2B9C0E9E35}"/>
              </a:ext>
            </a:extLst>
          </p:cNvPr>
          <p:cNvSpPr>
            <a:spLocks noChangeArrowheads="1"/>
          </p:cNvSpPr>
          <p:nvPr/>
        </p:nvSpPr>
        <p:spPr bwMode="auto">
          <a:xfrm>
            <a:off x="6719586" y="3996421"/>
            <a:ext cx="1324939" cy="446447"/>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rgbClr val="FCE94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40823" rIns="81646" bIns="40823" anchor="ctr"/>
          <a:lstStyle>
            <a:lvl1pPr>
              <a:lnSpc>
                <a:spcPct val="98000"/>
              </a:lnSpc>
              <a:spcAft>
                <a:spcPts val="14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b="1">
                <a:solidFill>
                  <a:srgbClr val="2C3E50"/>
                </a:solidFill>
                <a:latin typeface="Source Sans Pro Semibold" panose="020B0603030403020204" pitchFamily="34" charset="0"/>
                <a:cs typeface="源ノ角ゴシック Bold" charset="0"/>
              </a:defRPr>
            </a:lvl1pPr>
            <a:lvl2pPr>
              <a:lnSpc>
                <a:spcPct val="98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2C3E50"/>
                </a:solidFill>
                <a:latin typeface="Source Sans Pro" panose="020B0503030403020204" pitchFamily="34" charset="0"/>
                <a:cs typeface="源ノ角ゴシック Normal" charset="0"/>
              </a:defRPr>
            </a:lvl2pPr>
            <a:lvl3pPr>
              <a:lnSpc>
                <a:spcPct val="98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C3E50"/>
                </a:solidFill>
                <a:latin typeface="Source Sans Pro" panose="020B0503030403020204" pitchFamily="34" charset="0"/>
                <a:cs typeface="源ノ角ゴシック Normal" charset="0"/>
              </a:defRPr>
            </a:lvl3pPr>
            <a:lvl4pPr>
              <a:lnSpc>
                <a:spcPct val="98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4pPr>
            <a:lvl5pPr>
              <a:lnSpc>
                <a:spcPct val="98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5pPr>
            <a:lvl6pPr marL="25146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6pPr>
            <a:lvl7pPr marL="29718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7pPr>
            <a:lvl8pPr marL="34290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8pPr>
            <a:lvl9pPr marL="3886200" indent="-228600" defTabSz="457200" eaLnBrk="0" fontAlgn="base" hangingPunct="0">
              <a:lnSpc>
                <a:spcPct val="98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C3E50"/>
                </a:solidFill>
                <a:latin typeface="Source Sans Pro" panose="020B0503030403020204" pitchFamily="34" charset="0"/>
                <a:cs typeface="源ノ角ゴシック Normal" charset="0"/>
              </a:defRPr>
            </a:lvl9pPr>
          </a:lstStyle>
          <a:p>
            <a:pPr eaLnBrk="1">
              <a:lnSpc>
                <a:spcPct val="109000"/>
              </a:lnSpc>
              <a:spcAft>
                <a:spcPct val="0"/>
              </a:spcAft>
              <a:defRPr/>
            </a:pPr>
            <a:r>
              <a:rPr lang="pl-PL" altLang="en-US" sz="1270" b="0" cap="small" dirty="0">
                <a:solidFill>
                  <a:srgbClr val="000000"/>
                </a:solidFill>
                <a:latin typeface="Roboto" charset="0"/>
                <a:cs typeface="Arial Unicode MS" charset="0"/>
              </a:rPr>
              <a:t>Inform &amp; </a:t>
            </a:r>
            <a:br>
              <a:rPr lang="pl-PL" altLang="en-US" sz="1270" b="0" cap="small" dirty="0">
                <a:solidFill>
                  <a:srgbClr val="000000"/>
                </a:solidFill>
                <a:latin typeface="Roboto" charset="0"/>
                <a:cs typeface="Arial Unicode MS" charset="0"/>
              </a:rPr>
            </a:br>
            <a:r>
              <a:rPr lang="pl-PL" altLang="en-US" sz="1270" b="0" cap="small" dirty="0">
                <a:solidFill>
                  <a:srgbClr val="000000"/>
                </a:solidFill>
                <a:latin typeface="Roboto" charset="0"/>
                <a:cs typeface="Arial Unicode MS" charset="0"/>
              </a:rPr>
              <a:t>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8E52-D89A-46A4-A1B1-92B251DEB42E}"/>
              </a:ext>
            </a:extLst>
          </p:cNvPr>
          <p:cNvSpPr>
            <a:spLocks noGrp="1"/>
          </p:cNvSpPr>
          <p:nvPr>
            <p:ph type="title"/>
          </p:nvPr>
        </p:nvSpPr>
        <p:spPr/>
        <p:txBody>
          <a:bodyPr/>
          <a:lstStyle/>
          <a:p>
            <a:r>
              <a:rPr lang="en-US" dirty="0"/>
              <a:t>NIST Privacy Framework</a:t>
            </a:r>
          </a:p>
        </p:txBody>
      </p:sp>
      <p:sp>
        <p:nvSpPr>
          <p:cNvPr id="3" name="Content Placeholder 2">
            <a:extLst>
              <a:ext uri="{FF2B5EF4-FFF2-40B4-BE49-F238E27FC236}">
                <a16:creationId xmlns:a16="http://schemas.microsoft.com/office/drawing/2014/main" id="{FFF3D627-3470-43F6-B07B-4561DA42FAF9}"/>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Functions organize foundational privacy activities at their highest level. They aid an organization in expressing its management of privacy risk by understanding and managing data processing, enabling risk management decisions, determining how to interact with individuals, and improving by learning from previous activities. </a:t>
            </a:r>
          </a:p>
          <a:p>
            <a:pPr marL="342900" indent="-342900">
              <a:buFont typeface="Arial" panose="020B0604020202020204" pitchFamily="34" charset="0"/>
              <a:buChar char="•"/>
            </a:pPr>
            <a:r>
              <a:rPr lang="en-US" dirty="0"/>
              <a:t>Categories are the subdivisions of a Function into groups of privacy outcomes closely tied to programmatic needs and particular activities. </a:t>
            </a:r>
          </a:p>
          <a:p>
            <a:pPr marL="342900" indent="-342900">
              <a:buFont typeface="Arial" panose="020B0604020202020204" pitchFamily="34" charset="0"/>
              <a:buChar char="•"/>
            </a:pPr>
            <a:r>
              <a:rPr lang="en-US" dirty="0"/>
              <a:t>Subcategories further divide a Category into specific outcomes of technical and/or management activities. They provide a set of results that, while not exhaustive, help support achievement of the outcomes in each Category</a:t>
            </a:r>
          </a:p>
        </p:txBody>
      </p:sp>
    </p:spTree>
    <p:extLst>
      <p:ext uri="{BB962C8B-B14F-4D97-AF65-F5344CB8AC3E}">
        <p14:creationId xmlns:p14="http://schemas.microsoft.com/office/powerpoint/2010/main" val="3845369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4D394-099B-4A07-B543-C570CCDB846E}"/>
              </a:ext>
            </a:extLst>
          </p:cNvPr>
          <p:cNvPicPr>
            <a:picLocks noChangeAspect="1"/>
          </p:cNvPicPr>
          <p:nvPr/>
        </p:nvPicPr>
        <p:blipFill>
          <a:blip r:embed="rId2"/>
          <a:stretch>
            <a:fillRect/>
          </a:stretch>
        </p:blipFill>
        <p:spPr>
          <a:xfrm>
            <a:off x="386861" y="0"/>
            <a:ext cx="11418277" cy="6862923"/>
          </a:xfrm>
          <a:prstGeom prst="rect">
            <a:avLst/>
          </a:prstGeom>
        </p:spPr>
      </p:pic>
    </p:spTree>
    <p:extLst>
      <p:ext uri="{BB962C8B-B14F-4D97-AF65-F5344CB8AC3E}">
        <p14:creationId xmlns:p14="http://schemas.microsoft.com/office/powerpoint/2010/main" val="63330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6DD305-B2E4-4D23-8105-CD9B6BFFAC5E}"/>
              </a:ext>
            </a:extLst>
          </p:cNvPr>
          <p:cNvPicPr>
            <a:picLocks noChangeAspect="1"/>
          </p:cNvPicPr>
          <p:nvPr/>
        </p:nvPicPr>
        <p:blipFill rotWithShape="1">
          <a:blip r:embed="rId2"/>
          <a:srcRect l="1365" t="1666" r="802" b="1538"/>
          <a:stretch/>
        </p:blipFill>
        <p:spPr>
          <a:xfrm>
            <a:off x="1395046" y="0"/>
            <a:ext cx="9401908" cy="6858016"/>
          </a:xfrm>
          <a:prstGeom prst="rect">
            <a:avLst/>
          </a:prstGeom>
        </p:spPr>
      </p:pic>
    </p:spTree>
    <p:extLst>
      <p:ext uri="{BB962C8B-B14F-4D97-AF65-F5344CB8AC3E}">
        <p14:creationId xmlns:p14="http://schemas.microsoft.com/office/powerpoint/2010/main" val="243880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996CF-DAFE-450F-9F96-51D6AC097CBD}"/>
              </a:ext>
            </a:extLst>
          </p:cNvPr>
          <p:cNvSpPr>
            <a:spLocks noGrp="1"/>
          </p:cNvSpPr>
          <p:nvPr>
            <p:ph type="title"/>
          </p:nvPr>
        </p:nvSpPr>
        <p:spPr/>
        <p:txBody>
          <a:bodyPr/>
          <a:lstStyle/>
          <a:p>
            <a:r>
              <a:rPr lang="en-US" dirty="0"/>
              <a:t>Privacy Framework Functions – Identify-P</a:t>
            </a:r>
          </a:p>
        </p:txBody>
      </p:sp>
      <p:sp>
        <p:nvSpPr>
          <p:cNvPr id="4" name="Content Placeholder 3">
            <a:extLst>
              <a:ext uri="{FF2B5EF4-FFF2-40B4-BE49-F238E27FC236}">
                <a16:creationId xmlns:a16="http://schemas.microsoft.com/office/drawing/2014/main" id="{58712D43-D983-45CE-89D6-FA79FA084D31}"/>
              </a:ext>
            </a:extLst>
          </p:cNvPr>
          <p:cNvSpPr>
            <a:spLocks noGrp="1"/>
          </p:cNvSpPr>
          <p:nvPr>
            <p:ph idx="1"/>
          </p:nvPr>
        </p:nvSpPr>
        <p:spPr/>
        <p:txBody>
          <a:bodyPr>
            <a:normAutofit/>
          </a:bodyPr>
          <a:lstStyle/>
          <a:p>
            <a:r>
              <a:rPr lang="en-US" dirty="0"/>
              <a:t>Develop the organizational understanding to manage privacy risk for individuals</a:t>
            </a:r>
          </a:p>
          <a:p>
            <a:r>
              <a:rPr lang="en-US" dirty="0"/>
              <a:t>arising from data processing.</a:t>
            </a:r>
          </a:p>
          <a:p>
            <a:endParaRPr lang="en-US" dirty="0"/>
          </a:p>
          <a:p>
            <a:r>
              <a:rPr lang="en-US" dirty="0"/>
              <a:t>The activities in the Identify-P Function are foundational for effective use of the Privacy Framework. Inventorying the circumstances under which data are processed, understanding the privacy interests of individuals directly or indirectly served or affected by an organization, and conducting risk assessments enable an organization to understand the business environment in which it is operating and identify and prioritize privacy risks.</a:t>
            </a:r>
          </a:p>
        </p:txBody>
      </p:sp>
    </p:spTree>
    <p:extLst>
      <p:ext uri="{BB962C8B-B14F-4D97-AF65-F5344CB8AC3E}">
        <p14:creationId xmlns:p14="http://schemas.microsoft.com/office/powerpoint/2010/main" val="419895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996CF-DAFE-450F-9F96-51D6AC097CBD}"/>
              </a:ext>
            </a:extLst>
          </p:cNvPr>
          <p:cNvSpPr>
            <a:spLocks noGrp="1"/>
          </p:cNvSpPr>
          <p:nvPr>
            <p:ph type="title"/>
          </p:nvPr>
        </p:nvSpPr>
        <p:spPr/>
        <p:txBody>
          <a:bodyPr/>
          <a:lstStyle/>
          <a:p>
            <a:r>
              <a:rPr lang="en-US" dirty="0"/>
              <a:t>Privacy Framework Functions – Govern-P</a:t>
            </a:r>
          </a:p>
        </p:txBody>
      </p:sp>
      <p:sp>
        <p:nvSpPr>
          <p:cNvPr id="4" name="Content Placeholder 3">
            <a:extLst>
              <a:ext uri="{FF2B5EF4-FFF2-40B4-BE49-F238E27FC236}">
                <a16:creationId xmlns:a16="http://schemas.microsoft.com/office/drawing/2014/main" id="{58712D43-D983-45CE-89D6-FA79FA084D31}"/>
              </a:ext>
            </a:extLst>
          </p:cNvPr>
          <p:cNvSpPr>
            <a:spLocks noGrp="1"/>
          </p:cNvSpPr>
          <p:nvPr>
            <p:ph idx="1"/>
          </p:nvPr>
        </p:nvSpPr>
        <p:spPr/>
        <p:txBody>
          <a:bodyPr>
            <a:normAutofit/>
          </a:bodyPr>
          <a:lstStyle/>
          <a:p>
            <a:r>
              <a:rPr lang="en-US" dirty="0"/>
              <a:t>• Govern-P – Develop and implement the organizational governance structure to enable an ongoing understanding of the organization’s risk management priorities that are informed by privacy risk.</a:t>
            </a:r>
          </a:p>
          <a:p>
            <a:endParaRPr lang="en-US" dirty="0"/>
          </a:p>
          <a:p>
            <a:r>
              <a:rPr lang="en-US" dirty="0"/>
              <a:t>The Govern-P Function is similarly foundational, but focuses on organizational-level activities such as establishing organizational privacy values and policies, identifying legal/regulatory requirements, and understanding organizational risk tolerance that enable an organization to focus and prioritize its efforts, consistent with its risk management strategy and business needs.</a:t>
            </a:r>
          </a:p>
        </p:txBody>
      </p:sp>
    </p:spTree>
    <p:extLst>
      <p:ext uri="{BB962C8B-B14F-4D97-AF65-F5344CB8AC3E}">
        <p14:creationId xmlns:p14="http://schemas.microsoft.com/office/powerpoint/2010/main" val="66375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996CF-DAFE-450F-9F96-51D6AC097CBD}"/>
              </a:ext>
            </a:extLst>
          </p:cNvPr>
          <p:cNvSpPr>
            <a:spLocks noGrp="1"/>
          </p:cNvSpPr>
          <p:nvPr>
            <p:ph type="title"/>
          </p:nvPr>
        </p:nvSpPr>
        <p:spPr/>
        <p:txBody>
          <a:bodyPr/>
          <a:lstStyle/>
          <a:p>
            <a:r>
              <a:rPr lang="en-US" dirty="0"/>
              <a:t>Privacy Framework Functions – Control-P</a:t>
            </a:r>
          </a:p>
        </p:txBody>
      </p:sp>
      <p:sp>
        <p:nvSpPr>
          <p:cNvPr id="4" name="Content Placeholder 3">
            <a:extLst>
              <a:ext uri="{FF2B5EF4-FFF2-40B4-BE49-F238E27FC236}">
                <a16:creationId xmlns:a16="http://schemas.microsoft.com/office/drawing/2014/main" id="{58712D43-D983-45CE-89D6-FA79FA084D31}"/>
              </a:ext>
            </a:extLst>
          </p:cNvPr>
          <p:cNvSpPr>
            <a:spLocks noGrp="1"/>
          </p:cNvSpPr>
          <p:nvPr>
            <p:ph idx="1"/>
          </p:nvPr>
        </p:nvSpPr>
        <p:spPr/>
        <p:txBody>
          <a:bodyPr>
            <a:normAutofit/>
          </a:bodyPr>
          <a:lstStyle/>
          <a:p>
            <a:r>
              <a:rPr lang="en-US" dirty="0"/>
              <a:t>• Control-P – Develop and implement appropriate activities to enable organizations or individuals to manage data with sufficient granularity to manage privacy risks.</a:t>
            </a:r>
          </a:p>
          <a:p>
            <a:endParaRPr lang="en-US" dirty="0"/>
          </a:p>
          <a:p>
            <a:r>
              <a:rPr lang="en-US" dirty="0"/>
              <a:t>The Control-P Function considers data processing management from the standpoint of both organizations and individuals.</a:t>
            </a:r>
          </a:p>
        </p:txBody>
      </p:sp>
    </p:spTree>
    <p:extLst>
      <p:ext uri="{BB962C8B-B14F-4D97-AF65-F5344CB8AC3E}">
        <p14:creationId xmlns:p14="http://schemas.microsoft.com/office/powerpoint/2010/main" val="3962429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6363-19CF-4504-8001-C33DA4912D42}"/>
              </a:ext>
            </a:extLst>
          </p:cNvPr>
          <p:cNvSpPr>
            <a:spLocks noGrp="1"/>
          </p:cNvSpPr>
          <p:nvPr>
            <p:ph type="title"/>
          </p:nvPr>
        </p:nvSpPr>
        <p:spPr/>
        <p:txBody>
          <a:bodyPr/>
          <a:lstStyle/>
          <a:p>
            <a:r>
              <a:rPr lang="en-US" dirty="0"/>
              <a:t>Privacy Impact Assessment</a:t>
            </a:r>
          </a:p>
        </p:txBody>
      </p:sp>
      <p:sp>
        <p:nvSpPr>
          <p:cNvPr id="3" name="Content Placeholder 2">
            <a:extLst>
              <a:ext uri="{FF2B5EF4-FFF2-40B4-BE49-F238E27FC236}">
                <a16:creationId xmlns:a16="http://schemas.microsoft.com/office/drawing/2014/main" id="{D444F5EC-8262-4279-B32E-3CE1360B124D}"/>
              </a:ext>
            </a:extLst>
          </p:cNvPr>
          <p:cNvSpPr>
            <a:spLocks noGrp="1"/>
          </p:cNvSpPr>
          <p:nvPr>
            <p:ph idx="1"/>
          </p:nvPr>
        </p:nvSpPr>
        <p:spPr/>
        <p:txBody>
          <a:bodyPr>
            <a:normAutofit/>
          </a:bodyPr>
          <a:lstStyle/>
          <a:p>
            <a:r>
              <a:rPr lang="en-US" dirty="0"/>
              <a:t>An analysis of how personally identifiable information is collected, used, shared, and maintained. </a:t>
            </a:r>
          </a:p>
          <a:p>
            <a:r>
              <a:rPr lang="en-US" dirty="0"/>
              <a:t>The purpose of a PIA is to demonstrate that program managers and system owners have consciously incorporated privacy protections throughout the development life cycle of a system or program. </a:t>
            </a:r>
          </a:p>
          <a:p>
            <a:r>
              <a:rPr lang="en-US" dirty="0"/>
              <a:t>PIAs allow us to communicate more clearly with the public about how we handle information, including how we address privacy concerns and safeguard information. </a:t>
            </a:r>
          </a:p>
          <a:p>
            <a:r>
              <a:rPr lang="en-US" dirty="0"/>
              <a:t>PIAs are reviewed on an annual basis to ensure that they are accurate and up-to-date.</a:t>
            </a:r>
          </a:p>
        </p:txBody>
      </p:sp>
    </p:spTree>
    <p:extLst>
      <p:ext uri="{BB962C8B-B14F-4D97-AF65-F5344CB8AC3E}">
        <p14:creationId xmlns:p14="http://schemas.microsoft.com/office/powerpoint/2010/main" val="2871651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996CF-DAFE-450F-9F96-51D6AC097CBD}"/>
              </a:ext>
            </a:extLst>
          </p:cNvPr>
          <p:cNvSpPr>
            <a:spLocks noGrp="1"/>
          </p:cNvSpPr>
          <p:nvPr>
            <p:ph type="title"/>
          </p:nvPr>
        </p:nvSpPr>
        <p:spPr/>
        <p:txBody>
          <a:bodyPr/>
          <a:lstStyle/>
          <a:p>
            <a:r>
              <a:rPr lang="en-US" dirty="0"/>
              <a:t>Privacy Framework Functions – Communicate-P</a:t>
            </a:r>
          </a:p>
        </p:txBody>
      </p:sp>
      <p:sp>
        <p:nvSpPr>
          <p:cNvPr id="4" name="Content Placeholder 3">
            <a:extLst>
              <a:ext uri="{FF2B5EF4-FFF2-40B4-BE49-F238E27FC236}">
                <a16:creationId xmlns:a16="http://schemas.microsoft.com/office/drawing/2014/main" id="{58712D43-D983-45CE-89D6-FA79FA084D31}"/>
              </a:ext>
            </a:extLst>
          </p:cNvPr>
          <p:cNvSpPr>
            <a:spLocks noGrp="1"/>
          </p:cNvSpPr>
          <p:nvPr>
            <p:ph idx="1"/>
          </p:nvPr>
        </p:nvSpPr>
        <p:spPr/>
        <p:txBody>
          <a:bodyPr>
            <a:normAutofit/>
          </a:bodyPr>
          <a:lstStyle/>
          <a:p>
            <a:r>
              <a:rPr lang="en-US" dirty="0"/>
              <a:t>• Communicate-P – Develop and implement appropriate activities to enable organizations and individuals to have a reliable understanding and engage in a dialogue about how data are processed and associated privacy risks.</a:t>
            </a:r>
          </a:p>
          <a:p>
            <a:endParaRPr lang="en-US" dirty="0"/>
          </a:p>
          <a:p>
            <a:r>
              <a:rPr lang="en-US" dirty="0"/>
              <a:t>The Communicate-P Function recognizes that both organizations and individuals may need to know how data are processed in order to manage privacy risk effectively.</a:t>
            </a:r>
          </a:p>
        </p:txBody>
      </p:sp>
    </p:spTree>
    <p:extLst>
      <p:ext uri="{BB962C8B-B14F-4D97-AF65-F5344CB8AC3E}">
        <p14:creationId xmlns:p14="http://schemas.microsoft.com/office/powerpoint/2010/main" val="1849130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996CF-DAFE-450F-9F96-51D6AC097CBD}"/>
              </a:ext>
            </a:extLst>
          </p:cNvPr>
          <p:cNvSpPr>
            <a:spLocks noGrp="1"/>
          </p:cNvSpPr>
          <p:nvPr>
            <p:ph type="title"/>
          </p:nvPr>
        </p:nvSpPr>
        <p:spPr/>
        <p:txBody>
          <a:bodyPr/>
          <a:lstStyle/>
          <a:p>
            <a:r>
              <a:rPr lang="en-US" dirty="0"/>
              <a:t>Privacy Framework Functions – Protect-P</a:t>
            </a:r>
          </a:p>
        </p:txBody>
      </p:sp>
      <p:sp>
        <p:nvSpPr>
          <p:cNvPr id="4" name="Content Placeholder 3">
            <a:extLst>
              <a:ext uri="{FF2B5EF4-FFF2-40B4-BE49-F238E27FC236}">
                <a16:creationId xmlns:a16="http://schemas.microsoft.com/office/drawing/2014/main" id="{58712D43-D983-45CE-89D6-FA79FA084D31}"/>
              </a:ext>
            </a:extLst>
          </p:cNvPr>
          <p:cNvSpPr>
            <a:spLocks noGrp="1"/>
          </p:cNvSpPr>
          <p:nvPr>
            <p:ph idx="1"/>
          </p:nvPr>
        </p:nvSpPr>
        <p:spPr/>
        <p:txBody>
          <a:bodyPr>
            <a:normAutofit/>
          </a:bodyPr>
          <a:lstStyle/>
          <a:p>
            <a:r>
              <a:rPr lang="en-US" dirty="0"/>
              <a:t>• Protect-P – Develop and implement appropriate data processing safeguards.</a:t>
            </a:r>
          </a:p>
          <a:p>
            <a:endParaRPr lang="en-US" dirty="0"/>
          </a:p>
          <a:p>
            <a:r>
              <a:rPr lang="en-US" dirty="0"/>
              <a:t>The Protect-P Function covers data protection to prevent cybersecurity-related privacy events, the overlap between privacy and cybersecurity risk management.</a:t>
            </a:r>
          </a:p>
        </p:txBody>
      </p:sp>
    </p:spTree>
    <p:extLst>
      <p:ext uri="{BB962C8B-B14F-4D97-AF65-F5344CB8AC3E}">
        <p14:creationId xmlns:p14="http://schemas.microsoft.com/office/powerpoint/2010/main" val="1590431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7B3116-6187-4264-BA6B-9D7FB63A6A28}"/>
              </a:ext>
            </a:extLst>
          </p:cNvPr>
          <p:cNvPicPr>
            <a:picLocks noChangeAspect="1"/>
          </p:cNvPicPr>
          <p:nvPr/>
        </p:nvPicPr>
        <p:blipFill>
          <a:blip r:embed="rId2"/>
          <a:stretch>
            <a:fillRect/>
          </a:stretch>
        </p:blipFill>
        <p:spPr>
          <a:xfrm>
            <a:off x="914400" y="161"/>
            <a:ext cx="10363200" cy="6857839"/>
          </a:xfrm>
          <a:prstGeom prst="rect">
            <a:avLst/>
          </a:prstGeom>
        </p:spPr>
      </p:pic>
    </p:spTree>
    <p:extLst>
      <p:ext uri="{BB962C8B-B14F-4D97-AF65-F5344CB8AC3E}">
        <p14:creationId xmlns:p14="http://schemas.microsoft.com/office/powerpoint/2010/main" val="4293017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37385F-0F0A-4B99-A80F-DFDF3A299197}"/>
              </a:ext>
            </a:extLst>
          </p:cNvPr>
          <p:cNvPicPr>
            <a:picLocks noChangeAspect="1"/>
          </p:cNvPicPr>
          <p:nvPr/>
        </p:nvPicPr>
        <p:blipFill>
          <a:blip r:embed="rId2"/>
          <a:stretch>
            <a:fillRect/>
          </a:stretch>
        </p:blipFill>
        <p:spPr>
          <a:xfrm>
            <a:off x="2208855" y="0"/>
            <a:ext cx="7774289" cy="6858000"/>
          </a:xfrm>
          <a:prstGeom prst="rect">
            <a:avLst/>
          </a:prstGeom>
        </p:spPr>
      </p:pic>
    </p:spTree>
    <p:extLst>
      <p:ext uri="{BB962C8B-B14F-4D97-AF65-F5344CB8AC3E}">
        <p14:creationId xmlns:p14="http://schemas.microsoft.com/office/powerpoint/2010/main" val="2034158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43A7-5985-4A91-9B6C-F1A5E1288E5E}"/>
              </a:ext>
            </a:extLst>
          </p:cNvPr>
          <p:cNvSpPr>
            <a:spLocks noGrp="1"/>
          </p:cNvSpPr>
          <p:nvPr>
            <p:ph type="title"/>
          </p:nvPr>
        </p:nvSpPr>
        <p:spPr/>
        <p:txBody>
          <a:bodyPr/>
          <a:lstStyle/>
          <a:p>
            <a:r>
              <a:rPr lang="en-US" dirty="0"/>
              <a:t>OCTAVE-S</a:t>
            </a:r>
          </a:p>
        </p:txBody>
      </p:sp>
      <p:sp>
        <p:nvSpPr>
          <p:cNvPr id="3" name="Content Placeholder 2">
            <a:extLst>
              <a:ext uri="{FF2B5EF4-FFF2-40B4-BE49-F238E27FC236}">
                <a16:creationId xmlns:a16="http://schemas.microsoft.com/office/drawing/2014/main" id="{2D41C6A1-1B96-442B-A2AD-A12CC66472ED}"/>
              </a:ext>
            </a:extLst>
          </p:cNvPr>
          <p:cNvSpPr>
            <a:spLocks noGrp="1"/>
          </p:cNvSpPr>
          <p:nvPr>
            <p:ph idx="1"/>
          </p:nvPr>
        </p:nvSpPr>
        <p:spPr/>
        <p:txBody>
          <a:bodyPr/>
          <a:lstStyle/>
          <a:p>
            <a:pPr marL="342900" indent="-342900">
              <a:buFont typeface="Arial" panose="020B0604020202020204" pitchFamily="34" charset="0"/>
              <a:buChar char="•"/>
            </a:pPr>
            <a:r>
              <a:rPr lang="en-US" dirty="0"/>
              <a:t>Operationally Critical Threat, Asset, and Vulnerability </a:t>
            </a:r>
            <a:r>
              <a:rPr lang="en-US" dirty="0" err="1"/>
              <a:t>EvaluationSM</a:t>
            </a:r>
            <a:r>
              <a:rPr lang="en-US" dirty="0"/>
              <a:t> (OCTAVE®) approach defines a risk-based strategic assessment and planning technique for security. </a:t>
            </a:r>
          </a:p>
          <a:p>
            <a:pPr marL="342900" indent="-342900">
              <a:buFont typeface="Arial" panose="020B0604020202020204" pitchFamily="34" charset="0"/>
              <a:buChar char="•"/>
            </a:pPr>
            <a:r>
              <a:rPr lang="en-US" dirty="0"/>
              <a:t>OCTAVE is a self-directed approach, meaning that people from an organization assume responsibility for setting the organization’s security strategy. </a:t>
            </a:r>
          </a:p>
          <a:p>
            <a:pPr marL="342900" indent="-342900">
              <a:buFont typeface="Arial" panose="020B0604020202020204" pitchFamily="34" charset="0"/>
              <a:buChar char="•"/>
            </a:pPr>
            <a:r>
              <a:rPr lang="en-US" dirty="0"/>
              <a:t>OCTAVE-S is a variation of the approach tailored to the limited means and unique constraints typically found in small organizations (less than 100 people).</a:t>
            </a:r>
          </a:p>
        </p:txBody>
      </p:sp>
    </p:spTree>
    <p:extLst>
      <p:ext uri="{BB962C8B-B14F-4D97-AF65-F5344CB8AC3E}">
        <p14:creationId xmlns:p14="http://schemas.microsoft.com/office/powerpoint/2010/main" val="362497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venn diagram&#10;&#10;Description automatically generated">
            <a:extLst>
              <a:ext uri="{FF2B5EF4-FFF2-40B4-BE49-F238E27FC236}">
                <a16:creationId xmlns:a16="http://schemas.microsoft.com/office/drawing/2014/main" id="{2C4ECB4C-812F-41E2-8736-FFDA1129DFE1}"/>
              </a:ext>
            </a:extLst>
          </p:cNvPr>
          <p:cNvPicPr>
            <a:picLocks noChangeAspect="1"/>
          </p:cNvPicPr>
          <p:nvPr/>
        </p:nvPicPr>
        <p:blipFill rotWithShape="1">
          <a:blip r:embed="rId2">
            <a:extLst>
              <a:ext uri="{28A0092B-C50C-407E-A947-70E740481C1C}">
                <a14:useLocalDpi xmlns:a14="http://schemas.microsoft.com/office/drawing/2010/main" val="0"/>
              </a:ext>
            </a:extLst>
          </a:blip>
          <a:srcRect r="1051"/>
          <a:stretch/>
        </p:blipFill>
        <p:spPr>
          <a:xfrm>
            <a:off x="301869" y="5938"/>
            <a:ext cx="11588262" cy="6852062"/>
          </a:xfrm>
          <a:prstGeom prst="rect">
            <a:avLst/>
          </a:prstGeom>
        </p:spPr>
      </p:pic>
    </p:spTree>
    <p:extLst>
      <p:ext uri="{BB962C8B-B14F-4D97-AF65-F5344CB8AC3E}">
        <p14:creationId xmlns:p14="http://schemas.microsoft.com/office/powerpoint/2010/main" val="362473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897036-3178-4734-86B7-3BD0206B19B3}"/>
              </a:ext>
            </a:extLst>
          </p:cNvPr>
          <p:cNvPicPr>
            <a:picLocks noChangeAspect="1"/>
          </p:cNvPicPr>
          <p:nvPr/>
        </p:nvPicPr>
        <p:blipFill rotWithShape="1">
          <a:blip r:embed="rId2"/>
          <a:srcRect l="2500" r="3173"/>
          <a:stretch/>
        </p:blipFill>
        <p:spPr>
          <a:xfrm>
            <a:off x="0" y="1170258"/>
            <a:ext cx="12184930" cy="4517484"/>
          </a:xfrm>
          <a:prstGeom prst="rect">
            <a:avLst/>
          </a:prstGeom>
        </p:spPr>
      </p:pic>
    </p:spTree>
    <p:extLst>
      <p:ext uri="{BB962C8B-B14F-4D97-AF65-F5344CB8AC3E}">
        <p14:creationId xmlns:p14="http://schemas.microsoft.com/office/powerpoint/2010/main" val="72122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4EC0D977-DC6A-4CC4-B7E9-0141425DB538}"/>
              </a:ext>
            </a:extLst>
          </p:cNvPr>
          <p:cNvSpPr>
            <a:spLocks noGrp="1" noChangeArrowheads="1"/>
          </p:cNvSpPr>
          <p:nvPr>
            <p:ph type="title"/>
          </p:nvPr>
        </p:nvSpPr>
        <p:spPr>
          <a:xfrm>
            <a:off x="524401" y="23453"/>
            <a:ext cx="10728436" cy="1065304"/>
          </a:xfrm>
        </p:spPr>
        <p:txBody>
          <a:bodyPr vert="horz" lIns="91440" tIns="8295" rIns="91440" bIns="45720" rtlCol="0" anchor="b">
            <a:normAutofit/>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US" altLang="en-US" dirty="0"/>
              <a:t>FAIR Privacy</a:t>
            </a:r>
            <a:br>
              <a:rPr lang="en-US" altLang="en-US" dirty="0"/>
            </a:br>
            <a:r>
              <a:rPr lang="en-US" altLang="en-US" sz="2540" dirty="0"/>
              <a:t>Factor Analysis in Information Risk (Privacy Version)</a:t>
            </a:r>
            <a:endParaRPr lang="en-US" altLang="en-US" dirty="0"/>
          </a:p>
        </p:txBody>
      </p:sp>
      <p:sp>
        <p:nvSpPr>
          <p:cNvPr id="3075" name="Freeform 23">
            <a:extLst>
              <a:ext uri="{FF2B5EF4-FFF2-40B4-BE49-F238E27FC236}">
                <a16:creationId xmlns:a16="http://schemas.microsoft.com/office/drawing/2014/main" id="{9CB9FBF5-9052-490F-AC85-62B46A3D6BCC}"/>
              </a:ext>
            </a:extLst>
          </p:cNvPr>
          <p:cNvSpPr>
            <a:spLocks noChangeArrowheads="1"/>
          </p:cNvSpPr>
          <p:nvPr/>
        </p:nvSpPr>
        <p:spPr bwMode="auto">
          <a:xfrm>
            <a:off x="5252072" y="1094516"/>
            <a:ext cx="1882277" cy="648068"/>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1089" dirty="0">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 probable frequency and probable magnitude of future privacy violations.</a:t>
            </a:r>
          </a:p>
        </p:txBody>
      </p:sp>
      <p:sp>
        <p:nvSpPr>
          <p:cNvPr id="3076" name="Freeform 24">
            <a:extLst>
              <a:ext uri="{FF2B5EF4-FFF2-40B4-BE49-F238E27FC236}">
                <a16:creationId xmlns:a16="http://schemas.microsoft.com/office/drawing/2014/main" id="{D9EBFBE4-D6A8-45E8-A947-A0F9052B7A0E}"/>
              </a:ext>
            </a:extLst>
          </p:cNvPr>
          <p:cNvSpPr>
            <a:spLocks noChangeArrowheads="1"/>
          </p:cNvSpPr>
          <p:nvPr/>
        </p:nvSpPr>
        <p:spPr bwMode="auto">
          <a:xfrm>
            <a:off x="1671857" y="1857796"/>
            <a:ext cx="1836192" cy="908736"/>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998" dirty="0">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 probable frequency</a:t>
            </a:r>
            <a:r>
              <a:rPr lang="en-US" altLang="en-US" sz="998" dirty="0">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given a time frame,</a:t>
            </a:r>
            <a:r>
              <a:rPr lang="pl-PL" altLang="en-US" sz="998" dirty="0">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a:t>
            </a:r>
            <a:r>
              <a:rPr lang="en-US" altLang="en-US" sz="998" dirty="0">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that a </a:t>
            </a:r>
            <a:r>
              <a:rPr lang="en-US" altLang="en-US" sz="998" b="1" dirty="0">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threat actor </a:t>
            </a:r>
            <a:r>
              <a:rPr lang="en-US" altLang="en-US" sz="998" dirty="0">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acts towards an </a:t>
            </a:r>
            <a:r>
              <a:rPr lang="en-US" altLang="en-US" sz="998" b="1" dirty="0">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individual</a:t>
            </a:r>
            <a:r>
              <a:rPr lang="en-US" altLang="en-US" sz="998" dirty="0">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in a way that is a potential privacy violation.</a:t>
            </a:r>
            <a:endParaRPr lang="pl-PL" altLang="en-US" sz="998" dirty="0">
              <a:solidFill>
                <a:schemeClr val="bg1"/>
              </a:solidFill>
              <a:latin typeface="Century" panose="02040604050505020304" pitchFamily="18" charset="0"/>
              <a:ea typeface="Arial Unicode MS" panose="020B0604020202020204" pitchFamily="34" charset="-128"/>
              <a:cs typeface="Arial Unicode MS" panose="020B0604020202020204" pitchFamily="34" charset="-128"/>
            </a:endParaRPr>
          </a:p>
        </p:txBody>
      </p:sp>
      <p:sp>
        <p:nvSpPr>
          <p:cNvPr id="3077" name="Freeform 26">
            <a:extLst>
              <a:ext uri="{FF2B5EF4-FFF2-40B4-BE49-F238E27FC236}">
                <a16:creationId xmlns:a16="http://schemas.microsoft.com/office/drawing/2014/main" id="{F65B9B8F-3BC3-4A1D-9D39-C2E3C3813053}"/>
              </a:ext>
            </a:extLst>
          </p:cNvPr>
          <p:cNvSpPr>
            <a:spLocks noChangeArrowheads="1"/>
          </p:cNvSpPr>
          <p:nvPr/>
        </p:nvSpPr>
        <p:spPr bwMode="auto">
          <a:xfrm>
            <a:off x="1785628" y="5227750"/>
            <a:ext cx="1306218" cy="1588487"/>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probable</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frequency</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given a time frame,</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at which a</a:t>
            </a:r>
            <a:r>
              <a:rPr lang="pl-PL" altLang="en-US" sz="998" b="1">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threat actor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will come in contact with an</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a:t>
            </a:r>
            <a:r>
              <a:rPr lang="pl-PL" altLang="en-US" sz="998" b="1">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individua</a:t>
            </a:r>
            <a:r>
              <a:rPr lang="en-US" altLang="en-US" sz="998" b="1">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l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or the individual’s information.</a:t>
            </a:r>
            <a:endPar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endParaRPr>
          </a:p>
        </p:txBody>
      </p:sp>
      <p:sp>
        <p:nvSpPr>
          <p:cNvPr id="3078" name="Freeform 27">
            <a:extLst>
              <a:ext uri="{FF2B5EF4-FFF2-40B4-BE49-F238E27FC236}">
                <a16:creationId xmlns:a16="http://schemas.microsoft.com/office/drawing/2014/main" id="{81DBC736-71DD-4E49-B001-7C9114B857D9}"/>
              </a:ext>
            </a:extLst>
          </p:cNvPr>
          <p:cNvSpPr>
            <a:spLocks noChangeArrowheads="1"/>
          </p:cNvSpPr>
          <p:nvPr/>
        </p:nvSpPr>
        <p:spPr bwMode="auto">
          <a:xfrm>
            <a:off x="3179694" y="5227750"/>
            <a:ext cx="1301897" cy="1126198"/>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 probability that a</a:t>
            </a:r>
            <a:r>
              <a:rPr lang="pl-PL" altLang="en-US" sz="998" b="1">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threat actor </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will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act in a way</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that is a potential privacy</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violation</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if given the opportunity.</a:t>
            </a:r>
          </a:p>
        </p:txBody>
      </p:sp>
      <p:sp>
        <p:nvSpPr>
          <p:cNvPr id="3079" name="Freeform 28">
            <a:extLst>
              <a:ext uri="{FF2B5EF4-FFF2-40B4-BE49-F238E27FC236}">
                <a16:creationId xmlns:a16="http://schemas.microsoft.com/office/drawing/2014/main" id="{14EE572D-AB07-4459-8C65-60D4CA8250DD}"/>
              </a:ext>
            </a:extLst>
          </p:cNvPr>
          <p:cNvSpPr>
            <a:spLocks noChangeArrowheads="1"/>
          </p:cNvSpPr>
          <p:nvPr/>
        </p:nvSpPr>
        <p:spPr bwMode="auto">
          <a:xfrm>
            <a:off x="4562239" y="5227750"/>
            <a:ext cx="1326380" cy="142575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skills and resources available to</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a</a:t>
            </a:r>
            <a:r>
              <a:rPr lang="pl-PL" altLang="en-US" sz="998" b="1">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threat actor</a:t>
            </a:r>
            <a:r>
              <a:rPr lang="en-US" altLang="en-US" sz="998" b="1">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in a given situation, to act in a way that is a potential</a:t>
            </a:r>
            <a:r>
              <a:rPr lang="pl-PL" altLang="en-US" sz="998" b="1">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violation.</a:t>
            </a:r>
          </a:p>
        </p:txBody>
      </p:sp>
      <p:sp>
        <p:nvSpPr>
          <p:cNvPr id="3080" name="Freeform 29">
            <a:extLst>
              <a:ext uri="{FF2B5EF4-FFF2-40B4-BE49-F238E27FC236}">
                <a16:creationId xmlns:a16="http://schemas.microsoft.com/office/drawing/2014/main" id="{F2F4326A-7EDD-4E07-B6B4-9E2D60754D12}"/>
              </a:ext>
            </a:extLst>
          </p:cNvPr>
          <p:cNvSpPr>
            <a:spLocks noChangeArrowheads="1"/>
          </p:cNvSpPr>
          <p:nvPr/>
        </p:nvSpPr>
        <p:spPr bwMode="auto">
          <a:xfrm>
            <a:off x="5944784" y="5227750"/>
            <a:ext cx="1326380" cy="1293256"/>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impediments that a </a:t>
            </a:r>
            <a:r>
              <a:rPr lang="en-US" altLang="en-US" sz="998" b="1">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threat actor</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in a given situation, must overcome to act in a way that is a potential violation.</a:t>
            </a:r>
            <a:endPar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endParaRPr>
          </a:p>
        </p:txBody>
      </p:sp>
      <p:sp>
        <p:nvSpPr>
          <p:cNvPr id="3081" name="Freeform 35">
            <a:extLst>
              <a:ext uri="{FF2B5EF4-FFF2-40B4-BE49-F238E27FC236}">
                <a16:creationId xmlns:a16="http://schemas.microsoft.com/office/drawing/2014/main" id="{A572939F-FD73-4802-B176-088CE70F8EC5}"/>
              </a:ext>
            </a:extLst>
          </p:cNvPr>
          <p:cNvSpPr>
            <a:spLocks noChangeArrowheads="1"/>
          </p:cNvSpPr>
          <p:nvPr/>
        </p:nvSpPr>
        <p:spPr bwMode="auto">
          <a:xfrm>
            <a:off x="7435341" y="5227749"/>
            <a:ext cx="1335020" cy="1203966"/>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 probabl</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e</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frequency</a:t>
            </a:r>
          </a:p>
          <a:p>
            <a:pPr eaLnBrk="1">
              <a:lnSpc>
                <a:spcPct val="109000"/>
              </a:lnSpc>
              <a:spcBef>
                <a:spcPct val="0"/>
              </a:spcBef>
            </a:pP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of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adverse </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consequence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on</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the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affected </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population.</a:t>
            </a:r>
          </a:p>
        </p:txBody>
      </p:sp>
      <p:sp>
        <p:nvSpPr>
          <p:cNvPr id="3082" name="Freeform 36">
            <a:extLst>
              <a:ext uri="{FF2B5EF4-FFF2-40B4-BE49-F238E27FC236}">
                <a16:creationId xmlns:a16="http://schemas.microsoft.com/office/drawing/2014/main" id="{810E08B0-2F6E-4697-AC7F-B2C34A37EA22}"/>
              </a:ext>
            </a:extLst>
          </p:cNvPr>
          <p:cNvSpPr>
            <a:spLocks noChangeArrowheads="1"/>
          </p:cNvSpPr>
          <p:nvPr/>
        </p:nvSpPr>
        <p:spPr bwMode="auto">
          <a:xfrm>
            <a:off x="8905735" y="5227749"/>
            <a:ext cx="1326380" cy="1123318"/>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 probabl</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e</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magnitude of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adverse</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consequence on the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affected </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population.</a:t>
            </a:r>
          </a:p>
        </p:txBody>
      </p:sp>
      <p:sp>
        <p:nvSpPr>
          <p:cNvPr id="3083" name="Freeform 25">
            <a:extLst>
              <a:ext uri="{FF2B5EF4-FFF2-40B4-BE49-F238E27FC236}">
                <a16:creationId xmlns:a16="http://schemas.microsoft.com/office/drawing/2014/main" id="{5AFE2DB3-D02A-4F17-BD5A-6BF5B6F7466A}"/>
              </a:ext>
            </a:extLst>
          </p:cNvPr>
          <p:cNvSpPr>
            <a:spLocks noChangeArrowheads="1"/>
          </p:cNvSpPr>
          <p:nvPr/>
        </p:nvSpPr>
        <p:spPr bwMode="auto">
          <a:xfrm>
            <a:off x="1671857" y="3236021"/>
            <a:ext cx="2069497" cy="717195"/>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 probable frequency</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given a time frame,</a:t>
            </a: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that a </a:t>
            </a:r>
          </a:p>
          <a:p>
            <a:pPr eaLnBrk="1">
              <a:lnSpc>
                <a:spcPct val="109000"/>
              </a:lnSpc>
              <a:spcBef>
                <a:spcPct val="0"/>
              </a:spcBef>
            </a:pPr>
            <a:r>
              <a:rPr lang="en-US" altLang="en-US" sz="998" b="1">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threat actor </a:t>
            </a:r>
          </a:p>
          <a:p>
            <a:pPr eaLnBrk="1">
              <a:lnSpc>
                <a:spcPct val="109000"/>
              </a:lnSpc>
              <a:spcBef>
                <a:spcPct val="0"/>
              </a:spcBef>
            </a:pP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acts towards </a:t>
            </a:r>
          </a:p>
          <a:p>
            <a:pPr eaLnBrk="1">
              <a:lnSpc>
                <a:spcPct val="109000"/>
              </a:lnSpc>
              <a:spcBef>
                <a:spcPct val="0"/>
              </a:spcBef>
            </a:pP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an </a:t>
            </a:r>
            <a:r>
              <a:rPr lang="en-US" altLang="en-US" sz="998" b="1">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individual</a:t>
            </a:r>
            <a:endPar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endParaRPr>
          </a:p>
        </p:txBody>
      </p:sp>
      <p:sp>
        <p:nvSpPr>
          <p:cNvPr id="3084" name="Freeform 37">
            <a:extLst>
              <a:ext uri="{FF2B5EF4-FFF2-40B4-BE49-F238E27FC236}">
                <a16:creationId xmlns:a16="http://schemas.microsoft.com/office/drawing/2014/main" id="{E75056EF-83D0-409A-A882-C3AC6306720F}"/>
              </a:ext>
            </a:extLst>
          </p:cNvPr>
          <p:cNvSpPr>
            <a:spLocks noChangeArrowheads="1"/>
          </p:cNvSpPr>
          <p:nvPr/>
        </p:nvSpPr>
        <p:spPr bwMode="auto">
          <a:xfrm>
            <a:off x="7315809" y="1816032"/>
            <a:ext cx="2972472" cy="927457"/>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 probable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severity of the privacy violation for the affected population and the consequential risks to that population</a:t>
            </a:r>
            <a:endPar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endParaRPr>
          </a:p>
        </p:txBody>
      </p:sp>
      <p:sp>
        <p:nvSpPr>
          <p:cNvPr id="3085" name="Freeform 34">
            <a:extLst>
              <a:ext uri="{FF2B5EF4-FFF2-40B4-BE49-F238E27FC236}">
                <a16:creationId xmlns:a16="http://schemas.microsoft.com/office/drawing/2014/main" id="{E267776B-C94E-4432-AC67-F8B2CDDAE85C}"/>
              </a:ext>
            </a:extLst>
          </p:cNvPr>
          <p:cNvSpPr>
            <a:spLocks noChangeArrowheads="1"/>
          </p:cNvSpPr>
          <p:nvPr/>
        </p:nvSpPr>
        <p:spPr bwMode="auto">
          <a:xfrm>
            <a:off x="6507885" y="3953216"/>
            <a:ext cx="2065177" cy="622145"/>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probable severity of the privacy violation across the at-risk population. Note severity is subjective and comparative to other similar violations</a:t>
            </a:r>
            <a:endPar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endParaRPr>
          </a:p>
        </p:txBody>
      </p:sp>
      <p:sp>
        <p:nvSpPr>
          <p:cNvPr id="3086" name="Freeform 23">
            <a:extLst>
              <a:ext uri="{FF2B5EF4-FFF2-40B4-BE49-F238E27FC236}">
                <a16:creationId xmlns:a16="http://schemas.microsoft.com/office/drawing/2014/main" id="{17F85EF1-50F2-4248-B084-C9DD3B4759C8}"/>
              </a:ext>
            </a:extLst>
          </p:cNvPr>
          <p:cNvSpPr>
            <a:spLocks noChangeArrowheads="1"/>
          </p:cNvSpPr>
          <p:nvPr/>
        </p:nvSpPr>
        <p:spPr bwMode="auto">
          <a:xfrm>
            <a:off x="8791964" y="2736288"/>
            <a:ext cx="1754104" cy="531416"/>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 probable frequency and probable magnitude of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adverse consequences on the affected population</a:t>
            </a:r>
          </a:p>
        </p:txBody>
      </p:sp>
      <p:sp>
        <p:nvSpPr>
          <p:cNvPr id="3087" name="Rectangle 6">
            <a:extLst>
              <a:ext uri="{FF2B5EF4-FFF2-40B4-BE49-F238E27FC236}">
                <a16:creationId xmlns:a16="http://schemas.microsoft.com/office/drawing/2014/main" id="{18E63FD0-4746-4B8F-B6C9-CA025637E638}"/>
              </a:ext>
            </a:extLst>
          </p:cNvPr>
          <p:cNvSpPr>
            <a:spLocks noChangeArrowheads="1"/>
          </p:cNvSpPr>
          <p:nvPr/>
        </p:nvSpPr>
        <p:spPr bwMode="auto">
          <a:xfrm>
            <a:off x="5326961" y="1692178"/>
            <a:ext cx="1326379" cy="372999"/>
          </a:xfrm>
          <a:prstGeom prst="rect">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633">
                <a:solidFill>
                  <a:schemeClr val="bg1"/>
                </a:solidFill>
              </a:rPr>
              <a:t>Privacy Risk</a:t>
            </a:r>
          </a:p>
        </p:txBody>
      </p:sp>
      <p:sp>
        <p:nvSpPr>
          <p:cNvPr id="53" name="Rectangle 52">
            <a:extLst>
              <a:ext uri="{FF2B5EF4-FFF2-40B4-BE49-F238E27FC236}">
                <a16:creationId xmlns:a16="http://schemas.microsoft.com/office/drawing/2014/main" id="{92AFBF54-0068-4934-9B1E-9AF4BC93AC45}"/>
              </a:ext>
            </a:extLst>
          </p:cNvPr>
          <p:cNvSpPr/>
          <p:nvPr/>
        </p:nvSpPr>
        <p:spPr bwMode="auto">
          <a:xfrm>
            <a:off x="3692388" y="2737729"/>
            <a:ext cx="1326380" cy="37155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Action </a:t>
            </a:r>
            <a:br>
              <a:rPr lang="en-US" sz="1089" dirty="0">
                <a:solidFill>
                  <a:srgbClr val="000000"/>
                </a:solidFill>
                <a:latin typeface="Century" panose="02040604050505020304" pitchFamily="18" charset="0"/>
              </a:rPr>
            </a:br>
            <a:r>
              <a:rPr lang="en-US" sz="1089" b="1" dirty="0">
                <a:solidFill>
                  <a:srgbClr val="000000"/>
                </a:solidFill>
                <a:latin typeface="Century" panose="02040604050505020304" pitchFamily="18" charset="0"/>
              </a:rPr>
              <a:t>Frequency</a:t>
            </a:r>
          </a:p>
        </p:txBody>
      </p:sp>
      <p:sp>
        <p:nvSpPr>
          <p:cNvPr id="54" name="Rectangle 53">
            <a:extLst>
              <a:ext uri="{FF2B5EF4-FFF2-40B4-BE49-F238E27FC236}">
                <a16:creationId xmlns:a16="http://schemas.microsoft.com/office/drawing/2014/main" id="{422CBF92-F17D-4607-B0BD-4FB292F99C97}"/>
              </a:ext>
            </a:extLst>
          </p:cNvPr>
          <p:cNvSpPr/>
          <p:nvPr/>
        </p:nvSpPr>
        <p:spPr bwMode="auto">
          <a:xfrm>
            <a:off x="2618035" y="3621981"/>
            <a:ext cx="1324939" cy="37299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Attempt </a:t>
            </a:r>
            <a:br>
              <a:rPr lang="en-US" sz="1089" dirty="0">
                <a:solidFill>
                  <a:srgbClr val="000000"/>
                </a:solidFill>
                <a:latin typeface="Century" panose="02040604050505020304" pitchFamily="18" charset="0"/>
              </a:rPr>
            </a:br>
            <a:r>
              <a:rPr lang="en-US" sz="1089" dirty="0">
                <a:solidFill>
                  <a:srgbClr val="000000"/>
                </a:solidFill>
                <a:latin typeface="Century" panose="02040604050505020304" pitchFamily="18" charset="0"/>
              </a:rPr>
              <a:t>Frequency</a:t>
            </a:r>
          </a:p>
        </p:txBody>
      </p:sp>
      <p:sp>
        <p:nvSpPr>
          <p:cNvPr id="55" name="Rectangle 54">
            <a:extLst>
              <a:ext uri="{FF2B5EF4-FFF2-40B4-BE49-F238E27FC236}">
                <a16:creationId xmlns:a16="http://schemas.microsoft.com/office/drawing/2014/main" id="{0C5F4894-A4E4-41FC-887B-1F11BAE1A2EA}"/>
              </a:ext>
            </a:extLst>
          </p:cNvPr>
          <p:cNvSpPr/>
          <p:nvPr/>
        </p:nvSpPr>
        <p:spPr bwMode="auto">
          <a:xfrm>
            <a:off x="4562239" y="3621981"/>
            <a:ext cx="1326380" cy="37299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nchor="ct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Vulnerability</a:t>
            </a:r>
          </a:p>
        </p:txBody>
      </p:sp>
      <p:sp>
        <p:nvSpPr>
          <p:cNvPr id="56" name="Rectangle 55">
            <a:extLst>
              <a:ext uri="{FF2B5EF4-FFF2-40B4-BE49-F238E27FC236}">
                <a16:creationId xmlns:a16="http://schemas.microsoft.com/office/drawing/2014/main" id="{CEFB6EAF-51EF-40EF-AF7D-B8A85B0B292D}"/>
              </a:ext>
            </a:extLst>
          </p:cNvPr>
          <p:cNvSpPr/>
          <p:nvPr/>
        </p:nvSpPr>
        <p:spPr bwMode="auto">
          <a:xfrm>
            <a:off x="1785628" y="4811546"/>
            <a:ext cx="1324939" cy="37299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nchor="ct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Threat Opportunity</a:t>
            </a:r>
          </a:p>
        </p:txBody>
      </p:sp>
      <p:sp>
        <p:nvSpPr>
          <p:cNvPr id="57" name="Rectangle 56">
            <a:extLst>
              <a:ext uri="{FF2B5EF4-FFF2-40B4-BE49-F238E27FC236}">
                <a16:creationId xmlns:a16="http://schemas.microsoft.com/office/drawing/2014/main" id="{219F6033-501E-454B-BFB8-47D080E253B8}"/>
              </a:ext>
            </a:extLst>
          </p:cNvPr>
          <p:cNvSpPr/>
          <p:nvPr/>
        </p:nvSpPr>
        <p:spPr bwMode="auto">
          <a:xfrm>
            <a:off x="3179694" y="4811546"/>
            <a:ext cx="1326380" cy="37299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Probability of Action</a:t>
            </a:r>
          </a:p>
        </p:txBody>
      </p:sp>
      <p:sp>
        <p:nvSpPr>
          <p:cNvPr id="58" name="Rectangle 57">
            <a:extLst>
              <a:ext uri="{FF2B5EF4-FFF2-40B4-BE49-F238E27FC236}">
                <a16:creationId xmlns:a16="http://schemas.microsoft.com/office/drawing/2014/main" id="{57ABB204-E609-4C6A-B80D-30032533FF1C}"/>
              </a:ext>
            </a:extLst>
          </p:cNvPr>
          <p:cNvSpPr/>
          <p:nvPr/>
        </p:nvSpPr>
        <p:spPr bwMode="auto">
          <a:xfrm>
            <a:off x="4562239" y="4811546"/>
            <a:ext cx="1326380" cy="37299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nchor="ct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Capability</a:t>
            </a:r>
          </a:p>
        </p:txBody>
      </p:sp>
      <p:sp>
        <p:nvSpPr>
          <p:cNvPr id="59" name="Rectangle 58">
            <a:extLst>
              <a:ext uri="{FF2B5EF4-FFF2-40B4-BE49-F238E27FC236}">
                <a16:creationId xmlns:a16="http://schemas.microsoft.com/office/drawing/2014/main" id="{6A514C52-C9F5-4A05-B59D-159D94B5553C}"/>
              </a:ext>
            </a:extLst>
          </p:cNvPr>
          <p:cNvSpPr/>
          <p:nvPr/>
        </p:nvSpPr>
        <p:spPr bwMode="auto">
          <a:xfrm>
            <a:off x="5944784" y="4811546"/>
            <a:ext cx="1326380" cy="372999"/>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nchor="ctr"/>
          <a:lstStyle/>
          <a:p>
            <a:pPr algn="ctr" eaLnBrk="1" hangingPunct="1">
              <a:lnSpc>
                <a:spcPct val="98000"/>
              </a:lnSpc>
              <a:buClr>
                <a:srgbClr val="000000"/>
              </a:buClr>
              <a:buSzPct val="100000"/>
              <a:buFont typeface="Times New Roman" panose="02020603050405020304" pitchFamily="18" charset="0"/>
              <a:buNone/>
              <a:defRPr/>
            </a:pPr>
            <a:r>
              <a:rPr lang="en-US" sz="1089" dirty="0">
                <a:solidFill>
                  <a:srgbClr val="000000"/>
                </a:solidFill>
                <a:latin typeface="Century" panose="02040604050505020304" pitchFamily="18" charset="0"/>
              </a:rPr>
              <a:t>Difficulty</a:t>
            </a:r>
          </a:p>
        </p:txBody>
      </p:sp>
      <p:sp>
        <p:nvSpPr>
          <p:cNvPr id="3095" name="Rectangle 59">
            <a:extLst>
              <a:ext uri="{FF2B5EF4-FFF2-40B4-BE49-F238E27FC236}">
                <a16:creationId xmlns:a16="http://schemas.microsoft.com/office/drawing/2014/main" id="{C8E87DE8-1AD1-4A6D-BDC0-2229D5457180}"/>
              </a:ext>
            </a:extLst>
          </p:cNvPr>
          <p:cNvSpPr>
            <a:spLocks noChangeArrowheads="1"/>
          </p:cNvSpPr>
          <p:nvPr/>
        </p:nvSpPr>
        <p:spPr bwMode="auto">
          <a:xfrm>
            <a:off x="6719586" y="2737729"/>
            <a:ext cx="1324939" cy="371559"/>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Violation </a:t>
            </a:r>
            <a:r>
              <a:rPr lang="en-US" altLang="en-US" sz="1089" b="1">
                <a:solidFill>
                  <a:srgbClr val="000000"/>
                </a:solidFill>
                <a:latin typeface="Century" panose="02040604050505020304" pitchFamily="18" charset="0"/>
              </a:rPr>
              <a:t>Magnitude</a:t>
            </a:r>
          </a:p>
        </p:txBody>
      </p:sp>
      <p:sp>
        <p:nvSpPr>
          <p:cNvPr id="3096" name="Rectangle 60">
            <a:extLst>
              <a:ext uri="{FF2B5EF4-FFF2-40B4-BE49-F238E27FC236}">
                <a16:creationId xmlns:a16="http://schemas.microsoft.com/office/drawing/2014/main" id="{01AD3E06-7BFC-4D89-AD51-51C8C1F014B4}"/>
              </a:ext>
            </a:extLst>
          </p:cNvPr>
          <p:cNvSpPr>
            <a:spLocks noChangeArrowheads="1"/>
          </p:cNvSpPr>
          <p:nvPr/>
        </p:nvSpPr>
        <p:spPr bwMode="auto">
          <a:xfrm>
            <a:off x="6719586" y="3621981"/>
            <a:ext cx="1324939" cy="372999"/>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Severity</a:t>
            </a:r>
          </a:p>
        </p:txBody>
      </p:sp>
      <p:sp>
        <p:nvSpPr>
          <p:cNvPr id="3097" name="Rectangle 61">
            <a:extLst>
              <a:ext uri="{FF2B5EF4-FFF2-40B4-BE49-F238E27FC236}">
                <a16:creationId xmlns:a16="http://schemas.microsoft.com/office/drawing/2014/main" id="{9D74B967-8750-4527-81F6-C6E6D65A5336}"/>
              </a:ext>
            </a:extLst>
          </p:cNvPr>
          <p:cNvSpPr>
            <a:spLocks noChangeArrowheads="1"/>
          </p:cNvSpPr>
          <p:nvPr/>
        </p:nvSpPr>
        <p:spPr bwMode="auto">
          <a:xfrm>
            <a:off x="8905735" y="3621982"/>
            <a:ext cx="1326380" cy="532856"/>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Secondary Consequences Risk</a:t>
            </a:r>
          </a:p>
        </p:txBody>
      </p:sp>
      <p:sp>
        <p:nvSpPr>
          <p:cNvPr id="3098" name="Rectangle 62">
            <a:extLst>
              <a:ext uri="{FF2B5EF4-FFF2-40B4-BE49-F238E27FC236}">
                <a16:creationId xmlns:a16="http://schemas.microsoft.com/office/drawing/2014/main" id="{8E06F2A5-4C3A-47AF-8FF6-1CE7EEC74099}"/>
              </a:ext>
            </a:extLst>
          </p:cNvPr>
          <p:cNvSpPr>
            <a:spLocks noChangeArrowheads="1"/>
          </p:cNvSpPr>
          <p:nvPr/>
        </p:nvSpPr>
        <p:spPr bwMode="auto">
          <a:xfrm>
            <a:off x="7435342" y="4811546"/>
            <a:ext cx="1326379" cy="372999"/>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Consequences Frequency</a:t>
            </a:r>
          </a:p>
        </p:txBody>
      </p:sp>
      <p:sp>
        <p:nvSpPr>
          <p:cNvPr id="3099" name="Rectangle 63">
            <a:extLst>
              <a:ext uri="{FF2B5EF4-FFF2-40B4-BE49-F238E27FC236}">
                <a16:creationId xmlns:a16="http://schemas.microsoft.com/office/drawing/2014/main" id="{690BFCA4-0C6A-440F-8977-4A17D32E0E70}"/>
              </a:ext>
            </a:extLst>
          </p:cNvPr>
          <p:cNvSpPr>
            <a:spLocks noChangeArrowheads="1"/>
          </p:cNvSpPr>
          <p:nvPr/>
        </p:nvSpPr>
        <p:spPr bwMode="auto">
          <a:xfrm>
            <a:off x="8905735" y="4811546"/>
            <a:ext cx="1326380" cy="372999"/>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eaLnBrk="1" hangingPunct="1">
              <a:lnSpc>
                <a:spcPct val="98000"/>
              </a:lnSpc>
              <a:buClr>
                <a:srgbClr val="000000"/>
              </a:buClr>
              <a:buSzPct val="100000"/>
              <a:buFont typeface="Times New Roman" panose="02020603050405020304" pitchFamily="18" charset="0"/>
              <a:buNone/>
            </a:pPr>
            <a:r>
              <a:rPr lang="en-US" altLang="en-US" sz="1089">
                <a:solidFill>
                  <a:srgbClr val="000000"/>
                </a:solidFill>
                <a:latin typeface="Century" panose="02040604050505020304" pitchFamily="18" charset="0"/>
              </a:rPr>
              <a:t>Consequences Magnitude</a:t>
            </a:r>
          </a:p>
        </p:txBody>
      </p:sp>
      <p:sp>
        <p:nvSpPr>
          <p:cNvPr id="3100" name="Freeform 25">
            <a:extLst>
              <a:ext uri="{FF2B5EF4-FFF2-40B4-BE49-F238E27FC236}">
                <a16:creationId xmlns:a16="http://schemas.microsoft.com/office/drawing/2014/main" id="{7DA8522F-5B61-4933-8FD9-702E55B82A88}"/>
              </a:ext>
            </a:extLst>
          </p:cNvPr>
          <p:cNvSpPr>
            <a:spLocks noChangeArrowheads="1"/>
          </p:cNvSpPr>
          <p:nvPr/>
        </p:nvSpPr>
        <p:spPr bwMode="auto">
          <a:xfrm>
            <a:off x="5352883" y="2863021"/>
            <a:ext cx="1209727" cy="715756"/>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109000"/>
              </a:lnSpc>
              <a:spcBef>
                <a:spcPct val="0"/>
              </a:spcBef>
            </a:pPr>
            <a:r>
              <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The </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probability that a </a:t>
            </a:r>
            <a:r>
              <a:rPr lang="en-US" altLang="en-US" sz="998" b="1">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threat actor’s</a:t>
            </a:r>
            <a:r>
              <a:rPr lang="en-US"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rPr>
              <a:t> acts will succeed. </a:t>
            </a:r>
            <a:endParaRPr lang="pl-PL" altLang="en-US" sz="998">
              <a:solidFill>
                <a:schemeClr val="bg1"/>
              </a:solidFill>
              <a:latin typeface="Century" panose="02040604050505020304" pitchFamily="18" charset="0"/>
              <a:ea typeface="Arial Unicode MS" panose="020B0604020202020204" pitchFamily="34" charset="-128"/>
              <a:cs typeface="Arial Unicode MS" panose="020B0604020202020204" pitchFamily="34" charset="-128"/>
            </a:endParaRPr>
          </a:p>
        </p:txBody>
      </p:sp>
      <p:cxnSp>
        <p:nvCxnSpPr>
          <p:cNvPr id="3101" name="Straight Arrow Connector 10">
            <a:extLst>
              <a:ext uri="{FF2B5EF4-FFF2-40B4-BE49-F238E27FC236}">
                <a16:creationId xmlns:a16="http://schemas.microsoft.com/office/drawing/2014/main" id="{942E0F0B-F3AB-4EC7-BFEB-04F2FDF4B632}"/>
              </a:ext>
            </a:extLst>
          </p:cNvPr>
          <p:cNvCxnSpPr>
            <a:cxnSpLocks noChangeShapeType="1"/>
            <a:stCxn id="56" idx="0"/>
            <a:endCxn id="54" idx="2"/>
          </p:cNvCxnSpPr>
          <p:nvPr/>
        </p:nvCxnSpPr>
        <p:spPr bwMode="auto">
          <a:xfrm flipV="1">
            <a:off x="2448098" y="3994980"/>
            <a:ext cx="832407" cy="81656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2" name="Straight Arrow Connector 12">
            <a:extLst>
              <a:ext uri="{FF2B5EF4-FFF2-40B4-BE49-F238E27FC236}">
                <a16:creationId xmlns:a16="http://schemas.microsoft.com/office/drawing/2014/main" id="{BF2C3CFF-DA8F-4BB4-AF13-3D35080690AB}"/>
              </a:ext>
            </a:extLst>
          </p:cNvPr>
          <p:cNvCxnSpPr>
            <a:cxnSpLocks/>
            <a:stCxn id="57" idx="0"/>
            <a:endCxn id="54" idx="2"/>
          </p:cNvCxnSpPr>
          <p:nvPr/>
        </p:nvCxnSpPr>
        <p:spPr bwMode="auto">
          <a:xfrm flipH="1" flipV="1">
            <a:off x="3280505" y="3994980"/>
            <a:ext cx="563100" cy="81656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3" name="Straight Arrow Connector 14">
            <a:extLst>
              <a:ext uri="{FF2B5EF4-FFF2-40B4-BE49-F238E27FC236}">
                <a16:creationId xmlns:a16="http://schemas.microsoft.com/office/drawing/2014/main" id="{9C216ABB-2B8D-4C49-B8F9-400B6A38D175}"/>
              </a:ext>
            </a:extLst>
          </p:cNvPr>
          <p:cNvCxnSpPr>
            <a:cxnSpLocks noChangeShapeType="1"/>
            <a:stCxn id="54" idx="0"/>
            <a:endCxn id="53" idx="2"/>
          </p:cNvCxnSpPr>
          <p:nvPr/>
        </p:nvCxnSpPr>
        <p:spPr bwMode="auto">
          <a:xfrm flipV="1">
            <a:off x="3280506" y="3109287"/>
            <a:ext cx="1075793" cy="51269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4" name="Straight Arrow Connector 16">
            <a:extLst>
              <a:ext uri="{FF2B5EF4-FFF2-40B4-BE49-F238E27FC236}">
                <a16:creationId xmlns:a16="http://schemas.microsoft.com/office/drawing/2014/main" id="{89294CF8-ADE1-4A32-BCED-912B489BC952}"/>
              </a:ext>
            </a:extLst>
          </p:cNvPr>
          <p:cNvCxnSpPr>
            <a:cxnSpLocks noChangeShapeType="1"/>
            <a:stCxn id="55" idx="0"/>
            <a:endCxn id="53" idx="2"/>
          </p:cNvCxnSpPr>
          <p:nvPr/>
        </p:nvCxnSpPr>
        <p:spPr bwMode="auto">
          <a:xfrm flipH="1" flipV="1">
            <a:off x="4356298" y="3109287"/>
            <a:ext cx="869851" cy="51269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5" name="Straight Arrow Connector 20">
            <a:extLst>
              <a:ext uri="{FF2B5EF4-FFF2-40B4-BE49-F238E27FC236}">
                <a16:creationId xmlns:a16="http://schemas.microsoft.com/office/drawing/2014/main" id="{2D90BEDC-DE34-44A5-B52E-3B5C3447F277}"/>
              </a:ext>
            </a:extLst>
          </p:cNvPr>
          <p:cNvCxnSpPr>
            <a:cxnSpLocks noChangeShapeType="1"/>
            <a:stCxn id="59" idx="0"/>
            <a:endCxn id="55" idx="2"/>
          </p:cNvCxnSpPr>
          <p:nvPr/>
        </p:nvCxnSpPr>
        <p:spPr bwMode="auto">
          <a:xfrm flipH="1" flipV="1">
            <a:off x="5226150" y="3994980"/>
            <a:ext cx="1382545" cy="81656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6" name="Straight Arrow Connector 22">
            <a:extLst>
              <a:ext uri="{FF2B5EF4-FFF2-40B4-BE49-F238E27FC236}">
                <a16:creationId xmlns:a16="http://schemas.microsoft.com/office/drawing/2014/main" id="{BDDD0BC2-5A56-4DA5-9B7A-D5FC68CB0E60}"/>
              </a:ext>
            </a:extLst>
          </p:cNvPr>
          <p:cNvCxnSpPr>
            <a:cxnSpLocks noChangeShapeType="1"/>
            <a:stCxn id="53" idx="0"/>
            <a:endCxn id="3087" idx="2"/>
          </p:cNvCxnSpPr>
          <p:nvPr/>
        </p:nvCxnSpPr>
        <p:spPr bwMode="auto">
          <a:xfrm flipV="1">
            <a:off x="4356299" y="2065178"/>
            <a:ext cx="1633131" cy="672551"/>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7" name="Straight Arrow Connector 24">
            <a:extLst>
              <a:ext uri="{FF2B5EF4-FFF2-40B4-BE49-F238E27FC236}">
                <a16:creationId xmlns:a16="http://schemas.microsoft.com/office/drawing/2014/main" id="{8BDC691F-419D-450A-AE69-072F2EA43ACB}"/>
              </a:ext>
            </a:extLst>
          </p:cNvPr>
          <p:cNvCxnSpPr>
            <a:cxnSpLocks noChangeShapeType="1"/>
            <a:stCxn id="3095" idx="0"/>
            <a:endCxn id="3087" idx="2"/>
          </p:cNvCxnSpPr>
          <p:nvPr/>
        </p:nvCxnSpPr>
        <p:spPr bwMode="auto">
          <a:xfrm flipH="1" flipV="1">
            <a:off x="5989430" y="2065178"/>
            <a:ext cx="1392626" cy="672551"/>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8" name="Straight Arrow Connector 26">
            <a:extLst>
              <a:ext uri="{FF2B5EF4-FFF2-40B4-BE49-F238E27FC236}">
                <a16:creationId xmlns:a16="http://schemas.microsoft.com/office/drawing/2014/main" id="{9D91F3DA-6139-4168-BBE7-8EAB1A844BE6}"/>
              </a:ext>
            </a:extLst>
          </p:cNvPr>
          <p:cNvCxnSpPr>
            <a:cxnSpLocks noChangeShapeType="1"/>
            <a:stCxn id="3098" idx="0"/>
            <a:endCxn id="3097" idx="2"/>
          </p:cNvCxnSpPr>
          <p:nvPr/>
        </p:nvCxnSpPr>
        <p:spPr bwMode="auto">
          <a:xfrm flipV="1">
            <a:off x="8099251" y="4154837"/>
            <a:ext cx="1468954" cy="656709"/>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9" name="Straight Arrow Connector 30">
            <a:extLst>
              <a:ext uri="{FF2B5EF4-FFF2-40B4-BE49-F238E27FC236}">
                <a16:creationId xmlns:a16="http://schemas.microsoft.com/office/drawing/2014/main" id="{D184D837-C6D8-4AC7-8559-A24AB7C97976}"/>
              </a:ext>
            </a:extLst>
          </p:cNvPr>
          <p:cNvCxnSpPr>
            <a:cxnSpLocks noChangeShapeType="1"/>
            <a:stCxn id="58" idx="0"/>
            <a:endCxn id="55" idx="2"/>
          </p:cNvCxnSpPr>
          <p:nvPr/>
        </p:nvCxnSpPr>
        <p:spPr bwMode="auto">
          <a:xfrm flipV="1">
            <a:off x="5226150" y="3994980"/>
            <a:ext cx="0" cy="816566"/>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10" name="Straight Arrow Connector 46">
            <a:extLst>
              <a:ext uri="{FF2B5EF4-FFF2-40B4-BE49-F238E27FC236}">
                <a16:creationId xmlns:a16="http://schemas.microsoft.com/office/drawing/2014/main" id="{827B1A90-B456-4116-A0E0-FEC5CF9E0149}"/>
              </a:ext>
            </a:extLst>
          </p:cNvPr>
          <p:cNvCxnSpPr>
            <a:cxnSpLocks noChangeShapeType="1"/>
            <a:stCxn id="3099" idx="0"/>
            <a:endCxn id="3097" idx="2"/>
          </p:cNvCxnSpPr>
          <p:nvPr/>
        </p:nvCxnSpPr>
        <p:spPr bwMode="auto">
          <a:xfrm flipV="1">
            <a:off x="9568205" y="4154837"/>
            <a:ext cx="0" cy="656709"/>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11" name="Straight Arrow Connector 48">
            <a:extLst>
              <a:ext uri="{FF2B5EF4-FFF2-40B4-BE49-F238E27FC236}">
                <a16:creationId xmlns:a16="http://schemas.microsoft.com/office/drawing/2014/main" id="{05E084A2-D394-45B5-A983-9D60455AB9C5}"/>
              </a:ext>
            </a:extLst>
          </p:cNvPr>
          <p:cNvCxnSpPr>
            <a:cxnSpLocks noChangeShapeType="1"/>
            <a:stCxn id="3096" idx="0"/>
            <a:endCxn id="3095" idx="2"/>
          </p:cNvCxnSpPr>
          <p:nvPr/>
        </p:nvCxnSpPr>
        <p:spPr bwMode="auto">
          <a:xfrm flipV="1">
            <a:off x="7382055" y="3109287"/>
            <a:ext cx="0" cy="51269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12" name="Straight Arrow Connector 50">
            <a:extLst>
              <a:ext uri="{FF2B5EF4-FFF2-40B4-BE49-F238E27FC236}">
                <a16:creationId xmlns:a16="http://schemas.microsoft.com/office/drawing/2014/main" id="{43F37F68-8867-4F2E-9A1D-652A7708F566}"/>
              </a:ext>
            </a:extLst>
          </p:cNvPr>
          <p:cNvCxnSpPr>
            <a:cxnSpLocks noChangeShapeType="1"/>
            <a:stCxn id="3097" idx="0"/>
            <a:endCxn id="3095" idx="2"/>
          </p:cNvCxnSpPr>
          <p:nvPr/>
        </p:nvCxnSpPr>
        <p:spPr bwMode="auto">
          <a:xfrm flipH="1" flipV="1">
            <a:off x="7382056" y="3109287"/>
            <a:ext cx="2186150" cy="51269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F3B01E79-326A-4BDA-AB59-F0B79FE3C344}"/>
              </a:ext>
            </a:extLst>
          </p:cNvPr>
          <p:cNvSpPr>
            <a:spLocks noGrp="1" noChangeArrowheads="1"/>
          </p:cNvSpPr>
          <p:nvPr>
            <p:ph type="title"/>
          </p:nvPr>
        </p:nvSpPr>
        <p:spPr>
          <a:xfrm>
            <a:off x="525717" y="787068"/>
            <a:ext cx="10077557" cy="810059"/>
          </a:xfrm>
        </p:spPr>
        <p:txBody>
          <a:bodyPr vert="horz" lIns="91440" tIns="8295" rIns="91440" bIns="45720" rtlCol="0" anchor="b">
            <a:normAutofit fontScale="90000"/>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US" altLang="en-US" dirty="0"/>
              <a:t>Privacy Violations</a:t>
            </a:r>
            <a:br>
              <a:rPr lang="en-US" altLang="en-US" dirty="0"/>
            </a:br>
            <a:r>
              <a:rPr lang="en-US" altLang="en-US" sz="1814" dirty="0"/>
              <a:t>Based on Dan Solove’s Taxonomy of Privacy</a:t>
            </a:r>
            <a:endParaRPr lang="en-US" altLang="en-US" dirty="0"/>
          </a:p>
        </p:txBody>
      </p:sp>
      <p:sp>
        <p:nvSpPr>
          <p:cNvPr id="2" name="Content Placeholder 1">
            <a:extLst>
              <a:ext uri="{FF2B5EF4-FFF2-40B4-BE49-F238E27FC236}">
                <a16:creationId xmlns:a16="http://schemas.microsoft.com/office/drawing/2014/main" id="{18C87911-3480-409C-855C-F7C5E48E5C22}"/>
              </a:ext>
            </a:extLst>
          </p:cNvPr>
          <p:cNvSpPr>
            <a:spLocks noGrp="1"/>
          </p:cNvSpPr>
          <p:nvPr>
            <p:ph sz="half" idx="1"/>
          </p:nvPr>
        </p:nvSpPr>
        <p:spPr/>
        <p:txBody>
          <a:bodyPr>
            <a:normAutofit fontScale="92500" lnSpcReduction="20000"/>
          </a:bodyPr>
          <a:lstStyle/>
          <a:p>
            <a:pPr>
              <a:lnSpc>
                <a:spcPct val="100000"/>
              </a:lnSpc>
              <a:spcBef>
                <a:spcPct val="0"/>
              </a:spcBef>
              <a:spcAft>
                <a:spcPts val="658"/>
              </a:spcAft>
              <a:defRPr/>
            </a:pPr>
            <a:r>
              <a:rPr lang="en-US" altLang="en-US" sz="2400" b="1" u="sng" dirty="0">
                <a:solidFill>
                  <a:srgbClr val="00B050"/>
                </a:solidFill>
                <a:latin typeface="+mn-lt"/>
                <a:cs typeface="Arial Unicode MS" charset="0"/>
              </a:rPr>
              <a:t>Collection</a:t>
            </a:r>
            <a:br>
              <a:rPr lang="en-US" altLang="en-US" sz="3200" dirty="0">
                <a:solidFill>
                  <a:srgbClr val="00B050"/>
                </a:solidFill>
                <a:latin typeface="+mn-lt"/>
                <a:cs typeface="Arial Unicode MS" charset="0"/>
              </a:rPr>
            </a:br>
            <a:r>
              <a:rPr lang="en-US" altLang="en-US" dirty="0">
                <a:solidFill>
                  <a:srgbClr val="00B050"/>
                </a:solidFill>
                <a:latin typeface="+mn-lt"/>
                <a:cs typeface="Arial Unicode MS" charset="0"/>
              </a:rPr>
              <a:t>Surveillance</a:t>
            </a:r>
            <a:br>
              <a:rPr lang="en-US" altLang="en-US" dirty="0">
                <a:solidFill>
                  <a:srgbClr val="00B050"/>
                </a:solidFill>
                <a:latin typeface="+mn-lt"/>
                <a:cs typeface="Arial Unicode MS" charset="0"/>
              </a:rPr>
            </a:br>
            <a:r>
              <a:rPr lang="en-US" altLang="en-US" dirty="0">
                <a:solidFill>
                  <a:srgbClr val="00B050"/>
                </a:solidFill>
                <a:latin typeface="+mn-lt"/>
                <a:cs typeface="Arial Unicode MS" charset="0"/>
              </a:rPr>
              <a:t>Interrogation</a:t>
            </a:r>
          </a:p>
          <a:p>
            <a:pPr>
              <a:lnSpc>
                <a:spcPct val="100000"/>
              </a:lnSpc>
              <a:spcBef>
                <a:spcPct val="0"/>
              </a:spcBef>
              <a:spcAft>
                <a:spcPts val="658"/>
              </a:spcAft>
              <a:defRPr/>
            </a:pPr>
            <a:endParaRPr lang="en-US" altLang="en-US" sz="2400" dirty="0">
              <a:solidFill>
                <a:srgbClr val="00B050"/>
              </a:solidFill>
              <a:latin typeface="+mn-lt"/>
              <a:cs typeface="Arial Unicode MS" charset="0"/>
            </a:endParaRPr>
          </a:p>
          <a:p>
            <a:pPr>
              <a:lnSpc>
                <a:spcPct val="100000"/>
              </a:lnSpc>
              <a:spcBef>
                <a:spcPct val="0"/>
              </a:spcBef>
              <a:spcAft>
                <a:spcPts val="658"/>
              </a:spcAft>
              <a:defRPr/>
            </a:pPr>
            <a:r>
              <a:rPr lang="en-US" altLang="en-US" sz="2400" b="1" u="sng" dirty="0">
                <a:solidFill>
                  <a:srgbClr val="0070C0"/>
                </a:solidFill>
                <a:latin typeface="+mn-lt"/>
                <a:cs typeface="Arial Unicode MS" charset="0"/>
              </a:rPr>
              <a:t>Invasion</a:t>
            </a:r>
            <a:br>
              <a:rPr lang="en-US" altLang="en-US" sz="3200" dirty="0">
                <a:solidFill>
                  <a:srgbClr val="0070C0"/>
                </a:solidFill>
                <a:latin typeface="+mn-lt"/>
                <a:cs typeface="Arial Unicode MS" charset="0"/>
              </a:rPr>
            </a:br>
            <a:r>
              <a:rPr lang="en-US" altLang="en-US" dirty="0">
                <a:solidFill>
                  <a:srgbClr val="0070C0"/>
                </a:solidFill>
                <a:latin typeface="+mn-lt"/>
                <a:cs typeface="Arial Unicode MS" charset="0"/>
              </a:rPr>
              <a:t>Intrusion</a:t>
            </a:r>
            <a:br>
              <a:rPr lang="en-US" altLang="en-US" dirty="0">
                <a:solidFill>
                  <a:srgbClr val="0070C0"/>
                </a:solidFill>
                <a:latin typeface="+mn-lt"/>
                <a:cs typeface="Arial Unicode MS" charset="0"/>
              </a:rPr>
            </a:br>
            <a:r>
              <a:rPr lang="en-US" altLang="en-US" dirty="0">
                <a:solidFill>
                  <a:srgbClr val="0070C0"/>
                </a:solidFill>
                <a:latin typeface="+mn-lt"/>
                <a:cs typeface="Arial Unicode MS" charset="0"/>
              </a:rPr>
              <a:t>Decisional Interference</a:t>
            </a:r>
            <a:endParaRPr lang="pl-PL" altLang="en-US" dirty="0">
              <a:solidFill>
                <a:srgbClr val="0070C0"/>
              </a:solidFill>
              <a:latin typeface="+mn-lt"/>
              <a:cs typeface="Arial Unicode MS" charset="0"/>
            </a:endParaRPr>
          </a:p>
          <a:p>
            <a:endParaRPr lang="en-US" dirty="0"/>
          </a:p>
        </p:txBody>
      </p:sp>
      <p:sp>
        <p:nvSpPr>
          <p:cNvPr id="3" name="Content Placeholder 2">
            <a:extLst>
              <a:ext uri="{FF2B5EF4-FFF2-40B4-BE49-F238E27FC236}">
                <a16:creationId xmlns:a16="http://schemas.microsoft.com/office/drawing/2014/main" id="{374FA8A1-504C-4CDE-B4DA-BE3FC6D2AFA8}"/>
              </a:ext>
            </a:extLst>
          </p:cNvPr>
          <p:cNvSpPr>
            <a:spLocks noGrp="1"/>
          </p:cNvSpPr>
          <p:nvPr>
            <p:ph sz="half" idx="2"/>
          </p:nvPr>
        </p:nvSpPr>
        <p:spPr/>
        <p:txBody>
          <a:bodyPr>
            <a:normAutofit fontScale="92500" lnSpcReduction="20000"/>
          </a:bodyPr>
          <a:lstStyle/>
          <a:p>
            <a:pPr>
              <a:lnSpc>
                <a:spcPct val="100000"/>
              </a:lnSpc>
              <a:spcBef>
                <a:spcPct val="0"/>
              </a:spcBef>
              <a:spcAft>
                <a:spcPts val="658"/>
              </a:spcAft>
              <a:defRPr/>
            </a:pPr>
            <a:r>
              <a:rPr lang="en-US" altLang="en-US" sz="2400" b="1" u="sng" dirty="0">
                <a:solidFill>
                  <a:srgbClr val="7030A0"/>
                </a:solidFill>
                <a:latin typeface="+mn-lt"/>
                <a:cs typeface="Arial Unicode MS" charset="0"/>
              </a:rPr>
              <a:t>Information Processing</a:t>
            </a:r>
            <a:br>
              <a:rPr lang="en-US" altLang="en-US" sz="2400" b="1" u="sng" dirty="0">
                <a:solidFill>
                  <a:srgbClr val="7030A0"/>
                </a:solidFill>
                <a:latin typeface="+mn-lt"/>
                <a:cs typeface="Arial Unicode MS" charset="0"/>
              </a:rPr>
            </a:br>
            <a:r>
              <a:rPr lang="en-US" altLang="en-US" sz="2000" dirty="0">
                <a:solidFill>
                  <a:srgbClr val="7030A0"/>
                </a:solidFill>
                <a:latin typeface="+mn-lt"/>
                <a:cs typeface="Arial Unicode MS" charset="0"/>
              </a:rPr>
              <a:t>Aggregation</a:t>
            </a:r>
            <a:br>
              <a:rPr lang="en-US" altLang="en-US" sz="2000" dirty="0">
                <a:solidFill>
                  <a:srgbClr val="7030A0"/>
                </a:solidFill>
                <a:latin typeface="+mn-lt"/>
                <a:cs typeface="Arial Unicode MS" charset="0"/>
              </a:rPr>
            </a:br>
            <a:r>
              <a:rPr lang="en-US" altLang="en-US" sz="2000" dirty="0">
                <a:solidFill>
                  <a:srgbClr val="7030A0"/>
                </a:solidFill>
                <a:latin typeface="+mn-lt"/>
                <a:cs typeface="Arial Unicode MS" charset="0"/>
              </a:rPr>
              <a:t>Insecurity</a:t>
            </a:r>
            <a:br>
              <a:rPr lang="en-US" altLang="en-US" sz="2000" dirty="0">
                <a:solidFill>
                  <a:srgbClr val="7030A0"/>
                </a:solidFill>
                <a:latin typeface="+mn-lt"/>
                <a:cs typeface="Arial Unicode MS" charset="0"/>
              </a:rPr>
            </a:br>
            <a:r>
              <a:rPr lang="en-US" altLang="en-US" sz="2000" dirty="0">
                <a:solidFill>
                  <a:srgbClr val="7030A0"/>
                </a:solidFill>
                <a:latin typeface="+mn-lt"/>
                <a:cs typeface="Arial Unicode MS" charset="0"/>
              </a:rPr>
              <a:t>Identification</a:t>
            </a:r>
            <a:br>
              <a:rPr lang="en-US" altLang="en-US" sz="2000" dirty="0">
                <a:solidFill>
                  <a:srgbClr val="7030A0"/>
                </a:solidFill>
                <a:latin typeface="+mn-lt"/>
                <a:cs typeface="Arial Unicode MS" charset="0"/>
              </a:rPr>
            </a:br>
            <a:r>
              <a:rPr lang="en-US" altLang="en-US" sz="2000" dirty="0">
                <a:solidFill>
                  <a:srgbClr val="7030A0"/>
                </a:solidFill>
                <a:latin typeface="+mn-lt"/>
                <a:cs typeface="Arial Unicode MS" charset="0"/>
              </a:rPr>
              <a:t>Secondary Use</a:t>
            </a:r>
            <a:br>
              <a:rPr lang="en-US" altLang="en-US" sz="2000" dirty="0">
                <a:solidFill>
                  <a:srgbClr val="7030A0"/>
                </a:solidFill>
                <a:latin typeface="+mn-lt"/>
                <a:cs typeface="Arial Unicode MS" charset="0"/>
              </a:rPr>
            </a:br>
            <a:r>
              <a:rPr lang="en-US" altLang="en-US" sz="2000" dirty="0">
                <a:solidFill>
                  <a:srgbClr val="7030A0"/>
                </a:solidFill>
                <a:latin typeface="+mn-lt"/>
                <a:cs typeface="Arial Unicode MS" charset="0"/>
              </a:rPr>
              <a:t>Exclusion</a:t>
            </a:r>
            <a:br>
              <a:rPr lang="en-US" altLang="en-US" sz="2000" b="1" dirty="0">
                <a:solidFill>
                  <a:srgbClr val="00B050"/>
                </a:solidFill>
                <a:latin typeface="+mn-lt"/>
                <a:cs typeface="Arial Unicode MS" charset="0"/>
              </a:rPr>
            </a:br>
            <a:endParaRPr lang="en-US" altLang="en-US" sz="2000" b="1" dirty="0">
              <a:solidFill>
                <a:srgbClr val="00B050"/>
              </a:solidFill>
              <a:latin typeface="+mn-lt"/>
              <a:cs typeface="Arial Unicode MS" charset="0"/>
            </a:endParaRPr>
          </a:p>
          <a:p>
            <a:pPr>
              <a:lnSpc>
                <a:spcPct val="100000"/>
              </a:lnSpc>
              <a:spcBef>
                <a:spcPct val="0"/>
              </a:spcBef>
              <a:spcAft>
                <a:spcPts val="658"/>
              </a:spcAft>
              <a:defRPr/>
            </a:pPr>
            <a:r>
              <a:rPr lang="en-US" altLang="en-US" sz="2400" b="1" u="sng" dirty="0">
                <a:solidFill>
                  <a:srgbClr val="C00000"/>
                </a:solidFill>
                <a:latin typeface="+mn-lt"/>
                <a:cs typeface="Arial Unicode MS" charset="0"/>
              </a:rPr>
              <a:t>Information Dissemination</a:t>
            </a:r>
            <a:br>
              <a:rPr lang="en-US" altLang="en-US" sz="2400" b="1" u="sng" dirty="0">
                <a:solidFill>
                  <a:srgbClr val="C00000"/>
                </a:solidFill>
                <a:latin typeface="+mn-lt"/>
                <a:cs typeface="Arial Unicode MS" charset="0"/>
              </a:rPr>
            </a:br>
            <a:r>
              <a:rPr lang="en-US" altLang="en-US" sz="2000" dirty="0">
                <a:solidFill>
                  <a:srgbClr val="C00000"/>
                </a:solidFill>
                <a:latin typeface="+mn-lt"/>
                <a:cs typeface="Arial Unicode MS" charset="0"/>
              </a:rPr>
              <a:t>Breach of Confidentiality</a:t>
            </a:r>
            <a:br>
              <a:rPr lang="en-US" altLang="en-US" sz="2000" dirty="0">
                <a:solidFill>
                  <a:srgbClr val="C00000"/>
                </a:solidFill>
                <a:latin typeface="+mn-lt"/>
                <a:cs typeface="Arial Unicode MS" charset="0"/>
              </a:rPr>
            </a:br>
            <a:r>
              <a:rPr lang="en-US" altLang="en-US" sz="2000" dirty="0">
                <a:solidFill>
                  <a:srgbClr val="C00000"/>
                </a:solidFill>
                <a:latin typeface="+mn-lt"/>
                <a:cs typeface="Arial Unicode MS" charset="0"/>
              </a:rPr>
              <a:t>Disclosure</a:t>
            </a:r>
            <a:br>
              <a:rPr lang="en-US" altLang="en-US" sz="2000" dirty="0">
                <a:solidFill>
                  <a:srgbClr val="C00000"/>
                </a:solidFill>
                <a:latin typeface="+mn-lt"/>
                <a:cs typeface="Arial Unicode MS" charset="0"/>
              </a:rPr>
            </a:br>
            <a:r>
              <a:rPr lang="en-US" altLang="en-US" sz="2000" dirty="0">
                <a:solidFill>
                  <a:srgbClr val="C00000"/>
                </a:solidFill>
                <a:latin typeface="+mn-lt"/>
                <a:cs typeface="Arial Unicode MS" charset="0"/>
              </a:rPr>
              <a:t>Exposure</a:t>
            </a:r>
            <a:br>
              <a:rPr lang="en-US" altLang="en-US" sz="2000" dirty="0">
                <a:solidFill>
                  <a:srgbClr val="C00000"/>
                </a:solidFill>
                <a:latin typeface="+mn-lt"/>
                <a:cs typeface="Arial Unicode MS" charset="0"/>
              </a:rPr>
            </a:br>
            <a:r>
              <a:rPr lang="en-US" altLang="en-US" sz="2000" dirty="0">
                <a:solidFill>
                  <a:srgbClr val="C00000"/>
                </a:solidFill>
                <a:latin typeface="+mn-lt"/>
                <a:cs typeface="Arial Unicode MS" charset="0"/>
              </a:rPr>
              <a:t>Increased Accessibility</a:t>
            </a:r>
            <a:br>
              <a:rPr lang="en-US" altLang="en-US" sz="2000" dirty="0">
                <a:solidFill>
                  <a:srgbClr val="C00000"/>
                </a:solidFill>
                <a:latin typeface="+mn-lt"/>
                <a:cs typeface="Arial Unicode MS" charset="0"/>
              </a:rPr>
            </a:br>
            <a:r>
              <a:rPr lang="en-US" altLang="en-US" sz="2000" dirty="0">
                <a:solidFill>
                  <a:srgbClr val="C00000"/>
                </a:solidFill>
                <a:latin typeface="+mn-lt"/>
                <a:cs typeface="Arial Unicode MS" charset="0"/>
              </a:rPr>
              <a:t>Blackmail</a:t>
            </a:r>
            <a:br>
              <a:rPr lang="en-US" altLang="en-US" sz="2000" dirty="0">
                <a:solidFill>
                  <a:srgbClr val="C00000"/>
                </a:solidFill>
                <a:latin typeface="+mn-lt"/>
                <a:cs typeface="Arial Unicode MS" charset="0"/>
              </a:rPr>
            </a:br>
            <a:r>
              <a:rPr lang="en-US" altLang="en-US" sz="2000" dirty="0">
                <a:solidFill>
                  <a:srgbClr val="C00000"/>
                </a:solidFill>
                <a:latin typeface="+mn-lt"/>
                <a:cs typeface="Arial Unicode MS" charset="0"/>
              </a:rPr>
              <a:t>Appropriation</a:t>
            </a:r>
          </a:p>
        </p:txBody>
      </p:sp>
      <p:sp>
        <p:nvSpPr>
          <p:cNvPr id="5123" name="Freeform 2">
            <a:extLst>
              <a:ext uri="{FF2B5EF4-FFF2-40B4-BE49-F238E27FC236}">
                <a16:creationId xmlns:a16="http://schemas.microsoft.com/office/drawing/2014/main" id="{E7D98C62-049C-4F14-9757-6806D4A343F8}"/>
              </a:ext>
            </a:extLst>
          </p:cNvPr>
          <p:cNvSpPr>
            <a:spLocks noChangeArrowheads="1"/>
          </p:cNvSpPr>
          <p:nvPr/>
        </p:nvSpPr>
        <p:spPr bwMode="auto">
          <a:xfrm>
            <a:off x="525717" y="1597129"/>
            <a:ext cx="9641591" cy="535736"/>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rgbClr val="204A87"/>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33"/>
          </a:p>
        </p:txBody>
      </p:sp>
      <p:sp>
        <p:nvSpPr>
          <p:cNvPr id="5125" name="Freeform 3">
            <a:extLst>
              <a:ext uri="{FF2B5EF4-FFF2-40B4-BE49-F238E27FC236}">
                <a16:creationId xmlns:a16="http://schemas.microsoft.com/office/drawing/2014/main" id="{681A98F8-783F-42B0-8492-0D33500B45CA}"/>
              </a:ext>
            </a:extLst>
          </p:cNvPr>
          <p:cNvSpPr>
            <a:spLocks noChangeArrowheads="1"/>
          </p:cNvSpPr>
          <p:nvPr/>
        </p:nvSpPr>
        <p:spPr bwMode="auto">
          <a:xfrm>
            <a:off x="1369693" y="1597127"/>
            <a:ext cx="4016582" cy="4113072"/>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656" rIns="0" bIns="0"/>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a:lnSpc>
                <a:spcPct val="96000"/>
              </a:lnSpc>
              <a:spcBef>
                <a:spcPct val="0"/>
              </a:spcBef>
              <a:spcAft>
                <a:spcPts val="658"/>
              </a:spcAft>
              <a:defRPr/>
            </a:pPr>
            <a:r>
              <a:rPr lang="en-US" altLang="en-US" sz="3266" b="1" dirty="0">
                <a:solidFill>
                  <a:srgbClr val="FFFFFF"/>
                </a:solidFill>
                <a:cs typeface="Arial Unicode MS" charset="0"/>
              </a:rPr>
              <a:t>Non-Information</a:t>
            </a:r>
            <a:r>
              <a:rPr lang="pl-PL" altLang="en-US" sz="2903" b="1" dirty="0">
                <a:solidFill>
                  <a:srgbClr val="FFFFFF"/>
                </a:solidFill>
                <a:cs typeface="Arial Unicode MS" charset="0"/>
              </a:rPr>
              <a:t>  </a:t>
            </a:r>
            <a:endParaRPr lang="en-US" altLang="en-US" sz="2903" b="1" dirty="0">
              <a:solidFill>
                <a:srgbClr val="FFFFFF"/>
              </a:solidFill>
              <a:cs typeface="Arial Unicode MS" charset="0"/>
            </a:endParaRPr>
          </a:p>
        </p:txBody>
      </p:sp>
      <p:sp>
        <p:nvSpPr>
          <p:cNvPr id="5126" name="Freeform 4">
            <a:extLst>
              <a:ext uri="{FF2B5EF4-FFF2-40B4-BE49-F238E27FC236}">
                <a16:creationId xmlns:a16="http://schemas.microsoft.com/office/drawing/2014/main" id="{6096D7BA-FC60-4147-A59D-8EFC5E9CE58B}"/>
              </a:ext>
            </a:extLst>
          </p:cNvPr>
          <p:cNvSpPr>
            <a:spLocks noChangeArrowheads="1"/>
          </p:cNvSpPr>
          <p:nvPr/>
        </p:nvSpPr>
        <p:spPr bwMode="auto">
          <a:xfrm>
            <a:off x="6382591" y="1597129"/>
            <a:ext cx="4016582" cy="4942599"/>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656" rIns="0" bIns="0"/>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a:lnSpc>
                <a:spcPct val="96000"/>
              </a:lnSpc>
              <a:spcBef>
                <a:spcPct val="0"/>
              </a:spcBef>
              <a:spcAft>
                <a:spcPts val="658"/>
              </a:spcAft>
              <a:defRPr/>
            </a:pPr>
            <a:r>
              <a:rPr lang="en-US" altLang="en-US" sz="3266" b="1" dirty="0">
                <a:solidFill>
                  <a:srgbClr val="FFFFFF"/>
                </a:solidFill>
                <a:cs typeface="Arial Unicode MS" charset="0"/>
              </a:rPr>
              <a:t>Information</a:t>
            </a:r>
            <a:r>
              <a:rPr lang="pl-PL" altLang="en-US" sz="907" b="1" dirty="0">
                <a:cs typeface="Arial Unicode MS" charset="0"/>
              </a:rPr>
              <a:t>  </a:t>
            </a:r>
          </a:p>
          <a:p>
            <a:pPr>
              <a:lnSpc>
                <a:spcPct val="100000"/>
              </a:lnSpc>
              <a:spcBef>
                <a:spcPct val="0"/>
              </a:spcBef>
              <a:spcAft>
                <a:spcPts val="658"/>
              </a:spcAft>
              <a:defRPr/>
            </a:pPr>
            <a:br>
              <a:rPr lang="en-US" altLang="en-US" sz="1270" b="1" dirty="0">
                <a:solidFill>
                  <a:srgbClr val="C00000"/>
                </a:solidFill>
                <a:cs typeface="Arial Unicode MS" charset="0"/>
              </a:rPr>
            </a:br>
            <a:endParaRPr lang="pl-PL" altLang="en-US" sz="1270" b="1" dirty="0">
              <a:solidFill>
                <a:srgbClr val="3465A4"/>
              </a:solidFill>
              <a:cs typeface="Arial Unicode M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D7FA5A-9691-40C5-A90D-D3C907B3B6E7}"/>
              </a:ext>
            </a:extLst>
          </p:cNvPr>
          <p:cNvPicPr>
            <a:picLocks noGrp="1" noChangeAspect="1"/>
          </p:cNvPicPr>
          <p:nvPr>
            <p:ph idx="4294967295"/>
          </p:nvPr>
        </p:nvPicPr>
        <p:blipFill>
          <a:blip r:embed="rId2"/>
          <a:stretch>
            <a:fillRect/>
          </a:stretch>
        </p:blipFill>
        <p:spPr>
          <a:xfrm>
            <a:off x="2092325" y="0"/>
            <a:ext cx="8007350" cy="6856412"/>
          </a:xfrm>
        </p:spPr>
      </p:pic>
    </p:spTree>
    <p:extLst>
      <p:ext uri="{BB962C8B-B14F-4D97-AF65-F5344CB8AC3E}">
        <p14:creationId xmlns:p14="http://schemas.microsoft.com/office/powerpoint/2010/main" val="395436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20F7-1E78-4AD2-8DAB-90CA27E94438}"/>
              </a:ext>
            </a:extLst>
          </p:cNvPr>
          <p:cNvSpPr>
            <a:spLocks noGrp="1"/>
          </p:cNvSpPr>
          <p:nvPr>
            <p:ph type="title"/>
          </p:nvPr>
        </p:nvSpPr>
        <p:spPr/>
        <p:txBody>
          <a:bodyPr/>
          <a:lstStyle/>
          <a:p>
            <a:r>
              <a:rPr lang="en-US" dirty="0"/>
              <a:t>8 OECD Privacy Principles </a:t>
            </a:r>
          </a:p>
        </p:txBody>
      </p:sp>
      <p:sp>
        <p:nvSpPr>
          <p:cNvPr id="3" name="Content Placeholder 2">
            <a:extLst>
              <a:ext uri="{FF2B5EF4-FFF2-40B4-BE49-F238E27FC236}">
                <a16:creationId xmlns:a16="http://schemas.microsoft.com/office/drawing/2014/main" id="{C0EC022D-9BF5-47F5-A434-CD4E6CC7EFEA}"/>
              </a:ext>
            </a:extLst>
          </p:cNvPr>
          <p:cNvSpPr>
            <a:spLocks noGrp="1"/>
          </p:cNvSpPr>
          <p:nvPr>
            <p:ph idx="1"/>
          </p:nvPr>
        </p:nvSpPr>
        <p:spPr/>
        <p:txBody>
          <a:bodyPr>
            <a:normAutofit lnSpcReduction="10000"/>
          </a:bodyPr>
          <a:lstStyle/>
          <a:p>
            <a:r>
              <a:rPr lang="en-US" dirty="0"/>
              <a:t>•	Collection Limitation Principle</a:t>
            </a:r>
          </a:p>
          <a:p>
            <a:r>
              <a:rPr lang="en-US" dirty="0"/>
              <a:t>•	Data Quality Principle</a:t>
            </a:r>
          </a:p>
          <a:p>
            <a:r>
              <a:rPr lang="en-US" dirty="0"/>
              <a:t>•	Purpose Specification Principle</a:t>
            </a:r>
          </a:p>
          <a:p>
            <a:r>
              <a:rPr lang="en-US" dirty="0"/>
              <a:t>•	Use Limitation Principle</a:t>
            </a:r>
          </a:p>
          <a:p>
            <a:r>
              <a:rPr lang="en-US" dirty="0"/>
              <a:t>•	Security Safeguards Principle</a:t>
            </a:r>
          </a:p>
          <a:p>
            <a:r>
              <a:rPr lang="en-US" dirty="0"/>
              <a:t>•	Openness Principle</a:t>
            </a:r>
          </a:p>
          <a:p>
            <a:r>
              <a:rPr lang="en-US" dirty="0"/>
              <a:t>•	Individual Participation Principle</a:t>
            </a:r>
          </a:p>
          <a:p>
            <a:r>
              <a:rPr lang="en-US" dirty="0"/>
              <a:t>•	Accountability Principle</a:t>
            </a:r>
          </a:p>
          <a:p>
            <a:endParaRPr lang="en-US" dirty="0"/>
          </a:p>
        </p:txBody>
      </p:sp>
    </p:spTree>
    <p:extLst>
      <p:ext uri="{BB962C8B-B14F-4D97-AF65-F5344CB8AC3E}">
        <p14:creationId xmlns:p14="http://schemas.microsoft.com/office/powerpoint/2010/main" val="253918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ACDA62F7-31AB-4431-8398-D8F8B53C9732}"/>
              </a:ext>
            </a:extLst>
          </p:cNvPr>
          <p:cNvSpPr>
            <a:spLocks noGrp="1" noChangeArrowheads="1"/>
          </p:cNvSpPr>
          <p:nvPr>
            <p:ph type="title"/>
          </p:nvPr>
        </p:nvSpPr>
        <p:spPr>
          <a:xfrm>
            <a:off x="525717" y="787069"/>
            <a:ext cx="10077557" cy="666594"/>
          </a:xfrm>
        </p:spPr>
        <p:txBody>
          <a:bodyPr vert="horz" lIns="91440" tIns="8295" rIns="91440" bIns="45720" rtlCol="0" anchor="b">
            <a:normAutofit/>
          </a:bodyPr>
          <a:lstStyle/>
          <a:p>
            <a:pPr>
              <a:tabLst>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US" altLang="en-US" dirty="0"/>
              <a:t>Adverse Consequences</a:t>
            </a:r>
          </a:p>
        </p:txBody>
      </p:sp>
      <p:sp>
        <p:nvSpPr>
          <p:cNvPr id="3" name="Content Placeholder 2">
            <a:extLst>
              <a:ext uri="{FF2B5EF4-FFF2-40B4-BE49-F238E27FC236}">
                <a16:creationId xmlns:a16="http://schemas.microsoft.com/office/drawing/2014/main" id="{7260B6A6-66AA-4CFB-A7B5-C11F7B6F1D5A}"/>
              </a:ext>
            </a:extLst>
          </p:cNvPr>
          <p:cNvSpPr>
            <a:spLocks noGrp="1"/>
          </p:cNvSpPr>
          <p:nvPr>
            <p:ph sz="half" idx="1"/>
          </p:nvPr>
        </p:nvSpPr>
        <p:spPr/>
        <p:txBody>
          <a:bodyPr>
            <a:normAutofit fontScale="32500" lnSpcReduction="20000"/>
          </a:bodyPr>
          <a:lstStyle/>
          <a:p>
            <a:r>
              <a:rPr lang="en-US" sz="6200" dirty="0"/>
              <a:t>Psychological</a:t>
            </a:r>
          </a:p>
          <a:p>
            <a:r>
              <a:rPr lang="en-US" sz="6200" dirty="0"/>
              <a:t>	Embarrassment</a:t>
            </a:r>
          </a:p>
          <a:p>
            <a:r>
              <a:rPr lang="en-US" sz="6200" dirty="0"/>
              <a:t>	Anxiety</a:t>
            </a:r>
          </a:p>
          <a:p>
            <a:r>
              <a:rPr lang="en-US" sz="6200" dirty="0"/>
              <a:t>	Suicide</a:t>
            </a:r>
          </a:p>
          <a:p>
            <a:r>
              <a:rPr lang="en-US" sz="6200" dirty="0"/>
              <a:t>Behavioral</a:t>
            </a:r>
          </a:p>
          <a:p>
            <a:r>
              <a:rPr lang="en-US" sz="6200" dirty="0"/>
              <a:t>	Changed Behavior</a:t>
            </a:r>
          </a:p>
          <a:p>
            <a:r>
              <a:rPr lang="en-US" sz="6200" dirty="0"/>
              <a:t>	Reclusion</a:t>
            </a:r>
          </a:p>
          <a:p>
            <a:endParaRPr lang="en-US" dirty="0"/>
          </a:p>
        </p:txBody>
      </p:sp>
      <p:sp>
        <p:nvSpPr>
          <p:cNvPr id="4" name="Content Placeholder 3">
            <a:extLst>
              <a:ext uri="{FF2B5EF4-FFF2-40B4-BE49-F238E27FC236}">
                <a16:creationId xmlns:a16="http://schemas.microsoft.com/office/drawing/2014/main" id="{B0885CA7-554C-4ADA-A376-A9428490FD75}"/>
              </a:ext>
            </a:extLst>
          </p:cNvPr>
          <p:cNvSpPr>
            <a:spLocks noGrp="1"/>
          </p:cNvSpPr>
          <p:nvPr>
            <p:ph sz="half" idx="2"/>
          </p:nvPr>
        </p:nvSpPr>
        <p:spPr>
          <a:xfrm>
            <a:off x="4255477" y="2521885"/>
            <a:ext cx="4344829" cy="3655077"/>
          </a:xfrm>
        </p:spPr>
        <p:txBody>
          <a:bodyPr>
            <a:normAutofit fontScale="32500" lnSpcReduction="20000"/>
          </a:bodyPr>
          <a:lstStyle/>
          <a:p>
            <a:r>
              <a:rPr lang="en-US" sz="6200" dirty="0"/>
              <a:t>Lost Opportunity</a:t>
            </a:r>
          </a:p>
          <a:p>
            <a:r>
              <a:rPr lang="en-US" sz="6200" dirty="0"/>
              <a:t>	Employment</a:t>
            </a:r>
          </a:p>
          <a:p>
            <a:r>
              <a:rPr lang="en-US" sz="6200" dirty="0"/>
              <a:t>	Insurance &amp; Benefits</a:t>
            </a:r>
          </a:p>
          <a:p>
            <a:r>
              <a:rPr lang="en-US" sz="6200" dirty="0"/>
              <a:t>	Housing</a:t>
            </a:r>
          </a:p>
          <a:p>
            <a:r>
              <a:rPr lang="en-US" sz="6200" dirty="0"/>
              <a:t>	Education</a:t>
            </a:r>
          </a:p>
          <a:p>
            <a:r>
              <a:rPr lang="en-US" sz="6200" dirty="0"/>
              <a:t>Economic Loss</a:t>
            </a:r>
          </a:p>
          <a:p>
            <a:r>
              <a:rPr lang="en-US" sz="6200" dirty="0"/>
              <a:t>	Inconvenience</a:t>
            </a:r>
          </a:p>
          <a:p>
            <a:r>
              <a:rPr lang="en-US" sz="6200" dirty="0"/>
              <a:t>	Financial Cost</a:t>
            </a:r>
          </a:p>
        </p:txBody>
      </p:sp>
      <p:sp>
        <p:nvSpPr>
          <p:cNvPr id="7171" name="Freeform 2">
            <a:extLst>
              <a:ext uri="{FF2B5EF4-FFF2-40B4-BE49-F238E27FC236}">
                <a16:creationId xmlns:a16="http://schemas.microsoft.com/office/drawing/2014/main" id="{00EAC022-54E2-49A8-829B-678F94667CC6}"/>
              </a:ext>
            </a:extLst>
          </p:cNvPr>
          <p:cNvSpPr>
            <a:spLocks noChangeArrowheads="1"/>
          </p:cNvSpPr>
          <p:nvPr/>
        </p:nvSpPr>
        <p:spPr bwMode="auto">
          <a:xfrm>
            <a:off x="607779" y="1597129"/>
            <a:ext cx="9641591" cy="535736"/>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rgbClr val="204A87"/>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33"/>
          </a:p>
        </p:txBody>
      </p:sp>
      <p:sp>
        <p:nvSpPr>
          <p:cNvPr id="7172" name="Freeform 3">
            <a:extLst>
              <a:ext uri="{FF2B5EF4-FFF2-40B4-BE49-F238E27FC236}">
                <a16:creationId xmlns:a16="http://schemas.microsoft.com/office/drawing/2014/main" id="{4025D8EF-7F6E-4D03-A644-F7F94A3BA162}"/>
              </a:ext>
            </a:extLst>
          </p:cNvPr>
          <p:cNvSpPr>
            <a:spLocks noChangeArrowheads="1"/>
          </p:cNvSpPr>
          <p:nvPr/>
        </p:nvSpPr>
        <p:spPr bwMode="auto">
          <a:xfrm>
            <a:off x="1108387" y="1597129"/>
            <a:ext cx="4016582" cy="2983993"/>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656" rIns="0" bIns="0"/>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a:lnSpc>
                <a:spcPct val="96000"/>
              </a:lnSpc>
              <a:spcBef>
                <a:spcPct val="0"/>
              </a:spcBef>
              <a:spcAft>
                <a:spcPts val="658"/>
              </a:spcAft>
            </a:pPr>
            <a:r>
              <a:rPr lang="pl-PL" altLang="en-US" sz="3266" b="1" dirty="0">
                <a:solidFill>
                  <a:srgbClr val="FFFFFF"/>
                </a:solidFill>
                <a:ea typeface="Arial Unicode MS" panose="020B0604020202020204" pitchFamily="34" charset="-128"/>
                <a:cs typeface="Arial Unicode MS" panose="020B0604020202020204" pitchFamily="34" charset="-128"/>
              </a:rPr>
              <a:t>Subjective</a:t>
            </a:r>
            <a:r>
              <a:rPr lang="pl-PL" altLang="en-US" sz="2903" b="1" dirty="0">
                <a:solidFill>
                  <a:srgbClr val="FFFFFF"/>
                </a:solidFill>
                <a:ea typeface="Arial Unicode MS" panose="020B0604020202020204" pitchFamily="34" charset="-128"/>
                <a:cs typeface="Arial Unicode MS" panose="020B0604020202020204" pitchFamily="34" charset="-128"/>
              </a:rPr>
              <a:t>  </a:t>
            </a:r>
          </a:p>
        </p:txBody>
      </p:sp>
      <p:sp>
        <p:nvSpPr>
          <p:cNvPr id="7173" name="Freeform 4">
            <a:extLst>
              <a:ext uri="{FF2B5EF4-FFF2-40B4-BE49-F238E27FC236}">
                <a16:creationId xmlns:a16="http://schemas.microsoft.com/office/drawing/2014/main" id="{97B08A26-7C60-4FBA-81DD-0B1BC4865F03}"/>
              </a:ext>
            </a:extLst>
          </p:cNvPr>
          <p:cNvSpPr>
            <a:spLocks noChangeArrowheads="1"/>
          </p:cNvSpPr>
          <p:nvPr/>
        </p:nvSpPr>
        <p:spPr bwMode="auto">
          <a:xfrm>
            <a:off x="6382591" y="1597129"/>
            <a:ext cx="4016582" cy="4209561"/>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656" rIns="0" bIns="0"/>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a:lnSpc>
                <a:spcPct val="96000"/>
              </a:lnSpc>
              <a:spcBef>
                <a:spcPct val="0"/>
              </a:spcBef>
              <a:spcAft>
                <a:spcPts val="658"/>
              </a:spcAft>
            </a:pPr>
            <a:r>
              <a:rPr lang="pl-PL" altLang="en-US" sz="3266" b="1" dirty="0">
                <a:solidFill>
                  <a:srgbClr val="FFFFFF"/>
                </a:solidFill>
                <a:ea typeface="Arial Unicode MS" panose="020B0604020202020204" pitchFamily="34" charset="-128"/>
                <a:cs typeface="Arial Unicode MS" panose="020B0604020202020204" pitchFamily="34" charset="-128"/>
              </a:rPr>
              <a:t>Objective</a:t>
            </a:r>
            <a:r>
              <a:rPr lang="pl-PL" altLang="en-US" sz="907" b="1" dirty="0">
                <a:ea typeface="Arial Unicode MS" panose="020B0604020202020204" pitchFamily="34" charset="-128"/>
                <a:cs typeface="Arial Unicode MS" panose="020B0604020202020204" pitchFamily="34" charset="-128"/>
              </a:rPr>
              <a:t>  </a:t>
            </a:r>
          </a:p>
        </p:txBody>
      </p:sp>
      <p:sp>
        <p:nvSpPr>
          <p:cNvPr id="9" name="Content Placeholder 3">
            <a:extLst>
              <a:ext uri="{FF2B5EF4-FFF2-40B4-BE49-F238E27FC236}">
                <a16:creationId xmlns:a16="http://schemas.microsoft.com/office/drawing/2014/main" id="{E2EEF7D9-1374-4295-A2F6-D6EED9E434CD}"/>
              </a:ext>
            </a:extLst>
          </p:cNvPr>
          <p:cNvSpPr txBox="1">
            <a:spLocks/>
          </p:cNvSpPr>
          <p:nvPr/>
        </p:nvSpPr>
        <p:spPr>
          <a:xfrm>
            <a:off x="7702063" y="2521885"/>
            <a:ext cx="6406412" cy="3284805"/>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200" dirty="0"/>
              <a:t>Social Detriment</a:t>
            </a:r>
          </a:p>
          <a:p>
            <a:r>
              <a:rPr lang="en-US" sz="6200" dirty="0"/>
              <a:t>	Loss of Trust</a:t>
            </a:r>
          </a:p>
          <a:p>
            <a:r>
              <a:rPr lang="en-US" sz="6200" dirty="0"/>
              <a:t>	Ostracism</a:t>
            </a:r>
          </a:p>
          <a:p>
            <a:r>
              <a:rPr lang="en-US" sz="6200" dirty="0"/>
              <a:t>Loss of Liberty</a:t>
            </a:r>
          </a:p>
          <a:p>
            <a:r>
              <a:rPr lang="en-US" sz="6200" dirty="0"/>
              <a:t>	Bodily Injury</a:t>
            </a:r>
          </a:p>
          <a:p>
            <a:r>
              <a:rPr lang="en-US" sz="6200" dirty="0"/>
              <a:t>	Restriction of Movement</a:t>
            </a:r>
          </a:p>
          <a:p>
            <a:r>
              <a:rPr lang="en-US" sz="6200" dirty="0"/>
              <a:t>	Incarceration</a:t>
            </a:r>
          </a:p>
          <a:p>
            <a:r>
              <a:rPr lang="en-US" sz="6200" dirty="0"/>
              <a:t>	Death</a:t>
            </a:r>
          </a:p>
          <a:p>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ocaVTI">
  <a:themeElements>
    <a:clrScheme name="Custom 27">
      <a:dk1>
        <a:srgbClr val="FFFFFF"/>
      </a:dk1>
      <a:lt1>
        <a:srgbClr val="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10932</TotalTime>
  <Words>1692</Words>
  <Application>Microsoft Office PowerPoint</Application>
  <PresentationFormat>Widescreen</PresentationFormat>
  <Paragraphs>199</Paragraphs>
  <Slides>24</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 Narrow</vt:lpstr>
      <vt:lpstr>Avenir Next LT Pro</vt:lpstr>
      <vt:lpstr>Avenir Next LT Pro Light</vt:lpstr>
      <vt:lpstr>Calibri</vt:lpstr>
      <vt:lpstr>Century</vt:lpstr>
      <vt:lpstr>Georgia Pro Semibold</vt:lpstr>
      <vt:lpstr>Roboto</vt:lpstr>
      <vt:lpstr>Source Sans Pro Black</vt:lpstr>
      <vt:lpstr>Times New Roman</vt:lpstr>
      <vt:lpstr>RocaVTI</vt:lpstr>
      <vt:lpstr>Security Assessment and  Risk Management</vt:lpstr>
      <vt:lpstr>Privacy Impact Assessment</vt:lpstr>
      <vt:lpstr>PowerPoint Presentation</vt:lpstr>
      <vt:lpstr>PowerPoint Presentation</vt:lpstr>
      <vt:lpstr>FAIR Privacy Factor Analysis in Information Risk (Privacy Version)</vt:lpstr>
      <vt:lpstr>Privacy Violations Based on Dan Solove’s Taxonomy of Privacy</vt:lpstr>
      <vt:lpstr>PowerPoint Presentation</vt:lpstr>
      <vt:lpstr>8 OECD Privacy Principles </vt:lpstr>
      <vt:lpstr>Adverse Consequences</vt:lpstr>
      <vt:lpstr>EXAMPLE</vt:lpstr>
      <vt:lpstr>EXAMPLE: Annualized Risk of 2020 US Decennial Census</vt:lpstr>
      <vt:lpstr>PowerPoint Presentation</vt:lpstr>
      <vt:lpstr>Mapping Hoepman Privacy Design Strategies to FAIR Privacy Factors</vt:lpstr>
      <vt:lpstr>NIST Privacy Framework</vt:lpstr>
      <vt:lpstr>PowerPoint Presentation</vt:lpstr>
      <vt:lpstr>PowerPoint Presentation</vt:lpstr>
      <vt:lpstr>Privacy Framework Functions – Identify-P</vt:lpstr>
      <vt:lpstr>Privacy Framework Functions – Govern-P</vt:lpstr>
      <vt:lpstr>Privacy Framework Functions – Control-P</vt:lpstr>
      <vt:lpstr>Privacy Framework Functions – Communicate-P</vt:lpstr>
      <vt:lpstr>Privacy Framework Functions – Protect-P</vt:lpstr>
      <vt:lpstr>PowerPoint Presentation</vt:lpstr>
      <vt:lpstr>PowerPoint Presentation</vt:lpstr>
      <vt:lpstr>OCTAVE-S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Johnson, Chad</cp:lastModifiedBy>
  <cp:revision>16</cp:revision>
  <dcterms:created xsi:type="dcterms:W3CDTF">2022-01-17T17:37:28Z</dcterms:created>
  <dcterms:modified xsi:type="dcterms:W3CDTF">2022-02-14T19:30:13Z</dcterms:modified>
</cp:coreProperties>
</file>