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32"/>
  </p:notesMasterIdLst>
  <p:sldIdLst>
    <p:sldId id="256" r:id="rId2"/>
    <p:sldId id="263" r:id="rId3"/>
    <p:sldId id="297" r:id="rId4"/>
    <p:sldId id="264" r:id="rId5"/>
    <p:sldId id="265" r:id="rId6"/>
    <p:sldId id="298" r:id="rId7"/>
    <p:sldId id="316" r:id="rId8"/>
    <p:sldId id="317" r:id="rId9"/>
    <p:sldId id="318" r:id="rId10"/>
    <p:sldId id="268" r:id="rId11"/>
    <p:sldId id="272" r:id="rId12"/>
    <p:sldId id="296" r:id="rId13"/>
    <p:sldId id="273" r:id="rId14"/>
    <p:sldId id="274" r:id="rId15"/>
    <p:sldId id="275" r:id="rId16"/>
    <p:sldId id="299" r:id="rId17"/>
    <p:sldId id="257" r:id="rId18"/>
    <p:sldId id="276" r:id="rId19"/>
    <p:sldId id="277" r:id="rId20"/>
    <p:sldId id="319" r:id="rId21"/>
    <p:sldId id="300" r:id="rId22"/>
    <p:sldId id="314" r:id="rId23"/>
    <p:sldId id="315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23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010B5-BBB9-44DA-BCE0-BF4F4958AC6A}" v="10" dt="2022-02-24T19:11:4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61" autoAdjust="0"/>
  </p:normalViewPr>
  <p:slideViewPr>
    <p:cSldViewPr snapToGrid="0">
      <p:cViewPr varScale="1">
        <p:scale>
          <a:sx n="75" d="100"/>
          <a:sy n="75" d="100"/>
        </p:scale>
        <p:origin x="90" y="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2F3010B5-BBB9-44DA-BCE0-BF4F4958AC6A}"/>
    <pc:docChg chg="undo custSel addSld modSld">
      <pc:chgData name="Johnson, Chad" userId="29e26967-ee32-4210-a1e6-19e5305e9c5f" providerId="ADAL" clId="{2F3010B5-BBB9-44DA-BCE0-BF4F4958AC6A}" dt="2022-02-24T19:20:18.284" v="530" actId="12"/>
      <pc:docMkLst>
        <pc:docMk/>
      </pc:docMkLst>
      <pc:sldChg chg="addSp delSp modSp new mod modClrScheme chgLayout">
        <pc:chgData name="Johnson, Chad" userId="29e26967-ee32-4210-a1e6-19e5305e9c5f" providerId="ADAL" clId="{2F3010B5-BBB9-44DA-BCE0-BF4F4958AC6A}" dt="2022-02-24T18:26:55.293" v="269" actId="5793"/>
        <pc:sldMkLst>
          <pc:docMk/>
          <pc:sldMk cId="3774952266" sldId="320"/>
        </pc:sldMkLst>
        <pc:spChg chg="mod ord">
          <ac:chgData name="Johnson, Chad" userId="29e26967-ee32-4210-a1e6-19e5305e9c5f" providerId="ADAL" clId="{2F3010B5-BBB9-44DA-BCE0-BF4F4958AC6A}" dt="2022-02-24T17:57:01.349" v="15" actId="700"/>
          <ac:spMkLst>
            <pc:docMk/>
            <pc:sldMk cId="3774952266" sldId="320"/>
            <ac:spMk id="2" creationId="{3C681F8C-1D29-49D4-8ED5-72A92951FB16}"/>
          </ac:spMkLst>
        </pc:spChg>
        <pc:spChg chg="del mod ord">
          <ac:chgData name="Johnson, Chad" userId="29e26967-ee32-4210-a1e6-19e5305e9c5f" providerId="ADAL" clId="{2F3010B5-BBB9-44DA-BCE0-BF4F4958AC6A}" dt="2022-02-24T17:57:01.349" v="15" actId="700"/>
          <ac:spMkLst>
            <pc:docMk/>
            <pc:sldMk cId="3774952266" sldId="320"/>
            <ac:spMk id="3" creationId="{4DE10043-84A4-4DEE-B99F-68262942D8D9}"/>
          </ac:spMkLst>
        </pc:spChg>
        <pc:spChg chg="del">
          <ac:chgData name="Johnson, Chad" userId="29e26967-ee32-4210-a1e6-19e5305e9c5f" providerId="ADAL" clId="{2F3010B5-BBB9-44DA-BCE0-BF4F4958AC6A}" dt="2022-02-24T17:57:01.349" v="15" actId="700"/>
          <ac:spMkLst>
            <pc:docMk/>
            <pc:sldMk cId="3774952266" sldId="320"/>
            <ac:spMk id="4" creationId="{60E9ACDD-71A6-4698-8D24-F4E020FBBF21}"/>
          </ac:spMkLst>
        </pc:spChg>
        <pc:spChg chg="add mod ord">
          <ac:chgData name="Johnson, Chad" userId="29e26967-ee32-4210-a1e6-19e5305e9c5f" providerId="ADAL" clId="{2F3010B5-BBB9-44DA-BCE0-BF4F4958AC6A}" dt="2022-02-24T18:26:55.293" v="269" actId="5793"/>
          <ac:spMkLst>
            <pc:docMk/>
            <pc:sldMk cId="3774952266" sldId="320"/>
            <ac:spMk id="5" creationId="{EE65B84C-71E9-4767-BAD2-48FBAF02BD14}"/>
          </ac:spMkLst>
        </pc:spChg>
      </pc:sldChg>
      <pc:sldChg chg="modSp new mod">
        <pc:chgData name="Johnson, Chad" userId="29e26967-ee32-4210-a1e6-19e5305e9c5f" providerId="ADAL" clId="{2F3010B5-BBB9-44DA-BCE0-BF4F4958AC6A}" dt="2022-02-24T18:29:15.400" v="326" actId="12"/>
        <pc:sldMkLst>
          <pc:docMk/>
          <pc:sldMk cId="974825295" sldId="321"/>
        </pc:sldMkLst>
        <pc:spChg chg="mod">
          <ac:chgData name="Johnson, Chad" userId="29e26967-ee32-4210-a1e6-19e5305e9c5f" providerId="ADAL" clId="{2F3010B5-BBB9-44DA-BCE0-BF4F4958AC6A}" dt="2022-02-24T18:27:03.248" v="289" actId="20577"/>
          <ac:spMkLst>
            <pc:docMk/>
            <pc:sldMk cId="974825295" sldId="321"/>
            <ac:spMk id="2" creationId="{BC795588-0A75-49A5-9FC2-7AAF8097A6B2}"/>
          </ac:spMkLst>
        </pc:spChg>
        <pc:spChg chg="mod">
          <ac:chgData name="Johnson, Chad" userId="29e26967-ee32-4210-a1e6-19e5305e9c5f" providerId="ADAL" clId="{2F3010B5-BBB9-44DA-BCE0-BF4F4958AC6A}" dt="2022-02-24T18:29:15.400" v="326" actId="12"/>
          <ac:spMkLst>
            <pc:docMk/>
            <pc:sldMk cId="974825295" sldId="321"/>
            <ac:spMk id="3" creationId="{97D4E1AF-C695-4312-9B66-B11D84FE5842}"/>
          </ac:spMkLst>
        </pc:spChg>
      </pc:sldChg>
      <pc:sldChg chg="addSp delSp modSp add mod">
        <pc:chgData name="Johnson, Chad" userId="29e26967-ee32-4210-a1e6-19e5305e9c5f" providerId="ADAL" clId="{2F3010B5-BBB9-44DA-BCE0-BF4F4958AC6A}" dt="2022-02-24T18:56:14.407" v="328" actId="22"/>
        <pc:sldMkLst>
          <pc:docMk/>
          <pc:sldMk cId="1587857562" sldId="322"/>
        </pc:sldMkLst>
        <pc:spChg chg="mod">
          <ac:chgData name="Johnson, Chad" userId="29e26967-ee32-4210-a1e6-19e5305e9c5f" providerId="ADAL" clId="{2F3010B5-BBB9-44DA-BCE0-BF4F4958AC6A}" dt="2022-02-24T18:28:58.251" v="320" actId="12"/>
          <ac:spMkLst>
            <pc:docMk/>
            <pc:sldMk cId="1587857562" sldId="322"/>
            <ac:spMk id="3" creationId="{97D4E1AF-C695-4312-9B66-B11D84FE5842}"/>
          </ac:spMkLst>
        </pc:spChg>
        <pc:spChg chg="add del">
          <ac:chgData name="Johnson, Chad" userId="29e26967-ee32-4210-a1e6-19e5305e9c5f" providerId="ADAL" clId="{2F3010B5-BBB9-44DA-BCE0-BF4F4958AC6A}" dt="2022-02-24T18:56:14.407" v="328" actId="22"/>
          <ac:spMkLst>
            <pc:docMk/>
            <pc:sldMk cId="1587857562" sldId="322"/>
            <ac:spMk id="5" creationId="{E39067C7-D907-4B2D-B00C-CF08CE1C71CE}"/>
          </ac:spMkLst>
        </pc:spChg>
      </pc:sldChg>
      <pc:sldChg chg="modSp new mod">
        <pc:chgData name="Johnson, Chad" userId="29e26967-ee32-4210-a1e6-19e5305e9c5f" providerId="ADAL" clId="{2F3010B5-BBB9-44DA-BCE0-BF4F4958AC6A}" dt="2022-02-24T18:59:00.867" v="446" actId="6549"/>
        <pc:sldMkLst>
          <pc:docMk/>
          <pc:sldMk cId="3128188075" sldId="323"/>
        </pc:sldMkLst>
        <pc:spChg chg="mod">
          <ac:chgData name="Johnson, Chad" userId="29e26967-ee32-4210-a1e6-19e5305e9c5f" providerId="ADAL" clId="{2F3010B5-BBB9-44DA-BCE0-BF4F4958AC6A}" dt="2022-02-24T18:57:10.902" v="441" actId="20577"/>
          <ac:spMkLst>
            <pc:docMk/>
            <pc:sldMk cId="3128188075" sldId="323"/>
            <ac:spMk id="2" creationId="{9B232E4F-2ACC-4F2A-BA2B-2DC25F31F430}"/>
          </ac:spMkLst>
        </pc:spChg>
        <pc:spChg chg="mod">
          <ac:chgData name="Johnson, Chad" userId="29e26967-ee32-4210-a1e6-19e5305e9c5f" providerId="ADAL" clId="{2F3010B5-BBB9-44DA-BCE0-BF4F4958AC6A}" dt="2022-02-24T18:59:00.867" v="446" actId="6549"/>
          <ac:spMkLst>
            <pc:docMk/>
            <pc:sldMk cId="3128188075" sldId="323"/>
            <ac:spMk id="3" creationId="{6D9166FD-C7A2-4A6A-88EB-EAC1369AD2D6}"/>
          </ac:spMkLst>
        </pc:spChg>
      </pc:sldChg>
      <pc:sldChg chg="addSp delSp modSp new mod">
        <pc:chgData name="Johnson, Chad" userId="29e26967-ee32-4210-a1e6-19e5305e9c5f" providerId="ADAL" clId="{2F3010B5-BBB9-44DA-BCE0-BF4F4958AC6A}" dt="2022-02-24T19:10:49.066" v="470" actId="167"/>
        <pc:sldMkLst>
          <pc:docMk/>
          <pc:sldMk cId="2952128257" sldId="324"/>
        </pc:sldMkLst>
        <pc:spChg chg="mod">
          <ac:chgData name="Johnson, Chad" userId="29e26967-ee32-4210-a1e6-19e5305e9c5f" providerId="ADAL" clId="{2F3010B5-BBB9-44DA-BCE0-BF4F4958AC6A}" dt="2022-02-24T19:09:56.050" v="463" actId="20577"/>
          <ac:spMkLst>
            <pc:docMk/>
            <pc:sldMk cId="2952128257" sldId="324"/>
            <ac:spMk id="2" creationId="{9260B1F7-EC30-4FE4-B24A-AFF1DCF148C7}"/>
          </ac:spMkLst>
        </pc:spChg>
        <pc:spChg chg="del">
          <ac:chgData name="Johnson, Chad" userId="29e26967-ee32-4210-a1e6-19e5305e9c5f" providerId="ADAL" clId="{2F3010B5-BBB9-44DA-BCE0-BF4F4958AC6A}" dt="2022-02-24T19:10:09.140" v="464"/>
          <ac:spMkLst>
            <pc:docMk/>
            <pc:sldMk cId="2952128257" sldId="324"/>
            <ac:spMk id="3" creationId="{4397AE9D-F585-4BEA-8696-A00E0A97AC11}"/>
          </ac:spMkLst>
        </pc:spChg>
        <pc:picChg chg="add mod">
          <ac:chgData name="Johnson, Chad" userId="29e26967-ee32-4210-a1e6-19e5305e9c5f" providerId="ADAL" clId="{2F3010B5-BBB9-44DA-BCE0-BF4F4958AC6A}" dt="2022-02-24T19:10:49.066" v="470" actId="167"/>
          <ac:picMkLst>
            <pc:docMk/>
            <pc:sldMk cId="2952128257" sldId="324"/>
            <ac:picMk id="1026" creationId="{EE59D6CE-9EB3-49BC-9CE9-A5B0EF32A529}"/>
          </ac:picMkLst>
        </pc:picChg>
      </pc:sldChg>
      <pc:sldChg chg="addSp delSp modSp new mod setBg">
        <pc:chgData name="Johnson, Chad" userId="29e26967-ee32-4210-a1e6-19e5305e9c5f" providerId="ADAL" clId="{2F3010B5-BBB9-44DA-BCE0-BF4F4958AC6A}" dt="2022-02-24T19:11:40.426" v="475" actId="14100"/>
        <pc:sldMkLst>
          <pc:docMk/>
          <pc:sldMk cId="400554747" sldId="325"/>
        </pc:sldMkLst>
        <pc:spChg chg="del">
          <ac:chgData name="Johnson, Chad" userId="29e26967-ee32-4210-a1e6-19e5305e9c5f" providerId="ADAL" clId="{2F3010B5-BBB9-44DA-BCE0-BF4F4958AC6A}" dt="2022-02-24T19:11:26.915" v="473" actId="26606"/>
          <ac:spMkLst>
            <pc:docMk/>
            <pc:sldMk cId="400554747" sldId="325"/>
            <ac:spMk id="2" creationId="{FF7BA5D9-7B3E-4787-B8D6-384354048894}"/>
          </ac:spMkLst>
        </pc:spChg>
        <pc:spChg chg="del">
          <ac:chgData name="Johnson, Chad" userId="29e26967-ee32-4210-a1e6-19e5305e9c5f" providerId="ADAL" clId="{2F3010B5-BBB9-44DA-BCE0-BF4F4958AC6A}" dt="2022-02-24T19:11:22.395" v="472"/>
          <ac:spMkLst>
            <pc:docMk/>
            <pc:sldMk cId="400554747" sldId="325"/>
            <ac:spMk id="3" creationId="{0017D599-376C-49B8-8CB2-66C9CBDF8CE6}"/>
          </ac:spMkLst>
        </pc:spChg>
        <pc:spChg chg="add">
          <ac:chgData name="Johnson, Chad" userId="29e26967-ee32-4210-a1e6-19e5305e9c5f" providerId="ADAL" clId="{2F3010B5-BBB9-44DA-BCE0-BF4F4958AC6A}" dt="2022-02-24T19:11:26.915" v="473" actId="26606"/>
          <ac:spMkLst>
            <pc:docMk/>
            <pc:sldMk cId="400554747" sldId="325"/>
            <ac:spMk id="71" creationId="{435959F4-53DA-47FF-BC24-1E5B75C69876}"/>
          </ac:spMkLst>
        </pc:spChg>
        <pc:spChg chg="add">
          <ac:chgData name="Johnson, Chad" userId="29e26967-ee32-4210-a1e6-19e5305e9c5f" providerId="ADAL" clId="{2F3010B5-BBB9-44DA-BCE0-BF4F4958AC6A}" dt="2022-02-24T19:11:26.915" v="473" actId="26606"/>
          <ac:spMkLst>
            <pc:docMk/>
            <pc:sldMk cId="400554747" sldId="325"/>
            <ac:spMk id="82" creationId="{59226104-0061-4319-8237-9C001BF85D49}"/>
          </ac:spMkLst>
        </pc:spChg>
        <pc:spChg chg="add">
          <ac:chgData name="Johnson, Chad" userId="29e26967-ee32-4210-a1e6-19e5305e9c5f" providerId="ADAL" clId="{2F3010B5-BBB9-44DA-BCE0-BF4F4958AC6A}" dt="2022-02-24T19:11:26.915" v="473" actId="26606"/>
          <ac:spMkLst>
            <pc:docMk/>
            <pc:sldMk cId="400554747" sldId="325"/>
            <ac:spMk id="84" creationId="{C387374F-F6AC-498C-A0BC-3B6AE9F7DAE0}"/>
          </ac:spMkLst>
        </pc:spChg>
        <pc:grpChg chg="add">
          <ac:chgData name="Johnson, Chad" userId="29e26967-ee32-4210-a1e6-19e5305e9c5f" providerId="ADAL" clId="{2F3010B5-BBB9-44DA-BCE0-BF4F4958AC6A}" dt="2022-02-24T19:11:26.915" v="473" actId="26606"/>
          <ac:grpSpMkLst>
            <pc:docMk/>
            <pc:sldMk cId="400554747" sldId="325"/>
            <ac:grpSpMk id="73" creationId="{A7CF83E8-F6F0-41E3-B580-7412A04DDFB5}"/>
          </ac:grpSpMkLst>
        </pc:grpChg>
        <pc:picChg chg="add mod">
          <ac:chgData name="Johnson, Chad" userId="29e26967-ee32-4210-a1e6-19e5305e9c5f" providerId="ADAL" clId="{2F3010B5-BBB9-44DA-BCE0-BF4F4958AC6A}" dt="2022-02-24T19:11:40.426" v="475" actId="14100"/>
          <ac:picMkLst>
            <pc:docMk/>
            <pc:sldMk cId="400554747" sldId="325"/>
            <ac:picMk id="2050" creationId="{56D2B0F0-A1CE-472A-B63C-C573A11D85E4}"/>
          </ac:picMkLst>
        </pc:picChg>
      </pc:sldChg>
      <pc:sldChg chg="modSp new mod">
        <pc:chgData name="Johnson, Chad" userId="29e26967-ee32-4210-a1e6-19e5305e9c5f" providerId="ADAL" clId="{2F3010B5-BBB9-44DA-BCE0-BF4F4958AC6A}" dt="2022-02-24T19:20:18.284" v="530" actId="12"/>
        <pc:sldMkLst>
          <pc:docMk/>
          <pc:sldMk cId="3581777945" sldId="326"/>
        </pc:sldMkLst>
        <pc:spChg chg="mod">
          <ac:chgData name="Johnson, Chad" userId="29e26967-ee32-4210-a1e6-19e5305e9c5f" providerId="ADAL" clId="{2F3010B5-BBB9-44DA-BCE0-BF4F4958AC6A}" dt="2022-02-24T19:19:07.684" v="486" actId="20577"/>
          <ac:spMkLst>
            <pc:docMk/>
            <pc:sldMk cId="3581777945" sldId="326"/>
            <ac:spMk id="2" creationId="{027BBBB3-2E5C-480E-B815-5DBF7079AAAD}"/>
          </ac:spMkLst>
        </pc:spChg>
        <pc:spChg chg="mod">
          <ac:chgData name="Johnson, Chad" userId="29e26967-ee32-4210-a1e6-19e5305e9c5f" providerId="ADAL" clId="{2F3010B5-BBB9-44DA-BCE0-BF4F4958AC6A}" dt="2022-02-24T19:20:18.284" v="530" actId="12"/>
          <ac:spMkLst>
            <pc:docMk/>
            <pc:sldMk cId="3581777945" sldId="326"/>
            <ac:spMk id="3" creationId="{738A1D26-917D-4AEA-B34F-050B4719E0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3E1D-AD8E-4E5D-9F98-A5BA97868D1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25E6-9D90-47DC-8AF4-945F6F1D5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9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9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sure that the other hunter will hunt stag, what is the best thing for you to do? Hunt Stag</a:t>
            </a:r>
          </a:p>
          <a:p>
            <a:r>
              <a:rPr lang="en-US" dirty="0"/>
              <a:t>If you are sure that the other hunter will hunt hare, what is the best thing for you to do? Hunt Hare</a:t>
            </a:r>
          </a:p>
          <a:p>
            <a:r>
              <a:rPr lang="en-US" dirty="0"/>
              <a:t>Does either hunter have a dominant strategy in this game? No. If so, what is it? If not explain why not. No, the best response depends on other player</a:t>
            </a:r>
          </a:p>
          <a:p>
            <a:r>
              <a:rPr lang="en-US" dirty="0"/>
              <a:t>This game has two pure strategy Nash equilibria. What are they? Both Hare or Both Stag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D25E6-9D90-47DC-8AF4-945F6F1D59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5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one Nash equilibrium better for both hunters than the other? Yes If so, which is the better equilibrium? Yes, both hunt stag</a:t>
            </a:r>
          </a:p>
          <a:p>
            <a:r>
              <a:rPr lang="en-US" dirty="0"/>
              <a:t>If a hunter believes that with probability ½ the other hunter will hunt stag and with probability ½ he will hunt hare, what should this hunter do to maximize his expected payoff? Then 𝑬[𝑺𝒕𝒂𝒈]=𝟒 𝟏/𝟐+𝟎 𝟏/𝟐=𝟐 and 𝑬[𝑯𝒂𝒓𝒆]=𝟑 𝟏/𝟐+𝟑 𝟏/𝟐=𝟑  Hare.</a:t>
            </a:r>
          </a:p>
          <a:p>
            <a:r>
              <a:rPr lang="en-US" dirty="0"/>
              <a:t>Can you think of any real life economic or political situations that can be modelled as a Stag Hunt Game? Give an example. Pirates Mutiny, MPs not wanting to be in a minority vote, Hockey Players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D25E6-9D90-47DC-8AF4-945F6F1D59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7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D25E6-9D90-47DC-8AF4-945F6F1D5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D25E6-9D90-47DC-8AF4-945F6F1D5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D25E6-9D90-47DC-8AF4-945F6F1D5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2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4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2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5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0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80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8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perration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OvAbjfJ0x0" TargetMode="External"/><Relationship Id="rId4" Type="http://schemas.openxmlformats.org/officeDocument/2006/relationships/hyperlink" Target="https://en.wikipedia.org/wiki/Categorical_imperativ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scrupulous_diner's_dilemm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otted lines connected to form a network">
            <a:extLst>
              <a:ext uri="{FF2B5EF4-FFF2-40B4-BE49-F238E27FC236}">
                <a16:creationId xmlns:a16="http://schemas.microsoft.com/office/drawing/2014/main" id="{08F69B94-28DD-4BB3-9CC4-93CCC60A8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96" r="-1" b="1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6734B-6BE8-4EE2-A57A-8E68A3D68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9787864" cy="19783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Security Assessment and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191A4-9BAA-4181-9FB9-91B9F2934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4"/>
            <a:ext cx="9787864" cy="1256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Week 5 – Strategy</a:t>
            </a:r>
          </a:p>
        </p:txBody>
      </p: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01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any way to get a better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Superrationality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that the answer to a symmetric problem will be the same for both players</a:t>
            </a:r>
          </a:p>
          <a:p>
            <a:pPr lvl="1"/>
            <a:r>
              <a:rPr lang="en-US" dirty="0"/>
              <a:t>Maximize the payoff to each player while considering only identical strategies</a:t>
            </a:r>
          </a:p>
          <a:p>
            <a:pPr lvl="1"/>
            <a:r>
              <a:rPr lang="en-US" dirty="0"/>
              <a:t>Not a conventional model in game theory</a:t>
            </a:r>
          </a:p>
          <a:p>
            <a:pPr lvl="1"/>
            <a:r>
              <a:rPr lang="en-US" dirty="0"/>
              <a:t>… same thing as the </a:t>
            </a:r>
            <a:r>
              <a:rPr lang="en-US" dirty="0">
                <a:hlinkClick r:id="rId4"/>
              </a:rPr>
              <a:t>Categorical Imperative</a:t>
            </a:r>
            <a:r>
              <a:rPr lang="en-US" dirty="0"/>
              <a:t>?</a:t>
            </a:r>
          </a:p>
          <a:p>
            <a:r>
              <a:rPr lang="en-US" dirty="0">
                <a:hlinkClick r:id="rId5"/>
              </a:rPr>
              <a:t>Repeated games</a:t>
            </a:r>
            <a:endParaRPr lang="en-US" dirty="0"/>
          </a:p>
          <a:p>
            <a:pPr lvl="1"/>
            <a:r>
              <a:rPr lang="en-US" dirty="0"/>
              <a:t>If the number of rounds is fixed and known in advance, the equilibrium strategy is still to defect (limited-horizon game)</a:t>
            </a:r>
          </a:p>
          <a:p>
            <a:pPr lvl="1"/>
            <a:r>
              <a:rPr lang="en-US" dirty="0"/>
              <a:t>If the number of rounds is unknown, cooperation may become an equilibrium strategy (infinite-horizon game)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Chicken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Outcomes:</a:t>
            </a:r>
          </a:p>
          <a:p>
            <a:pPr lvl="1"/>
            <a:r>
              <a:rPr lang="en-US" sz="2000" dirty="0"/>
              <a:t>If one player chickens out, the other wins $1000</a:t>
            </a:r>
          </a:p>
          <a:p>
            <a:pPr lvl="1"/>
            <a:r>
              <a:rPr lang="en-US" sz="2000" dirty="0"/>
              <a:t>If both players chicken out, neither wins anything</a:t>
            </a:r>
          </a:p>
          <a:p>
            <a:pPr lvl="1"/>
            <a:r>
              <a:rPr lang="en-US" sz="2000" dirty="0"/>
              <a:t>If neither player chickens out, they both lose $10,000 (the cost of the car)</a:t>
            </a:r>
          </a:p>
          <a:p>
            <a:pPr lvl="1"/>
            <a:r>
              <a:rPr lang="en-US" sz="2000" b="1" dirty="0"/>
              <a:t>Anti-coordination game</a:t>
            </a:r>
            <a:r>
              <a:rPr lang="en-US" sz="2000" dirty="0"/>
              <a:t>: it is mutually beneficial for the two players to choose different strategies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485535"/>
              </p:ext>
            </p:extLst>
          </p:nvPr>
        </p:nvGraphicFramePr>
        <p:xfrm>
          <a:off x="7269252" y="5022678"/>
          <a:ext cx="2971800" cy="10972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0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04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04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0"/>
          <p:cNvGrpSpPr/>
          <p:nvPr/>
        </p:nvGrpSpPr>
        <p:grpSpPr>
          <a:xfrm>
            <a:off x="1385364" y="4961198"/>
            <a:ext cx="5410200" cy="953350"/>
            <a:chOff x="457200" y="881979"/>
            <a:chExt cx="8077200" cy="168436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990600"/>
              <a:ext cx="8077200" cy="1520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2981901" y="1151236"/>
              <a:ext cx="1268884" cy="598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Straight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8286" y="1968189"/>
              <a:ext cx="1262853" cy="598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Chicken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3570" y="1787603"/>
              <a:ext cx="1268884" cy="598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Straight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33007" y="881979"/>
              <a:ext cx="1262853" cy="598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Chicken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 vs. Chicken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847487"/>
              </p:ext>
            </p:extLst>
          </p:nvPr>
        </p:nvGraphicFramePr>
        <p:xfrm>
          <a:off x="1600200" y="2659238"/>
          <a:ext cx="4419600" cy="206516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Cooperate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Defect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Cooperate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Win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Win big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Lose big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Lose big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Win big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Lose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Lose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20708"/>
              </p:ext>
            </p:extLst>
          </p:nvPr>
        </p:nvGraphicFramePr>
        <p:xfrm>
          <a:off x="6172200" y="2659238"/>
          <a:ext cx="4343400" cy="202318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Chicken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Straight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Chicken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Nil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Win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Lose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Win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rgbClr val="0000FF"/>
                          </a:solidFill>
                        </a:rPr>
                        <a:t>Lose big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Lose big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24201" y="2209801"/>
            <a:ext cx="253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Prisoner’ dilemma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8080" y="2133601"/>
            <a:ext cx="1176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Chicken</a:t>
            </a:r>
          </a:p>
        </p:txBody>
      </p:sp>
      <p:sp>
        <p:nvSpPr>
          <p:cNvPr id="8" name="Oval 7"/>
          <p:cNvSpPr/>
          <p:nvPr/>
        </p:nvSpPr>
        <p:spPr>
          <a:xfrm>
            <a:off x="4495796" y="4018051"/>
            <a:ext cx="1600200" cy="762000"/>
          </a:xfrm>
          <a:prstGeom prst="ellipse">
            <a:avLst/>
          </a:prstGeom>
          <a:noFill/>
          <a:ln w="635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2178" y="3983805"/>
            <a:ext cx="1600200" cy="762000"/>
          </a:xfrm>
          <a:prstGeom prst="ellipse">
            <a:avLst/>
          </a:prstGeom>
          <a:noFill/>
          <a:ln w="635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5177136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Players can’t improve their winnings by unilaterally cooperating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9000" y="5181601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best strategy is always the opposite of what the other player does</a:t>
            </a:r>
          </a:p>
        </p:txBody>
      </p:sp>
    </p:spTree>
    <p:extLst>
      <p:ext uri="{BB962C8B-B14F-4D97-AF65-F5344CB8AC3E}">
        <p14:creationId xmlns:p14="http://schemas.microsoft.com/office/powerpoint/2010/main" val="36581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strategy </a:t>
            </a:r>
            <a:r>
              <a:rPr lang="en-US" dirty="0" err="1"/>
              <a:t>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Mixed strategy: </a:t>
            </a:r>
            <a:r>
              <a:rPr lang="en-US" sz="2400" dirty="0"/>
              <a:t>a player chooses between the moves according to a probability distribution</a:t>
            </a:r>
          </a:p>
          <a:p>
            <a:r>
              <a:rPr lang="en-US" sz="2400" dirty="0"/>
              <a:t>Suppose each player chooses S with probability </a:t>
            </a:r>
            <a:r>
              <a:rPr lang="en-US" sz="2400" dirty="0">
                <a:solidFill>
                  <a:srgbClr val="CC0099"/>
                </a:solidFill>
              </a:rPr>
              <a:t>1/10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Is that a Nash equilibrium?</a:t>
            </a:r>
          </a:p>
          <a:p>
            <a:r>
              <a:rPr lang="en-US" sz="2400" dirty="0"/>
              <a:t>Consider payoffs to P1 while keeping P2’s strategy fixed</a:t>
            </a:r>
          </a:p>
          <a:p>
            <a:pPr lvl="1"/>
            <a:r>
              <a:rPr lang="en-US" sz="2000" dirty="0"/>
              <a:t>The payoff of P1 choosing S is </a:t>
            </a:r>
            <a:r>
              <a:rPr lang="en-US" sz="2000" dirty="0">
                <a:solidFill>
                  <a:srgbClr val="CC0099"/>
                </a:solidFill>
              </a:rPr>
              <a:t>(1/10)(–10) + (9/10)1 = –1/10</a:t>
            </a:r>
          </a:p>
          <a:p>
            <a:pPr lvl="1"/>
            <a:r>
              <a:rPr lang="en-US" sz="2000" dirty="0"/>
              <a:t>The payoff of P1 choosing C is </a:t>
            </a:r>
            <a:r>
              <a:rPr lang="en-US" sz="2000" dirty="0">
                <a:solidFill>
                  <a:srgbClr val="CC0099"/>
                </a:solidFill>
              </a:rPr>
              <a:t>(1/10)(–1) + (9/10)0 = –1/10</a:t>
            </a:r>
          </a:p>
          <a:p>
            <a:pPr lvl="1"/>
            <a:r>
              <a:rPr lang="en-US" sz="2000" dirty="0"/>
              <a:t>Can P1 change their strategy to get a better payoff?</a:t>
            </a:r>
          </a:p>
          <a:p>
            <a:pPr lvl="1"/>
            <a:r>
              <a:rPr lang="en-US" sz="2000" dirty="0"/>
              <a:t>Same reasoning applies to P2</a:t>
            </a:r>
          </a:p>
        </p:txBody>
      </p:sp>
    </p:spTree>
    <p:extLst>
      <p:ext uri="{BB962C8B-B14F-4D97-AF65-F5344CB8AC3E}">
        <p14:creationId xmlns:p14="http://schemas.microsoft.com/office/powerpoint/2010/main" val="414619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mixed strategy </a:t>
            </a:r>
            <a:r>
              <a:rPr lang="en-US" dirty="0" err="1"/>
              <a:t>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payoffs for P1 given P2’s strategy: </a:t>
            </a:r>
          </a:p>
          <a:p>
            <a:pPr lvl="1">
              <a:buNone/>
            </a:pPr>
            <a:r>
              <a:rPr lang="en-US" sz="2000" dirty="0"/>
              <a:t>P1 chooses S: 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(–10) +(1–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)1 = –11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 + 1</a:t>
            </a:r>
          </a:p>
          <a:p>
            <a:pPr lvl="1">
              <a:buNone/>
            </a:pPr>
            <a:r>
              <a:rPr lang="en-US" sz="2000" dirty="0"/>
              <a:t>P1 chooses C:  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(–1) + (1–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)0 = –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</a:p>
          <a:p>
            <a:r>
              <a:rPr lang="en-US" sz="2400" dirty="0"/>
              <a:t>In order for P2’s strategy to be part of a Nash equilibrium, P1 has to be indifferent between its two actions:</a:t>
            </a:r>
          </a:p>
          <a:p>
            <a:pPr lvl="1">
              <a:buNone/>
            </a:pPr>
            <a:r>
              <a:rPr lang="en-US" sz="2000" dirty="0">
                <a:solidFill>
                  <a:srgbClr val="CC0099"/>
                </a:solidFill>
              </a:rPr>
              <a:t>–11</a:t>
            </a:r>
            <a:r>
              <a:rPr lang="en-US" sz="2000" i="1" dirty="0">
                <a:solidFill>
                  <a:srgbClr val="CC0099"/>
                </a:solidFill>
              </a:rPr>
              <a:t>q </a:t>
            </a:r>
            <a:r>
              <a:rPr lang="en-US" sz="2000" dirty="0">
                <a:solidFill>
                  <a:srgbClr val="CC0099"/>
                </a:solidFill>
              </a:rPr>
              <a:t>+ 1 = –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   </a:t>
            </a:r>
            <a:r>
              <a:rPr lang="en-US" sz="2000" dirty="0"/>
              <a:t>or   </a:t>
            </a:r>
            <a:r>
              <a:rPr lang="en-US" sz="2000" i="1" dirty="0">
                <a:solidFill>
                  <a:srgbClr val="CC0099"/>
                </a:solidFill>
              </a:rPr>
              <a:t>q</a:t>
            </a:r>
            <a:r>
              <a:rPr lang="en-US" sz="2000" dirty="0">
                <a:solidFill>
                  <a:srgbClr val="CC0099"/>
                </a:solidFill>
              </a:rPr>
              <a:t> = 1/10</a:t>
            </a:r>
          </a:p>
          <a:p>
            <a:pPr lvl="1">
              <a:buNone/>
            </a:pPr>
            <a:r>
              <a:rPr lang="en-US" sz="2000" dirty="0"/>
              <a:t>Similarly, </a:t>
            </a:r>
            <a:r>
              <a:rPr lang="en-US" sz="2000" i="1" dirty="0">
                <a:solidFill>
                  <a:srgbClr val="CC0099"/>
                </a:solidFill>
              </a:rPr>
              <a:t>p</a:t>
            </a:r>
            <a:r>
              <a:rPr lang="en-US" sz="2000" dirty="0">
                <a:solidFill>
                  <a:srgbClr val="CC0099"/>
                </a:solidFill>
              </a:rPr>
              <a:t> = 1/10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0478"/>
              </p:ext>
            </p:extLst>
          </p:nvPr>
        </p:nvGraphicFramePr>
        <p:xfrm>
          <a:off x="5564495" y="4386775"/>
          <a:ext cx="5257800" cy="19202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04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P1: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 Choose S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with prob. p</a:t>
                      </a:r>
                      <a:endParaRPr lang="en-US" sz="18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P1: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 Choose C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with prob. 1-p</a:t>
                      </a:r>
                      <a:endParaRPr lang="en-US" sz="1800" b="0" i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P2: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 Choose S with prob. q</a:t>
                      </a:r>
                      <a:endParaRPr lang="en-US" sz="18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P2: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 Choose C with prob.</a:t>
                      </a:r>
                      <a:r>
                        <a:rPr lang="en-US" sz="1800" b="0" baseline="0" dirty="0">
                          <a:solidFill>
                            <a:srgbClr val="FF0000"/>
                          </a:solidFill>
                        </a:rPr>
                        <a:t> 1-q</a:t>
                      </a:r>
                      <a:endParaRPr lang="en-US" sz="1800" b="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83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Nash </a:t>
            </a:r>
            <a:r>
              <a:rPr lang="en-US" dirty="0" err="1"/>
              <a:t>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game with a finite set of actions has at least one Nash equilibrium (which may be a mixed-strategy equilibrium)</a:t>
            </a:r>
          </a:p>
          <a:p>
            <a:r>
              <a:rPr lang="en-US" dirty="0"/>
              <a:t>If a player has a dominant strategy, there exists a Nash equilibrium in which the player plays that strategy and the other player plays the </a:t>
            </a:r>
            <a:r>
              <a:rPr lang="en-US" i="1" dirty="0"/>
              <a:t>best response</a:t>
            </a:r>
            <a:r>
              <a:rPr lang="en-US" dirty="0"/>
              <a:t> to that strategy</a:t>
            </a:r>
          </a:p>
          <a:p>
            <a:r>
              <a:rPr lang="en-US" dirty="0"/>
              <a:t>If both players have </a:t>
            </a:r>
            <a:r>
              <a:rPr lang="en-US" i="1" dirty="0"/>
              <a:t>strictly dominant </a:t>
            </a:r>
            <a:r>
              <a:rPr lang="en-US" dirty="0"/>
              <a:t>strategies, there exists a Nash equilibrium in which they play those strategies</a:t>
            </a:r>
          </a:p>
        </p:txBody>
      </p:sp>
    </p:spTree>
    <p:extLst>
      <p:ext uri="{BB962C8B-B14F-4D97-AF65-F5344CB8AC3E}">
        <p14:creationId xmlns:p14="http://schemas.microsoft.com/office/powerpoint/2010/main" val="295728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F0E0-25E6-43B5-B120-924399F1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FF42-B312-46B3-A111-34026A2A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a…</a:t>
            </a:r>
          </a:p>
          <a:p>
            <a:r>
              <a:rPr lang="en-US" dirty="0"/>
              <a:t>	Sequential</a:t>
            </a:r>
          </a:p>
          <a:p>
            <a:r>
              <a:rPr lang="en-US" dirty="0"/>
              <a:t>	Infinite-Horizon</a:t>
            </a:r>
          </a:p>
          <a:p>
            <a:r>
              <a:rPr lang="en-US" dirty="0"/>
              <a:t>	Non-Zero Sum</a:t>
            </a:r>
          </a:p>
          <a:p>
            <a:r>
              <a:rPr lang="en-US" dirty="0"/>
              <a:t>Game.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100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FBF-56DF-46DE-859F-EFDB2F3F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49A7-A38F-4B35-9D63-D6D2C9EB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Stag Hunt game is based on a story told by Jean Jacques Rousseau in his book Discourses on the Origin and Foundation of Inequality Among Men (1754).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hunters set out to kill a stag. One has agreed to drive the stag through the forest, and the other to post at a place where the stag must pass. If both faithfully perform their assigned stag-hunting tasks, they will surely kill the stag and each will get an equal share of this large animal.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the course of the hunt, each hunter has an opportunity to abandon the stag hunt and to pursue a hare. If a hunter pursues the hare instead of the stag he is certain to catch the hare and the stag is certain to escape. Each hunter would rather share half of a stag than have a hare to himself.”</a:t>
            </a:r>
          </a:p>
        </p:txBody>
      </p:sp>
    </p:spTree>
    <p:extLst>
      <p:ext uri="{BB962C8B-B14F-4D97-AF65-F5344CB8AC3E}">
        <p14:creationId xmlns:p14="http://schemas.microsoft.com/office/powerpoint/2010/main" val="129252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8A8D-A8F4-408F-B2F6-8D44A01A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/ Coordination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A01-2F4D-49E0-BE26-13D435E4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matrix below shows payoffs in a stag hunt game. If both hunters hunt stag, each gets a payoff of 4. If both hunt hare, each gets 3. If one hunts stag and the other hunts hare, the stag hunter gets 0 and the hare hunter gets 3.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69F3A-1BF0-45B0-99AD-A85D0816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92077"/>
              </p:ext>
            </p:extLst>
          </p:nvPr>
        </p:nvGraphicFramePr>
        <p:xfrm>
          <a:off x="6543859" y="3773090"/>
          <a:ext cx="4059416" cy="2297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56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Hunter 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4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Stag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Hare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46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</a:rPr>
                        <a:t>Hunter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Stag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4, 4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0,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Hare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3, 0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3, 3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C75F9-D995-463F-AC39-D2AD8EC8583A}"/>
              </a:ext>
            </a:extLst>
          </p:cNvPr>
          <p:cNvSpPr txBox="1">
            <a:spLocks/>
          </p:cNvSpPr>
          <p:nvPr/>
        </p:nvSpPr>
        <p:spPr>
          <a:xfrm>
            <a:off x="525718" y="3645877"/>
            <a:ext cx="6018141" cy="2834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are sure that the other hunter will hunt stag, what is the best thing for you to do?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are sure that the other hunter will hunt hare, what is the best thing for you to do?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either hunter have a dominant strategy in this game? No. If so, what is it? If not explain why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game has two pure strategy Nash equilibria. What are they?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8A8D-A8F4-408F-B2F6-8D44A01A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/ Coordination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A01-2F4D-49E0-BE26-13D435E4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/>
              <a:t>Coordination game</a:t>
            </a:r>
            <a:r>
              <a:rPr lang="en-US" sz="2000" dirty="0"/>
              <a:t>: it is mutually beneficial for the two players to choose the same strategies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69F3A-1BF0-45B0-99AD-A85D081603F8}"/>
              </a:ext>
            </a:extLst>
          </p:cNvPr>
          <p:cNvGraphicFramePr>
            <a:graphicFrameLocks noGrp="1"/>
          </p:cNvGraphicFramePr>
          <p:nvPr/>
        </p:nvGraphicFramePr>
        <p:xfrm>
          <a:off x="6543859" y="3773090"/>
          <a:ext cx="4059416" cy="2297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563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Hunter 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46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Stag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Hare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46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00"/>
                          </a:solidFill>
                        </a:rPr>
                        <a:t>Hunter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Stag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4, 4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0,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Hunt</a:t>
                      </a:r>
                      <a:r>
                        <a:rPr lang="en-GB" baseline="0" dirty="0">
                          <a:solidFill>
                            <a:srgbClr val="000000"/>
                          </a:solidFill>
                        </a:rPr>
                        <a:t> Hare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3, 0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3, 3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C75F9-D995-463F-AC39-D2AD8EC8583A}"/>
              </a:ext>
            </a:extLst>
          </p:cNvPr>
          <p:cNvSpPr txBox="1">
            <a:spLocks/>
          </p:cNvSpPr>
          <p:nvPr/>
        </p:nvSpPr>
        <p:spPr>
          <a:xfrm>
            <a:off x="525718" y="3270739"/>
            <a:ext cx="6018141" cy="3209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one Nash equilibrium better for both hunters than the other? Yes If so, which is the better equilibrium?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hunter believes that with probability ½ the other hunter will hunt stag and with probability ½ he will hunt hare, what should this hunter do to maximize his expected payoff?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you think of any real life economic or political situations that can be modelled as a Stag Hunt Game? Give an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criminals have been arrested and the police visit them separately</a:t>
            </a:r>
          </a:p>
          <a:p>
            <a:r>
              <a:rPr lang="en-US" dirty="0"/>
              <a:t>If one player testifies against the other and the other refuses, the one who testified goes free and the one who refused gets a 10-year sentence</a:t>
            </a:r>
          </a:p>
          <a:p>
            <a:r>
              <a:rPr lang="en-US" dirty="0"/>
              <a:t>If both players testify against each other, they each get a 5-year sentence</a:t>
            </a:r>
          </a:p>
          <a:p>
            <a:r>
              <a:rPr lang="en-US" dirty="0"/>
              <a:t>If both refuse to testify, they each get a 1-year sentence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047090"/>
              </p:ext>
            </p:extLst>
          </p:nvPr>
        </p:nvGraphicFramePr>
        <p:xfrm>
          <a:off x="7250474" y="4415021"/>
          <a:ext cx="3352800" cy="206516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  <a:br>
                        <a:rPr lang="en-US" sz="18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-5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202F9-F4F6-4DAA-8CD2-0944CF6B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1" t="2735" r="2947" b="153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8E3D-AAE1-42B3-B8E0-73D4F677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7CA6-6BBC-4CAF-A2AF-6E739839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Funding</a:t>
            </a:r>
          </a:p>
          <a:p>
            <a:r>
              <a:rPr lang="en-US" sz="3600" dirty="0"/>
              <a:t>Regulations and Laws</a:t>
            </a:r>
          </a:p>
          <a:p>
            <a:r>
              <a:rPr lang="en-US" sz="3600" dirty="0"/>
              <a:t>Staff Time and Talent</a:t>
            </a:r>
          </a:p>
          <a:p>
            <a:r>
              <a:rPr lang="en-US" sz="3600" dirty="0"/>
              <a:t>Business Overhead</a:t>
            </a:r>
          </a:p>
          <a:p>
            <a:r>
              <a:rPr lang="en-US" sz="3600" dirty="0"/>
              <a:t>Political Capital</a:t>
            </a:r>
          </a:p>
          <a:p>
            <a:r>
              <a:rPr lang="en-US" sz="3600" dirty="0"/>
              <a:t>Accountability</a:t>
            </a:r>
          </a:p>
          <a:p>
            <a:r>
              <a:rPr lang="en-US" sz="3600" dirty="0"/>
              <a:t>Calendar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8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109C-8188-43E2-BE87-D5F9F6B1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4C25-24E7-441F-958D-DB20C166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Light: University Leadership, Executive Board</a:t>
            </a:r>
          </a:p>
          <a:p>
            <a:pPr lvl="1"/>
            <a:r>
              <a:rPr lang="en-US" dirty="0"/>
              <a:t>For Authority </a:t>
            </a:r>
          </a:p>
          <a:p>
            <a:r>
              <a:rPr lang="en-US" dirty="0"/>
              <a:t>Moderate: Advisory Council, Committees </a:t>
            </a:r>
          </a:p>
          <a:p>
            <a:pPr lvl="1"/>
            <a:r>
              <a:rPr lang="en-US" dirty="0"/>
              <a:t>For Feedback</a:t>
            </a:r>
          </a:p>
          <a:p>
            <a:r>
              <a:rPr lang="en-US" dirty="0"/>
              <a:t>Heavy: Governance Board, Faculty Senate</a:t>
            </a:r>
          </a:p>
          <a:p>
            <a:pPr lvl="1"/>
            <a:r>
              <a:rPr lang="en-US" dirty="0"/>
              <a:t>For Approval</a:t>
            </a:r>
          </a:p>
        </p:txBody>
      </p:sp>
    </p:spTree>
    <p:extLst>
      <p:ext uri="{BB962C8B-B14F-4D97-AF65-F5344CB8AC3E}">
        <p14:creationId xmlns:p14="http://schemas.microsoft.com/office/powerpoint/2010/main" val="141954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BD40-C66A-4636-8356-6BCFBF9D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Cyberstrategy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609-BEAA-4C71-8A0F-63DFF9BAB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People-Centric</a:t>
            </a:r>
          </a:p>
          <a:p>
            <a:r>
              <a:rPr lang="en-US" dirty="0"/>
              <a:t>Information-Centric</a:t>
            </a:r>
          </a:p>
          <a:p>
            <a:r>
              <a:rPr lang="en-US" dirty="0"/>
              <a:t>Kill Chain</a:t>
            </a:r>
          </a:p>
          <a:p>
            <a:r>
              <a:rPr lang="en-US" dirty="0"/>
              <a:t>Defense in Depth</a:t>
            </a:r>
          </a:p>
          <a:p>
            <a:r>
              <a:rPr lang="en-US" dirty="0"/>
              <a:t>Security Zones</a:t>
            </a:r>
          </a:p>
          <a:p>
            <a:r>
              <a:rPr lang="en-US" dirty="0"/>
              <a:t>Business Aligned</a:t>
            </a:r>
          </a:p>
          <a:p>
            <a:r>
              <a:rPr lang="en-US" dirty="0"/>
              <a:t>ISO 27000</a:t>
            </a:r>
          </a:p>
          <a:p>
            <a:r>
              <a:rPr lang="en-US" dirty="0"/>
              <a:t>NIST CSF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55B9-71B1-43F9-8CAE-056498B7E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Technology-Centric</a:t>
            </a:r>
          </a:p>
          <a:p>
            <a:r>
              <a:rPr lang="en-US" dirty="0"/>
              <a:t>Vendor-Centric</a:t>
            </a:r>
          </a:p>
          <a:p>
            <a:r>
              <a:rPr lang="en-US" dirty="0"/>
              <a:t>Network-Centric</a:t>
            </a:r>
          </a:p>
          <a:p>
            <a:r>
              <a:rPr lang="en-US" dirty="0"/>
              <a:t>Edge-to-Edge</a:t>
            </a:r>
          </a:p>
          <a:p>
            <a:r>
              <a:rPr lang="en-US" dirty="0"/>
              <a:t>Process Maturity Model</a:t>
            </a:r>
          </a:p>
          <a:p>
            <a:r>
              <a:rPr lang="en-US" dirty="0"/>
              <a:t>Software Defined</a:t>
            </a:r>
          </a:p>
          <a:p>
            <a:r>
              <a:rPr lang="en-US" dirty="0"/>
              <a:t>Perimeter Security</a:t>
            </a:r>
          </a:p>
        </p:txBody>
      </p:sp>
    </p:spTree>
    <p:extLst>
      <p:ext uri="{BB962C8B-B14F-4D97-AF65-F5344CB8AC3E}">
        <p14:creationId xmlns:p14="http://schemas.microsoft.com/office/powerpoint/2010/main" val="352366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1F8C-1D29-49D4-8ED5-72A92951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People-Centric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5B84C-71E9-4767-BAD2-48FBAF02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and solutions are rooted in people.  People and data tend to be the most valuable assets in an organization. People represent position, knowledge. </a:t>
            </a:r>
          </a:p>
          <a:p>
            <a:endParaRPr lang="en-US" dirty="0"/>
          </a:p>
          <a:p>
            <a:r>
              <a:rPr lang="en-US" dirty="0"/>
              <a:t>Most attacked users</a:t>
            </a:r>
          </a:p>
          <a:p>
            <a:r>
              <a:rPr lang="en-US" dirty="0"/>
              <a:t>Most sensitive users</a:t>
            </a:r>
          </a:p>
          <a:p>
            <a:r>
              <a:rPr lang="en-US" dirty="0"/>
              <a:t>Least adaptable user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7495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5588-0A75-49A5-9FC2-7AAF8097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1AF-C695-4312-9B66-B11D84F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Common processes in a data-centric security model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Discover: the ability to know what data is stored where including sensitive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Manage: the ability to define access policies that will determine if certain data is accessible, editable, or blocked from specific users, or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Protect: the ability to defend against data loss or unauthorized use of data and prevent sensitive data from being sent to unauthorized users or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Monitor: the constant monitoring of data usage to identify meaningful deviations from normal behavior that would point to possible malicious intent.</a:t>
            </a:r>
          </a:p>
        </p:txBody>
      </p:sp>
    </p:spTree>
    <p:extLst>
      <p:ext uri="{BB962C8B-B14F-4D97-AF65-F5344CB8AC3E}">
        <p14:creationId xmlns:p14="http://schemas.microsoft.com/office/powerpoint/2010/main" val="974825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5588-0A75-49A5-9FC2-7AAF8097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1AF-C695-4312-9B66-B11D84F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From a technical point of view, information (data)-centric security relies on the implementation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(data) that is self-describing and defending.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 and controls that account for business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that remains protected as it moves in and out of applications and storage systems and changing business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 that work consistently through the different data management technologies and defensive layers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58785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2E4F-2ACC-4F2A-BA2B-2DC25F31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FD-C7A2-4A6A-88EB-EAC1369A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Authoritative Source of Data: Recognizing the correct source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Layered Security: Configuring multiple security checkpoints.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3rd Party Communication: Understanding the risks of third party relationships.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Security Provider: Leveraging the power of a common security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Hats, Hack Thyself: Testing your own security by trying to defeat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Fail Securely: Designing systems to fail in a secure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Hanging Fruit: Taking care of the quick wins.</a:t>
            </a:r>
          </a:p>
        </p:txBody>
      </p:sp>
    </p:spTree>
    <p:extLst>
      <p:ext uri="{BB962C8B-B14F-4D97-AF65-F5344CB8AC3E}">
        <p14:creationId xmlns:p14="http://schemas.microsoft.com/office/powerpoint/2010/main" val="312818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ense in depth cyber security strategy">
            <a:extLst>
              <a:ext uri="{FF2B5EF4-FFF2-40B4-BE49-F238E27FC236}">
                <a16:creationId xmlns:a16="http://schemas.microsoft.com/office/drawing/2014/main" id="{EE59D6CE-9EB3-49BC-9CE9-A5B0EF32A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0B1F7-EC30-4FE4-B24A-AFF1DCF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295212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zero trust cyber security strategy">
            <a:extLst>
              <a:ext uri="{FF2B5EF4-FFF2-40B4-BE49-F238E27FC236}">
                <a16:creationId xmlns:a16="http://schemas.microsoft.com/office/drawing/2014/main" id="{56D2B0F0-A1CE-472A-B63C-C573A11D8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" r="5" b="4750"/>
          <a:stretch/>
        </p:blipFill>
        <p:spPr bwMode="auto">
          <a:xfrm>
            <a:off x="0" y="237067"/>
            <a:ext cx="12197959" cy="63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E93F-B998-4C7C-ACEC-75C56DD7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A96F-5EC5-40ED-A937-1194587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a…</a:t>
            </a:r>
          </a:p>
          <a:p>
            <a:r>
              <a:rPr lang="en-US" dirty="0"/>
              <a:t>	Simultaneous</a:t>
            </a:r>
          </a:p>
          <a:p>
            <a:r>
              <a:rPr lang="en-US" dirty="0"/>
              <a:t>	One-Off</a:t>
            </a:r>
          </a:p>
          <a:p>
            <a:r>
              <a:rPr lang="en-US" dirty="0"/>
              <a:t>	Non-Zero Sum</a:t>
            </a:r>
          </a:p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9655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BB3-2E5C-480E-B815-5DBF7079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1D26-917D-4AEA-B34F-050B4719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Technology Sprawl And Lack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 time, new servers and applications are provisioned to accommodate a business requirement or development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systems may remain unpatched or can become sources of backdoors.</a:t>
            </a:r>
          </a:p>
          <a:p>
            <a:r>
              <a:rPr lang="en-US" dirty="0"/>
              <a:t>Legacy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Legacy system that cannot be patched or no longer supported is a high risk.</a:t>
            </a:r>
          </a:p>
          <a:p>
            <a:r>
              <a:rPr lang="en-US" dirty="0"/>
              <a:t>Insufficient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it comes to cyber security, time and the utilization of resources is what companies struggle with the most.</a:t>
            </a:r>
          </a:p>
        </p:txBody>
      </p:sp>
    </p:spTree>
    <p:extLst>
      <p:ext uri="{BB962C8B-B14F-4D97-AF65-F5344CB8AC3E}">
        <p14:creationId xmlns:p14="http://schemas.microsoft.com/office/powerpoint/2010/main" val="358177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18" y="2521885"/>
            <a:ext cx="7844560" cy="3549045"/>
          </a:xfrm>
        </p:spPr>
        <p:txBody>
          <a:bodyPr>
            <a:normAutofit/>
          </a:bodyPr>
          <a:lstStyle/>
          <a:p>
            <a:r>
              <a:rPr lang="en-US" dirty="0"/>
              <a:t>Alice’s reasoning:</a:t>
            </a:r>
          </a:p>
          <a:p>
            <a:pPr lvl="1"/>
            <a:r>
              <a:rPr lang="en-US" sz="2000" dirty="0"/>
              <a:t>Suppose Bob testifies. Then I get 5 years if I testify and 10 years if I refuse. So I should testify.</a:t>
            </a:r>
          </a:p>
          <a:p>
            <a:pPr lvl="1"/>
            <a:r>
              <a:rPr lang="en-US" sz="2000" dirty="0"/>
              <a:t>Suppose Bob refuses. Then I go free if I testify, and get 1 year if I refuse. So I should testify.</a:t>
            </a:r>
          </a:p>
          <a:p>
            <a:r>
              <a:rPr lang="en-US" b="1" dirty="0"/>
              <a:t>Nash equilibrium: </a:t>
            </a:r>
            <a:r>
              <a:rPr lang="en-US" dirty="0"/>
              <a:t>A pair of strategies such that no player can get a bigger payoff by switching strategies, provided the other player sticks with the same strategy</a:t>
            </a:r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Testify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Testify</a:t>
            </a:r>
            <a:r>
              <a:rPr lang="en-US" sz="2000" dirty="0"/>
              <a:t>) is a </a:t>
            </a:r>
            <a:r>
              <a:rPr lang="en-US" sz="2000" i="1" dirty="0"/>
              <a:t>Nash equilibrium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54D7D7-7A68-452C-9C9E-0EFA07ED0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173850"/>
              </p:ext>
            </p:extLst>
          </p:nvPr>
        </p:nvGraphicFramePr>
        <p:xfrm>
          <a:off x="8370278" y="2961359"/>
          <a:ext cx="3352800" cy="206516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  <a:br>
                        <a:rPr lang="en-US" sz="18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-5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17" y="2521885"/>
            <a:ext cx="7522175" cy="354904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Dominant strategy: </a:t>
            </a:r>
            <a:r>
              <a:rPr lang="en-US" sz="2400" dirty="0"/>
              <a:t>A strategy whose outcome is better for the player regardless of the strategy chosen by the other player.</a:t>
            </a:r>
          </a:p>
          <a:p>
            <a:pPr lvl="1"/>
            <a:r>
              <a:rPr lang="en-US" sz="2200" b="1" dirty="0"/>
              <a:t>TESTIFY!</a:t>
            </a:r>
          </a:p>
          <a:p>
            <a:r>
              <a:rPr lang="en-US" sz="2400" b="1" dirty="0"/>
              <a:t>Pareto optimal outcome: </a:t>
            </a:r>
            <a:r>
              <a:rPr lang="en-US" sz="2400" dirty="0"/>
              <a:t>It is impossible to make one of the players better off without making another one worse off.</a:t>
            </a:r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Testify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Refuse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Refuse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Refuse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Refuse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Testify</a:t>
            </a:r>
            <a:r>
              <a:rPr lang="en-US" sz="2000" dirty="0"/>
              <a:t>) </a:t>
            </a:r>
          </a:p>
          <a:p>
            <a:r>
              <a:rPr lang="en-US" sz="2400" dirty="0"/>
              <a:t>Other games can be constructed in which there is no dominant strategy – we’ll see some later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0FD5642-83AC-4E0F-BEB2-5E4AD44D6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258811"/>
              </p:ext>
            </p:extLst>
          </p:nvPr>
        </p:nvGraphicFramePr>
        <p:xfrm>
          <a:off x="8047892" y="2680207"/>
          <a:ext cx="3352800" cy="206516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00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Alice:</a:t>
                      </a:r>
                      <a:br>
                        <a:rPr lang="en-US" sz="1800" b="1" dirty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Testify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-5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Bob:</a:t>
                      </a:r>
                      <a:br>
                        <a:rPr lang="en-US" sz="18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Refuse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-10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9ECD27F-3EB5-4920-AA58-87B38B3E9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19690"/>
              </p:ext>
            </p:extLst>
          </p:nvPr>
        </p:nvGraphicFramePr>
        <p:xfrm>
          <a:off x="2391507" y="1242646"/>
          <a:ext cx="7408986" cy="255563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46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2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Cooperate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Defect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Lose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Lose big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win big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Cooperate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Win big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lose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big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Win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win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88ADF5-6708-46BC-88A8-15A274B6F50E}"/>
              </a:ext>
            </a:extLst>
          </p:cNvPr>
          <p:cNvSpPr txBox="1"/>
          <p:nvPr/>
        </p:nvSpPr>
        <p:spPr>
          <a:xfrm>
            <a:off x="2391507" y="3932982"/>
            <a:ext cx="3915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 war</a:t>
            </a:r>
          </a:p>
          <a:p>
            <a:r>
              <a:rPr lang="en-US" dirty="0"/>
              <a:t>Arms 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C166B-609E-4BEC-A6B0-1C974E7E8C14}"/>
              </a:ext>
            </a:extLst>
          </p:cNvPr>
          <p:cNvSpPr txBox="1"/>
          <p:nvPr/>
        </p:nvSpPr>
        <p:spPr>
          <a:xfrm>
            <a:off x="6096000" y="3932982"/>
            <a:ext cx="3704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Diner’s dilemma</a:t>
            </a:r>
            <a:endParaRPr lang="en-US" dirty="0"/>
          </a:p>
          <a:p>
            <a:pPr algn="r"/>
            <a:r>
              <a:rPr lang="en-US" dirty="0"/>
              <a:t>Collective action in politics</a:t>
            </a:r>
          </a:p>
          <a:p>
            <a:pPr algn="r"/>
            <a:r>
              <a:rPr lang="en-US" dirty="0"/>
              <a:t>One-Time Fund Budgeting</a:t>
            </a:r>
          </a:p>
        </p:txBody>
      </p:sp>
    </p:spTree>
    <p:extLst>
      <p:ext uri="{BB962C8B-B14F-4D97-AF65-F5344CB8AC3E}">
        <p14:creationId xmlns:p14="http://schemas.microsoft.com/office/powerpoint/2010/main" val="268479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5BC-F622-4070-9D39-54D0C7B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46A-95FC-42C3-8C07-6380ED4D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Always Defect (ALL-D). This strategy prescribes defecting after every history no matter what the other player has done. So, </a:t>
            </a:r>
            <a:r>
              <a:rPr lang="en-US" dirty="0" err="1"/>
              <a:t>si</a:t>
            </a:r>
            <a:r>
              <a:rPr lang="en-US" dirty="0"/>
              <a:t>(</a:t>
            </a:r>
            <a:r>
              <a:rPr lang="en-US" dirty="0" err="1"/>
              <a:t>ht</a:t>
            </a:r>
            <a:r>
              <a:rPr lang="en-US" dirty="0"/>
              <a:t>) = D for all t = 0, 1,....</a:t>
            </a:r>
          </a:p>
          <a:p>
            <a:r>
              <a:rPr lang="en-US" dirty="0"/>
              <a:t>• Always Cooperate (ALL-C). This strategy prescribes cooperating after every history no matter what the other player has done. So, </a:t>
            </a:r>
            <a:r>
              <a:rPr lang="en-US" dirty="0" err="1"/>
              <a:t>si</a:t>
            </a:r>
            <a:r>
              <a:rPr lang="en-US" dirty="0"/>
              <a:t>(</a:t>
            </a:r>
            <a:r>
              <a:rPr lang="en-US" dirty="0" err="1"/>
              <a:t>ht</a:t>
            </a:r>
            <a:r>
              <a:rPr lang="en-US" dirty="0"/>
              <a:t>) = C for all t = 0, 1,....</a:t>
            </a:r>
          </a:p>
          <a:p>
            <a:r>
              <a:rPr lang="en-US" dirty="0"/>
              <a:t>• Naïve Grim Trigger (N-GRIM). This strategy prescribes cooperating while the other player cooperates and, should the other player defect even once, defect forever  thereafter: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B46F5-103E-447B-9CEB-ED2FEEA4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5032384"/>
            <a:ext cx="5133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5BC-F622-4070-9D39-54D0C7B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46A-95FC-42C3-8C07-6380ED4D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Grim Trigger (GRIM). This strategy prescribes cooperating in the initial period and then cooperating as long as both players cooperated in all previous periods: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Tit-for-Tat (TFT). This strategy prescribes cooperation in the first period and then playing whatever the other player did in the previous period: defect if the other player defected, and cooperate if the other player cooperated: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6E7B-F273-4A08-86D2-592477B5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73" y="3332001"/>
            <a:ext cx="491490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9C3C3-63D5-48A6-957E-4A47EEAE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327" y="5456567"/>
            <a:ext cx="31623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5BC-F622-4070-9D39-54D0C7B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46A-95FC-42C3-8C07-6380ED4D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Pavlov (WS-LS). Also called, win-stay, lose-shift, this strategy prescribes cooperation in the first period and then cooperation after any history in which the last outcome was either (C, C) or (D, D) and defection otherwise: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Deviate Once (DEV1L). This strategy prescribes TFT until period L, then deviating in period L, cooperating in period L + 1, and playing TFT thereafter.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49A6-FEC3-41EB-A7E0-B0DAF4B3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29" y="3266709"/>
            <a:ext cx="3895725" cy="1285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2F1D-D85A-4D3E-B3E8-4D0529721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2" y="5470855"/>
            <a:ext cx="5210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124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27">
      <a:dk1>
        <a:srgbClr val="FFFFFF"/>
      </a:dk1>
      <a:lt1>
        <a:srgbClr val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12134</TotalTime>
  <Words>2368</Words>
  <Application>Microsoft Office PowerPoint</Application>
  <PresentationFormat>Widescreen</PresentationFormat>
  <Paragraphs>289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Security Assessment and  Risk Management</vt:lpstr>
      <vt:lpstr>Prisoner’s dilemma</vt:lpstr>
      <vt:lpstr>Prisoner’s dilemma</vt:lpstr>
      <vt:lpstr>Prisoner’s dilemma</vt:lpstr>
      <vt:lpstr>Prisoner’s dilemma</vt:lpstr>
      <vt:lpstr>PowerPoint Presentation</vt:lpstr>
      <vt:lpstr>Game Strategies</vt:lpstr>
      <vt:lpstr>Game Strategies</vt:lpstr>
      <vt:lpstr>Game Strategies</vt:lpstr>
      <vt:lpstr>Is there any way to get a better answer?</vt:lpstr>
      <vt:lpstr>Game of Chicken</vt:lpstr>
      <vt:lpstr>Prisoner’s dilemma vs. Chicken</vt:lpstr>
      <vt:lpstr>Mixed strategy equilibria</vt:lpstr>
      <vt:lpstr>Finding mixed strategy equilibria</vt:lpstr>
      <vt:lpstr>Existence of Nash equilibria</vt:lpstr>
      <vt:lpstr>The Stag Hunt</vt:lpstr>
      <vt:lpstr>The Stag Hunt</vt:lpstr>
      <vt:lpstr>Cooperation / Coordination Games</vt:lpstr>
      <vt:lpstr>Cooperation / Coordination Games</vt:lpstr>
      <vt:lpstr>PowerPoint Presentation</vt:lpstr>
      <vt:lpstr>Constraints</vt:lpstr>
      <vt:lpstr>Governance</vt:lpstr>
      <vt:lpstr>Cyberstrategy Patterns</vt:lpstr>
      <vt:lpstr>People-Centric</vt:lpstr>
      <vt:lpstr>Information-Centric</vt:lpstr>
      <vt:lpstr>Information-Centric</vt:lpstr>
      <vt:lpstr>Strategy Considerations</vt:lpstr>
      <vt:lpstr>Defense in Depth</vt:lpstr>
      <vt:lpstr>PowerPoint Presentation</vt:lpstr>
      <vt:lpstr>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Assessment and  Risk Management</dc:title>
  <dc:creator>Chad Johnson</dc:creator>
  <cp:lastModifiedBy>Johnson, Chad</cp:lastModifiedBy>
  <cp:revision>18</cp:revision>
  <dcterms:created xsi:type="dcterms:W3CDTF">2022-01-17T17:37:28Z</dcterms:created>
  <dcterms:modified xsi:type="dcterms:W3CDTF">2022-02-24T19:20:27Z</dcterms:modified>
</cp:coreProperties>
</file>