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8"/>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61" r:id="rId15"/>
    <p:sldId id="271" r:id="rId16"/>
    <p:sldId id="262" r:id="rId17"/>
    <p:sldId id="396" r:id="rId18"/>
    <p:sldId id="397" r:id="rId19"/>
    <p:sldId id="398" r:id="rId20"/>
    <p:sldId id="619" r:id="rId21"/>
    <p:sldId id="620" r:id="rId22"/>
    <p:sldId id="610" r:id="rId23"/>
    <p:sldId id="278" r:id="rId24"/>
    <p:sldId id="279" r:id="rId25"/>
    <p:sldId id="280" r:id="rId26"/>
    <p:sldId id="62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D90B5-9FCA-4261-B1D2-A8C2D9EDA703}" v="1" dt="2022-03-17T19:06:36.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1" autoAdjust="0"/>
  </p:normalViewPr>
  <p:slideViewPr>
    <p:cSldViewPr snapToGrid="0">
      <p:cViewPr varScale="1">
        <p:scale>
          <a:sx n="75" d="100"/>
          <a:sy n="75" d="100"/>
        </p:scale>
        <p:origin x="90" y="2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4E41D-1997-44BE-B902-65C7791BD958}"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BFC95329-3BC4-426A-9FF5-521A3DF496A2}">
      <dgm:prSet/>
      <dgm:spPr/>
      <dgm:t>
        <a:bodyPr/>
        <a:lstStyle/>
        <a:p>
          <a:r>
            <a:rPr lang="en-US"/>
            <a:t>For the attacker, malicious nodes can choose not to attack to build trust, causing the probability of a defender node starting the IDS to decrease</a:t>
          </a:r>
        </a:p>
      </dgm:t>
    </dgm:pt>
    <dgm:pt modelId="{10ED8B6A-9849-40C3-A95D-E3BA3D36FC44}" type="parTrans" cxnId="{A2FB1306-38D2-4A1B-8429-CF147A6E1E12}">
      <dgm:prSet/>
      <dgm:spPr/>
      <dgm:t>
        <a:bodyPr/>
        <a:lstStyle/>
        <a:p>
          <a:endParaRPr lang="en-US"/>
        </a:p>
      </dgm:t>
    </dgm:pt>
    <dgm:pt modelId="{B48C6F1D-8415-46FD-913E-AF86852BB977}" type="sibTrans" cxnId="{A2FB1306-38D2-4A1B-8429-CF147A6E1E12}">
      <dgm:prSet/>
      <dgm:spPr/>
      <dgm:t>
        <a:bodyPr/>
        <a:lstStyle/>
        <a:p>
          <a:endParaRPr lang="en-US"/>
        </a:p>
      </dgm:t>
    </dgm:pt>
    <dgm:pt modelId="{7BF4F78A-A5D4-48C0-A1FC-A36679149A19}">
      <dgm:prSet/>
      <dgm:spPr/>
      <dgm:t>
        <a:bodyPr/>
        <a:lstStyle/>
        <a:p>
          <a:r>
            <a:rPr lang="en-US"/>
            <a:t>When the cost of starting the IDS is high, the attacker needs to attack</a:t>
          </a:r>
        </a:p>
      </dgm:t>
    </dgm:pt>
    <dgm:pt modelId="{4B3547B3-1028-4CA2-A8FD-A1C98B604C43}" type="parTrans" cxnId="{19EE5DE1-3DE2-4471-8137-863A96EF2393}">
      <dgm:prSet/>
      <dgm:spPr/>
      <dgm:t>
        <a:bodyPr/>
        <a:lstStyle/>
        <a:p>
          <a:endParaRPr lang="en-US"/>
        </a:p>
      </dgm:t>
    </dgm:pt>
    <dgm:pt modelId="{6D37E265-79FC-4399-A9AB-539035D1034E}" type="sibTrans" cxnId="{19EE5DE1-3DE2-4471-8137-863A96EF2393}">
      <dgm:prSet/>
      <dgm:spPr/>
      <dgm:t>
        <a:bodyPr/>
        <a:lstStyle/>
        <a:p>
          <a:endParaRPr lang="en-US"/>
        </a:p>
      </dgm:t>
    </dgm:pt>
    <dgm:pt modelId="{5E480CBE-DE3D-4A02-9D23-8FCF269F80A2}">
      <dgm:prSet/>
      <dgm:spPr/>
      <dgm:t>
        <a:bodyPr/>
        <a:lstStyle/>
        <a:p>
          <a:r>
            <a:rPr lang="en-US" dirty="0"/>
            <a:t>Rational defender will increase probability of starting IDS when intruded nodes are detected</a:t>
          </a:r>
        </a:p>
      </dgm:t>
    </dgm:pt>
    <dgm:pt modelId="{AAA0F791-1002-4CDA-8EEA-967B77B21B51}" type="parTrans" cxnId="{8944F1B9-E6AC-4404-8591-9EF2BF2A6197}">
      <dgm:prSet/>
      <dgm:spPr/>
      <dgm:t>
        <a:bodyPr/>
        <a:lstStyle/>
        <a:p>
          <a:endParaRPr lang="en-US"/>
        </a:p>
      </dgm:t>
    </dgm:pt>
    <dgm:pt modelId="{01B4E403-2390-4AAB-A1A3-702217754CE6}" type="sibTrans" cxnId="{8944F1B9-E6AC-4404-8591-9EF2BF2A6197}">
      <dgm:prSet/>
      <dgm:spPr/>
      <dgm:t>
        <a:bodyPr/>
        <a:lstStyle/>
        <a:p>
          <a:endParaRPr lang="en-US"/>
        </a:p>
      </dgm:t>
    </dgm:pt>
    <dgm:pt modelId="{403D8286-AB13-4887-BFEA-E7030997AE5E}">
      <dgm:prSet/>
      <dgm:spPr/>
      <dgm:t>
        <a:bodyPr/>
        <a:lstStyle/>
        <a:p>
          <a:r>
            <a:rPr lang="en-US"/>
            <a:t>Strategies make full user of limited resources and provides effective security protection</a:t>
          </a:r>
        </a:p>
      </dgm:t>
    </dgm:pt>
    <dgm:pt modelId="{EA3C0C1A-C243-428D-B2B4-617B0FF7B1A7}" type="parTrans" cxnId="{B93B9600-D188-49F9-957A-98EBE158AE14}">
      <dgm:prSet/>
      <dgm:spPr/>
      <dgm:t>
        <a:bodyPr/>
        <a:lstStyle/>
        <a:p>
          <a:endParaRPr lang="en-US"/>
        </a:p>
      </dgm:t>
    </dgm:pt>
    <dgm:pt modelId="{DF8AD70C-059F-48BE-A770-43766FC95ED8}" type="sibTrans" cxnId="{B93B9600-D188-49F9-957A-98EBE158AE14}">
      <dgm:prSet/>
      <dgm:spPr/>
      <dgm:t>
        <a:bodyPr/>
        <a:lstStyle/>
        <a:p>
          <a:endParaRPr lang="en-US"/>
        </a:p>
      </dgm:t>
    </dgm:pt>
    <dgm:pt modelId="{AD13E19E-651F-45C4-9187-4883F61B8882}" type="pres">
      <dgm:prSet presAssocID="{2C94E41D-1997-44BE-B902-65C7791BD958}" presName="matrix" presStyleCnt="0">
        <dgm:presLayoutVars>
          <dgm:chMax val="1"/>
          <dgm:dir/>
          <dgm:resizeHandles val="exact"/>
        </dgm:presLayoutVars>
      </dgm:prSet>
      <dgm:spPr/>
    </dgm:pt>
    <dgm:pt modelId="{36C0997F-6FAB-4FA9-963B-3CE357A6D721}" type="pres">
      <dgm:prSet presAssocID="{2C94E41D-1997-44BE-B902-65C7791BD958}" presName="diamond" presStyleLbl="bgShp" presStyleIdx="0" presStyleCnt="1"/>
      <dgm:spPr/>
    </dgm:pt>
    <dgm:pt modelId="{9B8DDB2B-8999-413E-94F4-A2EFEA2A0883}" type="pres">
      <dgm:prSet presAssocID="{2C94E41D-1997-44BE-B902-65C7791BD958}" presName="quad1" presStyleLbl="node1" presStyleIdx="0" presStyleCnt="4">
        <dgm:presLayoutVars>
          <dgm:chMax val="0"/>
          <dgm:chPref val="0"/>
          <dgm:bulletEnabled val="1"/>
        </dgm:presLayoutVars>
      </dgm:prSet>
      <dgm:spPr/>
    </dgm:pt>
    <dgm:pt modelId="{62A0BE88-8839-4995-AFA5-F73FF9FCB02E}" type="pres">
      <dgm:prSet presAssocID="{2C94E41D-1997-44BE-B902-65C7791BD958}" presName="quad2" presStyleLbl="node1" presStyleIdx="1" presStyleCnt="4">
        <dgm:presLayoutVars>
          <dgm:chMax val="0"/>
          <dgm:chPref val="0"/>
          <dgm:bulletEnabled val="1"/>
        </dgm:presLayoutVars>
      </dgm:prSet>
      <dgm:spPr/>
    </dgm:pt>
    <dgm:pt modelId="{A5FEC6EB-C6A8-473B-9490-14AEA4BE8D77}" type="pres">
      <dgm:prSet presAssocID="{2C94E41D-1997-44BE-B902-65C7791BD958}" presName="quad3" presStyleLbl="node1" presStyleIdx="2" presStyleCnt="4">
        <dgm:presLayoutVars>
          <dgm:chMax val="0"/>
          <dgm:chPref val="0"/>
          <dgm:bulletEnabled val="1"/>
        </dgm:presLayoutVars>
      </dgm:prSet>
      <dgm:spPr/>
    </dgm:pt>
    <dgm:pt modelId="{83311BA0-2E19-433E-B96F-5C585D492C05}" type="pres">
      <dgm:prSet presAssocID="{2C94E41D-1997-44BE-B902-65C7791BD958}" presName="quad4" presStyleLbl="node1" presStyleIdx="3" presStyleCnt="4">
        <dgm:presLayoutVars>
          <dgm:chMax val="0"/>
          <dgm:chPref val="0"/>
          <dgm:bulletEnabled val="1"/>
        </dgm:presLayoutVars>
      </dgm:prSet>
      <dgm:spPr/>
    </dgm:pt>
  </dgm:ptLst>
  <dgm:cxnLst>
    <dgm:cxn modelId="{B93B9600-D188-49F9-957A-98EBE158AE14}" srcId="{2C94E41D-1997-44BE-B902-65C7791BD958}" destId="{403D8286-AB13-4887-BFEA-E7030997AE5E}" srcOrd="3" destOrd="0" parTransId="{EA3C0C1A-C243-428D-B2B4-617B0FF7B1A7}" sibTransId="{DF8AD70C-059F-48BE-A770-43766FC95ED8}"/>
    <dgm:cxn modelId="{A2FB1306-38D2-4A1B-8429-CF147A6E1E12}" srcId="{2C94E41D-1997-44BE-B902-65C7791BD958}" destId="{BFC95329-3BC4-426A-9FF5-521A3DF496A2}" srcOrd="0" destOrd="0" parTransId="{10ED8B6A-9849-40C3-A95D-E3BA3D36FC44}" sibTransId="{B48C6F1D-8415-46FD-913E-AF86852BB977}"/>
    <dgm:cxn modelId="{BF1DB80E-1CD7-4A20-9FBA-A3E2E1331683}" type="presOf" srcId="{2C94E41D-1997-44BE-B902-65C7791BD958}" destId="{AD13E19E-651F-45C4-9187-4883F61B8882}" srcOrd="0" destOrd="0" presId="urn:microsoft.com/office/officeart/2005/8/layout/matrix3"/>
    <dgm:cxn modelId="{11BA4544-C226-405B-8954-88937CACB9F7}" type="presOf" srcId="{BFC95329-3BC4-426A-9FF5-521A3DF496A2}" destId="{9B8DDB2B-8999-413E-94F4-A2EFEA2A0883}" srcOrd="0" destOrd="0" presId="urn:microsoft.com/office/officeart/2005/8/layout/matrix3"/>
    <dgm:cxn modelId="{FEC7747C-EDD1-4A67-8839-D9B04768BF89}" type="presOf" srcId="{5E480CBE-DE3D-4A02-9D23-8FCF269F80A2}" destId="{A5FEC6EB-C6A8-473B-9490-14AEA4BE8D77}" srcOrd="0" destOrd="0" presId="urn:microsoft.com/office/officeart/2005/8/layout/matrix3"/>
    <dgm:cxn modelId="{8944F1B9-E6AC-4404-8591-9EF2BF2A6197}" srcId="{2C94E41D-1997-44BE-B902-65C7791BD958}" destId="{5E480CBE-DE3D-4A02-9D23-8FCF269F80A2}" srcOrd="2" destOrd="0" parTransId="{AAA0F791-1002-4CDA-8EEA-967B77B21B51}" sibTransId="{01B4E403-2390-4AAB-A1A3-702217754CE6}"/>
    <dgm:cxn modelId="{0BD154BA-5A65-4BB8-9C05-9CDFE3E08BF5}" type="presOf" srcId="{7BF4F78A-A5D4-48C0-A1FC-A36679149A19}" destId="{62A0BE88-8839-4995-AFA5-F73FF9FCB02E}" srcOrd="0" destOrd="0" presId="urn:microsoft.com/office/officeart/2005/8/layout/matrix3"/>
    <dgm:cxn modelId="{19EE5DE1-3DE2-4471-8137-863A96EF2393}" srcId="{2C94E41D-1997-44BE-B902-65C7791BD958}" destId="{7BF4F78A-A5D4-48C0-A1FC-A36679149A19}" srcOrd="1" destOrd="0" parTransId="{4B3547B3-1028-4CA2-A8FD-A1C98B604C43}" sibTransId="{6D37E265-79FC-4399-A9AB-539035D1034E}"/>
    <dgm:cxn modelId="{DBC442F1-0373-48C9-A836-16659A1EA0FA}" type="presOf" srcId="{403D8286-AB13-4887-BFEA-E7030997AE5E}" destId="{83311BA0-2E19-433E-B96F-5C585D492C05}" srcOrd="0" destOrd="0" presId="urn:microsoft.com/office/officeart/2005/8/layout/matrix3"/>
    <dgm:cxn modelId="{CE4E5DB9-53DC-483D-9E08-301E887E6963}" type="presParOf" srcId="{AD13E19E-651F-45C4-9187-4883F61B8882}" destId="{36C0997F-6FAB-4FA9-963B-3CE357A6D721}" srcOrd="0" destOrd="0" presId="urn:microsoft.com/office/officeart/2005/8/layout/matrix3"/>
    <dgm:cxn modelId="{B1E02B96-E4E0-412B-9EB8-E34D1C4A78C2}" type="presParOf" srcId="{AD13E19E-651F-45C4-9187-4883F61B8882}" destId="{9B8DDB2B-8999-413E-94F4-A2EFEA2A0883}" srcOrd="1" destOrd="0" presId="urn:microsoft.com/office/officeart/2005/8/layout/matrix3"/>
    <dgm:cxn modelId="{9F871664-6AA5-46E7-8147-9937EA513097}" type="presParOf" srcId="{AD13E19E-651F-45C4-9187-4883F61B8882}" destId="{62A0BE88-8839-4995-AFA5-F73FF9FCB02E}" srcOrd="2" destOrd="0" presId="urn:microsoft.com/office/officeart/2005/8/layout/matrix3"/>
    <dgm:cxn modelId="{2F76F2D3-386C-434C-AA34-C5DB65D0C7EC}" type="presParOf" srcId="{AD13E19E-651F-45C4-9187-4883F61B8882}" destId="{A5FEC6EB-C6A8-473B-9490-14AEA4BE8D77}" srcOrd="3" destOrd="0" presId="urn:microsoft.com/office/officeart/2005/8/layout/matrix3"/>
    <dgm:cxn modelId="{47B9EBFB-D699-4B25-A14E-99329E49C528}" type="presParOf" srcId="{AD13E19E-651F-45C4-9187-4883F61B8882}" destId="{83311BA0-2E19-433E-B96F-5C585D492C0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76619-D5BD-4B68-90E4-0CB52091A88D}"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8303C91A-4ACD-4344-AF54-D66A622A5EA2}">
      <dgm:prSet/>
      <dgm:spPr/>
      <dgm:t>
        <a:bodyPr/>
        <a:lstStyle/>
        <a:p>
          <a:r>
            <a:rPr lang="en-US"/>
            <a:t>Graphical representation of a sequential game</a:t>
          </a:r>
        </a:p>
      </dgm:t>
    </dgm:pt>
    <dgm:pt modelId="{FFB07E2A-EF4C-476C-99CD-4793115D28A0}" type="parTrans" cxnId="{3E0E41BC-D02C-4B9E-9EB1-DC3CA95A8CA0}">
      <dgm:prSet/>
      <dgm:spPr/>
      <dgm:t>
        <a:bodyPr/>
        <a:lstStyle/>
        <a:p>
          <a:endParaRPr lang="en-US"/>
        </a:p>
      </dgm:t>
    </dgm:pt>
    <dgm:pt modelId="{4A7FB18E-8665-431E-BE98-B2BB4A409FB0}" type="sibTrans" cxnId="{3E0E41BC-D02C-4B9E-9EB1-DC3CA95A8CA0}">
      <dgm:prSet/>
      <dgm:spPr/>
      <dgm:t>
        <a:bodyPr/>
        <a:lstStyle/>
        <a:p>
          <a:endParaRPr lang="en-US"/>
        </a:p>
      </dgm:t>
    </dgm:pt>
    <dgm:pt modelId="{A5FF18C8-9571-42CA-BB5D-CAA2139E877C}">
      <dgm:prSet/>
      <dgm:spPr/>
      <dgm:t>
        <a:bodyPr/>
        <a:lstStyle/>
        <a:p>
          <a:r>
            <a:rPr lang="en-US"/>
            <a:t>Defines players, payoffs, strategies, and order of moves</a:t>
          </a:r>
        </a:p>
      </dgm:t>
    </dgm:pt>
    <dgm:pt modelId="{A2507B5B-0FD1-494F-9E02-E675B4286C51}" type="parTrans" cxnId="{DCFDB8A8-8B54-4313-A60D-BE326A5AEA04}">
      <dgm:prSet/>
      <dgm:spPr/>
      <dgm:t>
        <a:bodyPr/>
        <a:lstStyle/>
        <a:p>
          <a:endParaRPr lang="en-US"/>
        </a:p>
      </dgm:t>
    </dgm:pt>
    <dgm:pt modelId="{929EC93C-2A25-483D-BAB4-620348FD31D3}" type="sibTrans" cxnId="{DCFDB8A8-8B54-4313-A60D-BE326A5AEA04}">
      <dgm:prSet/>
      <dgm:spPr/>
      <dgm:t>
        <a:bodyPr/>
        <a:lstStyle/>
        <a:p>
          <a:endParaRPr lang="en-US"/>
        </a:p>
      </dgm:t>
    </dgm:pt>
    <dgm:pt modelId="{63FA5255-F836-465D-B183-B8EFAC45DF46}">
      <dgm:prSet/>
      <dgm:spPr/>
      <dgm:t>
        <a:bodyPr/>
        <a:lstStyle/>
        <a:p>
          <a:r>
            <a:rPr lang="en-US"/>
            <a:t>Nodes (or vertices) are points at which players can take actions</a:t>
          </a:r>
        </a:p>
      </dgm:t>
    </dgm:pt>
    <dgm:pt modelId="{C489D73C-08DF-45C1-9382-3315E2F98199}" type="parTrans" cxnId="{D5781ECB-EE36-4927-B61D-78EF7EFD25F1}">
      <dgm:prSet/>
      <dgm:spPr/>
      <dgm:t>
        <a:bodyPr/>
        <a:lstStyle/>
        <a:p>
          <a:endParaRPr lang="en-US"/>
        </a:p>
      </dgm:t>
    </dgm:pt>
    <dgm:pt modelId="{03BF408F-1BFE-4940-82DE-A375E56993C5}" type="sibTrans" cxnId="{D5781ECB-EE36-4927-B61D-78EF7EFD25F1}">
      <dgm:prSet/>
      <dgm:spPr/>
      <dgm:t>
        <a:bodyPr/>
        <a:lstStyle/>
        <a:p>
          <a:endParaRPr lang="en-US"/>
        </a:p>
      </dgm:t>
    </dgm:pt>
    <dgm:pt modelId="{EAF2E376-C6ED-4456-A92D-7F73C2528A1A}">
      <dgm:prSet/>
      <dgm:spPr/>
      <dgm:t>
        <a:bodyPr/>
        <a:lstStyle/>
        <a:p>
          <a:r>
            <a:rPr lang="en-US"/>
            <a:t>Edges represent the actions that may be taken at that node</a:t>
          </a:r>
        </a:p>
      </dgm:t>
    </dgm:pt>
    <dgm:pt modelId="{0A4273C4-EB17-41DF-8681-CA1A729910C0}" type="parTrans" cxnId="{49A772DF-A959-4F9B-936F-64657AB06A64}">
      <dgm:prSet/>
      <dgm:spPr/>
      <dgm:t>
        <a:bodyPr/>
        <a:lstStyle/>
        <a:p>
          <a:endParaRPr lang="en-US"/>
        </a:p>
      </dgm:t>
    </dgm:pt>
    <dgm:pt modelId="{479663CA-60A6-443B-AEE2-0D499A1127F0}" type="sibTrans" cxnId="{49A772DF-A959-4F9B-936F-64657AB06A64}">
      <dgm:prSet/>
      <dgm:spPr/>
      <dgm:t>
        <a:bodyPr/>
        <a:lstStyle/>
        <a:p>
          <a:endParaRPr lang="en-US"/>
        </a:p>
      </dgm:t>
    </dgm:pt>
    <dgm:pt modelId="{23549E0E-0FD7-4967-AE39-45452FBA6E5E}" type="pres">
      <dgm:prSet presAssocID="{DF776619-D5BD-4B68-90E4-0CB52091A88D}" presName="matrix" presStyleCnt="0">
        <dgm:presLayoutVars>
          <dgm:chMax val="1"/>
          <dgm:dir/>
          <dgm:resizeHandles val="exact"/>
        </dgm:presLayoutVars>
      </dgm:prSet>
      <dgm:spPr/>
    </dgm:pt>
    <dgm:pt modelId="{8CBD8D54-393D-40C0-B1EC-967839F76381}" type="pres">
      <dgm:prSet presAssocID="{DF776619-D5BD-4B68-90E4-0CB52091A88D}" presName="diamond" presStyleLbl="bgShp" presStyleIdx="0" presStyleCnt="1"/>
      <dgm:spPr/>
    </dgm:pt>
    <dgm:pt modelId="{AB77193A-A6C4-49FB-8321-E3DA94799E0B}" type="pres">
      <dgm:prSet presAssocID="{DF776619-D5BD-4B68-90E4-0CB52091A88D}" presName="quad1" presStyleLbl="node1" presStyleIdx="0" presStyleCnt="4">
        <dgm:presLayoutVars>
          <dgm:chMax val="0"/>
          <dgm:chPref val="0"/>
          <dgm:bulletEnabled val="1"/>
        </dgm:presLayoutVars>
      </dgm:prSet>
      <dgm:spPr/>
    </dgm:pt>
    <dgm:pt modelId="{D88A89E8-C9AE-41B6-AA70-767B441CEE57}" type="pres">
      <dgm:prSet presAssocID="{DF776619-D5BD-4B68-90E4-0CB52091A88D}" presName="quad2" presStyleLbl="node1" presStyleIdx="1" presStyleCnt="4">
        <dgm:presLayoutVars>
          <dgm:chMax val="0"/>
          <dgm:chPref val="0"/>
          <dgm:bulletEnabled val="1"/>
        </dgm:presLayoutVars>
      </dgm:prSet>
      <dgm:spPr/>
    </dgm:pt>
    <dgm:pt modelId="{23558367-2E4C-4665-9026-FF6E7D9D013A}" type="pres">
      <dgm:prSet presAssocID="{DF776619-D5BD-4B68-90E4-0CB52091A88D}" presName="quad3" presStyleLbl="node1" presStyleIdx="2" presStyleCnt="4">
        <dgm:presLayoutVars>
          <dgm:chMax val="0"/>
          <dgm:chPref val="0"/>
          <dgm:bulletEnabled val="1"/>
        </dgm:presLayoutVars>
      </dgm:prSet>
      <dgm:spPr/>
    </dgm:pt>
    <dgm:pt modelId="{2200AF7C-1F71-40BB-85F3-439ED117E0AB}" type="pres">
      <dgm:prSet presAssocID="{DF776619-D5BD-4B68-90E4-0CB52091A88D}" presName="quad4" presStyleLbl="node1" presStyleIdx="3" presStyleCnt="4">
        <dgm:presLayoutVars>
          <dgm:chMax val="0"/>
          <dgm:chPref val="0"/>
          <dgm:bulletEnabled val="1"/>
        </dgm:presLayoutVars>
      </dgm:prSet>
      <dgm:spPr/>
    </dgm:pt>
  </dgm:ptLst>
  <dgm:cxnLst>
    <dgm:cxn modelId="{CA10ED07-523A-4B4E-BE61-06CF65D012EC}" type="presOf" srcId="{8303C91A-4ACD-4344-AF54-D66A622A5EA2}" destId="{AB77193A-A6C4-49FB-8321-E3DA94799E0B}" srcOrd="0" destOrd="0" presId="urn:microsoft.com/office/officeart/2005/8/layout/matrix3"/>
    <dgm:cxn modelId="{0AC9F932-A35E-4A55-991D-7E026C7BCD68}" type="presOf" srcId="{DF776619-D5BD-4B68-90E4-0CB52091A88D}" destId="{23549E0E-0FD7-4967-AE39-45452FBA6E5E}" srcOrd="0" destOrd="0" presId="urn:microsoft.com/office/officeart/2005/8/layout/matrix3"/>
    <dgm:cxn modelId="{03F5303F-5845-4A19-9C29-3210A453931B}" type="presOf" srcId="{A5FF18C8-9571-42CA-BB5D-CAA2139E877C}" destId="{D88A89E8-C9AE-41B6-AA70-767B441CEE57}" srcOrd="0" destOrd="0" presId="urn:microsoft.com/office/officeart/2005/8/layout/matrix3"/>
    <dgm:cxn modelId="{695B1D80-B450-4FE2-BD56-FBB19A1A66B5}" type="presOf" srcId="{EAF2E376-C6ED-4456-A92D-7F73C2528A1A}" destId="{2200AF7C-1F71-40BB-85F3-439ED117E0AB}" srcOrd="0" destOrd="0" presId="urn:microsoft.com/office/officeart/2005/8/layout/matrix3"/>
    <dgm:cxn modelId="{DCFDB8A8-8B54-4313-A60D-BE326A5AEA04}" srcId="{DF776619-D5BD-4B68-90E4-0CB52091A88D}" destId="{A5FF18C8-9571-42CA-BB5D-CAA2139E877C}" srcOrd="1" destOrd="0" parTransId="{A2507B5B-0FD1-494F-9E02-E675B4286C51}" sibTransId="{929EC93C-2A25-483D-BAB4-620348FD31D3}"/>
    <dgm:cxn modelId="{3E0E41BC-D02C-4B9E-9EB1-DC3CA95A8CA0}" srcId="{DF776619-D5BD-4B68-90E4-0CB52091A88D}" destId="{8303C91A-4ACD-4344-AF54-D66A622A5EA2}" srcOrd="0" destOrd="0" parTransId="{FFB07E2A-EF4C-476C-99CD-4793115D28A0}" sibTransId="{4A7FB18E-8665-431E-BE98-B2BB4A409FB0}"/>
    <dgm:cxn modelId="{D5781ECB-EE36-4927-B61D-78EF7EFD25F1}" srcId="{DF776619-D5BD-4B68-90E4-0CB52091A88D}" destId="{63FA5255-F836-465D-B183-B8EFAC45DF46}" srcOrd="2" destOrd="0" parTransId="{C489D73C-08DF-45C1-9382-3315E2F98199}" sibTransId="{03BF408F-1BFE-4940-82DE-A375E56993C5}"/>
    <dgm:cxn modelId="{49A772DF-A959-4F9B-936F-64657AB06A64}" srcId="{DF776619-D5BD-4B68-90E4-0CB52091A88D}" destId="{EAF2E376-C6ED-4456-A92D-7F73C2528A1A}" srcOrd="3" destOrd="0" parTransId="{0A4273C4-EB17-41DF-8681-CA1A729910C0}" sibTransId="{479663CA-60A6-443B-AEE2-0D499A1127F0}"/>
    <dgm:cxn modelId="{066736EB-08AE-43CF-91E4-F9BBB3A09C54}" type="presOf" srcId="{63FA5255-F836-465D-B183-B8EFAC45DF46}" destId="{23558367-2E4C-4665-9026-FF6E7D9D013A}" srcOrd="0" destOrd="0" presId="urn:microsoft.com/office/officeart/2005/8/layout/matrix3"/>
    <dgm:cxn modelId="{B633923B-E578-4728-B322-1C0261DB4D92}" type="presParOf" srcId="{23549E0E-0FD7-4967-AE39-45452FBA6E5E}" destId="{8CBD8D54-393D-40C0-B1EC-967839F76381}" srcOrd="0" destOrd="0" presId="urn:microsoft.com/office/officeart/2005/8/layout/matrix3"/>
    <dgm:cxn modelId="{95386F4E-4ECF-41F8-90FC-81B3129BBD8D}" type="presParOf" srcId="{23549E0E-0FD7-4967-AE39-45452FBA6E5E}" destId="{AB77193A-A6C4-49FB-8321-E3DA94799E0B}" srcOrd="1" destOrd="0" presId="urn:microsoft.com/office/officeart/2005/8/layout/matrix3"/>
    <dgm:cxn modelId="{E1477AA6-5140-4F3B-A80B-5BD21062AE47}" type="presParOf" srcId="{23549E0E-0FD7-4967-AE39-45452FBA6E5E}" destId="{D88A89E8-C9AE-41B6-AA70-767B441CEE57}" srcOrd="2" destOrd="0" presId="urn:microsoft.com/office/officeart/2005/8/layout/matrix3"/>
    <dgm:cxn modelId="{BBF7E138-9554-4629-9B09-213B64B4F4D9}" type="presParOf" srcId="{23549E0E-0FD7-4967-AE39-45452FBA6E5E}" destId="{23558367-2E4C-4665-9026-FF6E7D9D013A}" srcOrd="3" destOrd="0" presId="urn:microsoft.com/office/officeart/2005/8/layout/matrix3"/>
    <dgm:cxn modelId="{A2B757C5-AE65-4B4C-9B2D-D6F2A08609D4}" type="presParOf" srcId="{23549E0E-0FD7-4967-AE39-45452FBA6E5E}" destId="{2200AF7C-1F71-40BB-85F3-439ED117E0A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0997F-6FAB-4FA9-963B-3CE357A6D721}">
      <dsp:nvSpPr>
        <dsp:cNvPr id="0" name=""/>
        <dsp:cNvSpPr/>
      </dsp:nvSpPr>
      <dsp:spPr>
        <a:xfrm>
          <a:off x="3001168" y="0"/>
          <a:ext cx="5664200" cy="566420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B8DDB2B-8999-413E-94F4-A2EFEA2A0883}">
      <dsp:nvSpPr>
        <dsp:cNvPr id="0" name=""/>
        <dsp:cNvSpPr/>
      </dsp:nvSpPr>
      <dsp:spPr>
        <a:xfrm>
          <a:off x="3539267" y="538099"/>
          <a:ext cx="2209038" cy="220903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For the attacker, malicious nodes can choose not to attack to build trust, causing the probability of a defender node starting the IDS to decrease</a:t>
          </a:r>
        </a:p>
      </dsp:txBody>
      <dsp:txXfrm>
        <a:off x="3647103" y="645935"/>
        <a:ext cx="1993366" cy="1993366"/>
      </dsp:txXfrm>
    </dsp:sp>
    <dsp:sp modelId="{62A0BE88-8839-4995-AFA5-F73FF9FCB02E}">
      <dsp:nvSpPr>
        <dsp:cNvPr id="0" name=""/>
        <dsp:cNvSpPr/>
      </dsp:nvSpPr>
      <dsp:spPr>
        <a:xfrm>
          <a:off x="5918231" y="538099"/>
          <a:ext cx="2209038" cy="2209038"/>
        </a:xfrm>
        <a:prstGeom prst="roundRect">
          <a:avLst/>
        </a:prstGeom>
        <a:gradFill rotWithShape="0">
          <a:gsLst>
            <a:gs pos="0">
              <a:schemeClr val="accent5">
                <a:hueOff val="5135463"/>
                <a:satOff val="-4164"/>
                <a:lumOff val="-1438"/>
                <a:alphaOff val="0"/>
                <a:satMod val="103000"/>
                <a:lumMod val="102000"/>
                <a:tint val="94000"/>
              </a:schemeClr>
            </a:gs>
            <a:gs pos="50000">
              <a:schemeClr val="accent5">
                <a:hueOff val="5135463"/>
                <a:satOff val="-4164"/>
                <a:lumOff val="-1438"/>
                <a:alphaOff val="0"/>
                <a:satMod val="110000"/>
                <a:lumMod val="100000"/>
                <a:shade val="100000"/>
              </a:schemeClr>
            </a:gs>
            <a:gs pos="100000">
              <a:schemeClr val="accent5">
                <a:hueOff val="5135463"/>
                <a:satOff val="-4164"/>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When the cost of starting the IDS is high, the attacker needs to attack</a:t>
          </a:r>
        </a:p>
      </dsp:txBody>
      <dsp:txXfrm>
        <a:off x="6026067" y="645935"/>
        <a:ext cx="1993366" cy="1993366"/>
      </dsp:txXfrm>
    </dsp:sp>
    <dsp:sp modelId="{A5FEC6EB-C6A8-473B-9490-14AEA4BE8D77}">
      <dsp:nvSpPr>
        <dsp:cNvPr id="0" name=""/>
        <dsp:cNvSpPr/>
      </dsp:nvSpPr>
      <dsp:spPr>
        <a:xfrm>
          <a:off x="3539267" y="2917063"/>
          <a:ext cx="2209038" cy="2209038"/>
        </a:xfrm>
        <a:prstGeom prst="roundRect">
          <a:avLst/>
        </a:prstGeom>
        <a:gradFill rotWithShape="0">
          <a:gsLst>
            <a:gs pos="0">
              <a:schemeClr val="accent5">
                <a:hueOff val="10270927"/>
                <a:satOff val="-8327"/>
                <a:lumOff val="-2875"/>
                <a:alphaOff val="0"/>
                <a:satMod val="103000"/>
                <a:lumMod val="102000"/>
                <a:tint val="94000"/>
              </a:schemeClr>
            </a:gs>
            <a:gs pos="50000">
              <a:schemeClr val="accent5">
                <a:hueOff val="10270927"/>
                <a:satOff val="-8327"/>
                <a:lumOff val="-2875"/>
                <a:alphaOff val="0"/>
                <a:satMod val="110000"/>
                <a:lumMod val="100000"/>
                <a:shade val="100000"/>
              </a:schemeClr>
            </a:gs>
            <a:gs pos="100000">
              <a:schemeClr val="accent5">
                <a:hueOff val="10270927"/>
                <a:satOff val="-8327"/>
                <a:lumOff val="-28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Rational defender will increase probability of starting IDS when intruded nodes are detected</a:t>
          </a:r>
        </a:p>
      </dsp:txBody>
      <dsp:txXfrm>
        <a:off x="3647103" y="3024899"/>
        <a:ext cx="1993366" cy="1993366"/>
      </dsp:txXfrm>
    </dsp:sp>
    <dsp:sp modelId="{83311BA0-2E19-433E-B96F-5C585D492C05}">
      <dsp:nvSpPr>
        <dsp:cNvPr id="0" name=""/>
        <dsp:cNvSpPr/>
      </dsp:nvSpPr>
      <dsp:spPr>
        <a:xfrm>
          <a:off x="5918231" y="2917063"/>
          <a:ext cx="2209038" cy="2209038"/>
        </a:xfrm>
        <a:prstGeom prst="roundRect">
          <a:avLst/>
        </a:prstGeom>
        <a:gradFill rotWithShape="0">
          <a:gsLst>
            <a:gs pos="0">
              <a:schemeClr val="accent5">
                <a:hueOff val="15406390"/>
                <a:satOff val="-12491"/>
                <a:lumOff val="-4313"/>
                <a:alphaOff val="0"/>
                <a:satMod val="103000"/>
                <a:lumMod val="102000"/>
                <a:tint val="94000"/>
              </a:schemeClr>
            </a:gs>
            <a:gs pos="50000">
              <a:schemeClr val="accent5">
                <a:hueOff val="15406390"/>
                <a:satOff val="-12491"/>
                <a:lumOff val="-4313"/>
                <a:alphaOff val="0"/>
                <a:satMod val="110000"/>
                <a:lumMod val="100000"/>
                <a:shade val="100000"/>
              </a:schemeClr>
            </a:gs>
            <a:gs pos="100000">
              <a:schemeClr val="accent5">
                <a:hueOff val="15406390"/>
                <a:satOff val="-12491"/>
                <a:lumOff val="-431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Strategies make full user of limited resources and provides effective security protection</a:t>
          </a:r>
        </a:p>
      </dsp:txBody>
      <dsp:txXfrm>
        <a:off x="6026067" y="3024899"/>
        <a:ext cx="1993366" cy="1993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D8D54-393D-40C0-B1EC-967839F76381}">
      <dsp:nvSpPr>
        <dsp:cNvPr id="0" name=""/>
        <dsp:cNvSpPr/>
      </dsp:nvSpPr>
      <dsp:spPr>
        <a:xfrm>
          <a:off x="2928644" y="0"/>
          <a:ext cx="5283531" cy="5283531"/>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77193A-A6C4-49FB-8321-E3DA94799E0B}">
      <dsp:nvSpPr>
        <dsp:cNvPr id="0" name=""/>
        <dsp:cNvSpPr/>
      </dsp:nvSpPr>
      <dsp:spPr>
        <a:xfrm>
          <a:off x="3430579" y="501935"/>
          <a:ext cx="2060577" cy="206057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Graphical representation of a sequential game</a:t>
          </a:r>
        </a:p>
      </dsp:txBody>
      <dsp:txXfrm>
        <a:off x="3531168" y="602524"/>
        <a:ext cx="1859399" cy="1859399"/>
      </dsp:txXfrm>
    </dsp:sp>
    <dsp:sp modelId="{D88A89E8-C9AE-41B6-AA70-767B441CEE57}">
      <dsp:nvSpPr>
        <dsp:cNvPr id="0" name=""/>
        <dsp:cNvSpPr/>
      </dsp:nvSpPr>
      <dsp:spPr>
        <a:xfrm>
          <a:off x="5649662" y="501935"/>
          <a:ext cx="2060577" cy="2060577"/>
        </a:xfrm>
        <a:prstGeom prst="roundRect">
          <a:avLst/>
        </a:prstGeom>
        <a:gradFill rotWithShape="0">
          <a:gsLst>
            <a:gs pos="0">
              <a:schemeClr val="accent5">
                <a:hueOff val="5135463"/>
                <a:satOff val="-4164"/>
                <a:lumOff val="-1438"/>
                <a:alphaOff val="0"/>
                <a:satMod val="103000"/>
                <a:lumMod val="102000"/>
                <a:tint val="94000"/>
              </a:schemeClr>
            </a:gs>
            <a:gs pos="50000">
              <a:schemeClr val="accent5">
                <a:hueOff val="5135463"/>
                <a:satOff val="-4164"/>
                <a:lumOff val="-1438"/>
                <a:alphaOff val="0"/>
                <a:satMod val="110000"/>
                <a:lumMod val="100000"/>
                <a:shade val="100000"/>
              </a:schemeClr>
            </a:gs>
            <a:gs pos="100000">
              <a:schemeClr val="accent5">
                <a:hueOff val="5135463"/>
                <a:satOff val="-4164"/>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Defines players, payoffs, strategies, and order of moves</a:t>
          </a:r>
        </a:p>
      </dsp:txBody>
      <dsp:txXfrm>
        <a:off x="5750251" y="602524"/>
        <a:ext cx="1859399" cy="1859399"/>
      </dsp:txXfrm>
    </dsp:sp>
    <dsp:sp modelId="{23558367-2E4C-4665-9026-FF6E7D9D013A}">
      <dsp:nvSpPr>
        <dsp:cNvPr id="0" name=""/>
        <dsp:cNvSpPr/>
      </dsp:nvSpPr>
      <dsp:spPr>
        <a:xfrm>
          <a:off x="3430579" y="2721018"/>
          <a:ext cx="2060577" cy="2060577"/>
        </a:xfrm>
        <a:prstGeom prst="roundRect">
          <a:avLst/>
        </a:prstGeom>
        <a:gradFill rotWithShape="0">
          <a:gsLst>
            <a:gs pos="0">
              <a:schemeClr val="accent5">
                <a:hueOff val="10270927"/>
                <a:satOff val="-8327"/>
                <a:lumOff val="-2875"/>
                <a:alphaOff val="0"/>
                <a:satMod val="103000"/>
                <a:lumMod val="102000"/>
                <a:tint val="94000"/>
              </a:schemeClr>
            </a:gs>
            <a:gs pos="50000">
              <a:schemeClr val="accent5">
                <a:hueOff val="10270927"/>
                <a:satOff val="-8327"/>
                <a:lumOff val="-2875"/>
                <a:alphaOff val="0"/>
                <a:satMod val="110000"/>
                <a:lumMod val="100000"/>
                <a:shade val="100000"/>
              </a:schemeClr>
            </a:gs>
            <a:gs pos="100000">
              <a:schemeClr val="accent5">
                <a:hueOff val="10270927"/>
                <a:satOff val="-8327"/>
                <a:lumOff val="-28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Nodes (or vertices) are points at which players can take actions</a:t>
          </a:r>
        </a:p>
      </dsp:txBody>
      <dsp:txXfrm>
        <a:off x="3531168" y="2821607"/>
        <a:ext cx="1859399" cy="1859399"/>
      </dsp:txXfrm>
    </dsp:sp>
    <dsp:sp modelId="{2200AF7C-1F71-40BB-85F3-439ED117E0AB}">
      <dsp:nvSpPr>
        <dsp:cNvPr id="0" name=""/>
        <dsp:cNvSpPr/>
      </dsp:nvSpPr>
      <dsp:spPr>
        <a:xfrm>
          <a:off x="5649662" y="2721018"/>
          <a:ext cx="2060577" cy="2060577"/>
        </a:xfrm>
        <a:prstGeom prst="roundRect">
          <a:avLst/>
        </a:prstGeom>
        <a:gradFill rotWithShape="0">
          <a:gsLst>
            <a:gs pos="0">
              <a:schemeClr val="accent5">
                <a:hueOff val="15406390"/>
                <a:satOff val="-12491"/>
                <a:lumOff val="-4313"/>
                <a:alphaOff val="0"/>
                <a:satMod val="103000"/>
                <a:lumMod val="102000"/>
                <a:tint val="94000"/>
              </a:schemeClr>
            </a:gs>
            <a:gs pos="50000">
              <a:schemeClr val="accent5">
                <a:hueOff val="15406390"/>
                <a:satOff val="-12491"/>
                <a:lumOff val="-4313"/>
                <a:alphaOff val="0"/>
                <a:satMod val="110000"/>
                <a:lumMod val="100000"/>
                <a:shade val="100000"/>
              </a:schemeClr>
            </a:gs>
            <a:gs pos="100000">
              <a:schemeClr val="accent5">
                <a:hueOff val="15406390"/>
                <a:satOff val="-12491"/>
                <a:lumOff val="-431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Edges represent the actions that may be taken at that node</a:t>
          </a:r>
        </a:p>
      </dsp:txBody>
      <dsp:txXfrm>
        <a:off x="5750251" y="2821607"/>
        <a:ext cx="1859399" cy="185939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181555-18B3-4EEF-A9E0-94D0139C3599}"/>
              </a:ext>
            </a:extLst>
          </p:cNvPr>
          <p:cNvSpPr>
            <a:spLocks noGrp="1" noChangeArrowheads="1"/>
          </p:cNvSpPr>
          <p:nvPr>
            <p:ph type="sldNum" sz="quarter" idx="5"/>
          </p:nvPr>
        </p:nvSpPr>
        <p:spPr>
          <a:ln/>
        </p:spPr>
        <p:txBody>
          <a:bodyPr/>
          <a:lstStyle/>
          <a:p>
            <a:fld id="{3110CC05-7F0F-40B1-8FFA-5A5AEB51B4CB}" type="slidenum">
              <a:rPr lang="en-US" altLang="en-US"/>
              <a:pPr/>
              <a:t>17</a:t>
            </a:fld>
            <a:endParaRPr lang="en-US" altLang="en-US"/>
          </a:p>
        </p:txBody>
      </p:sp>
      <p:sp>
        <p:nvSpPr>
          <p:cNvPr id="284674" name="Rectangle 2">
            <a:extLst>
              <a:ext uri="{FF2B5EF4-FFF2-40B4-BE49-F238E27FC236}">
                <a16:creationId xmlns:a16="http://schemas.microsoft.com/office/drawing/2014/main" id="{CB10FC8C-A839-4B75-9E46-0095E4DD1073}"/>
              </a:ext>
            </a:extLst>
          </p:cNvPr>
          <p:cNvSpPr>
            <a:spLocks noGrp="1" noRot="1" noChangeAspect="1" noChangeArrowheads="1" noTextEdit="1"/>
          </p:cNvSpPr>
          <p:nvPr>
            <p:ph type="sldImg"/>
          </p:nvPr>
        </p:nvSpPr>
        <p:spPr>
          <a:ln/>
        </p:spPr>
      </p:sp>
      <p:sp>
        <p:nvSpPr>
          <p:cNvPr id="284675" name="Rectangle 3">
            <a:extLst>
              <a:ext uri="{FF2B5EF4-FFF2-40B4-BE49-F238E27FC236}">
                <a16:creationId xmlns:a16="http://schemas.microsoft.com/office/drawing/2014/main" id="{C3FDF864-CF4F-4FD5-B8F3-610744DBB3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risk here is the lack of segregation of duty. The operations officer with network administrative access is, by default, not independent because he or she has regular access to the system. </a:t>
            </a:r>
          </a:p>
          <a:p>
            <a:endParaRPr lang="en-US" dirty="0"/>
          </a:p>
          <a:p>
            <a:r>
              <a:rPr lang="en-US" dirty="0"/>
              <a:t>If the bank had the proper IT organizational structure and resource management in place, including proper segregation of duties and duty controls, this situation may not have occurred. </a:t>
            </a:r>
          </a:p>
          <a:p>
            <a:endParaRPr lang="en-US" dirty="0"/>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18</a:t>
            </a:fld>
            <a:endParaRPr lang="en-US"/>
          </a:p>
        </p:txBody>
      </p:sp>
    </p:spTree>
    <p:extLst>
      <p:ext uri="{BB962C8B-B14F-4D97-AF65-F5344CB8AC3E}">
        <p14:creationId xmlns:p14="http://schemas.microsoft.com/office/powerpoint/2010/main" val="31194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a rational attacker, when the attack doesn’t happen, the malicious nodes can imitate the normal nodes to participate in normal network activity for the</a:t>
            </a:r>
          </a:p>
          <a:p>
            <a:r>
              <a:rPr lang="en-US" sz="1200" b="0" i="0" u="none" strike="noStrike" kern="1200" baseline="0" dirty="0">
                <a:solidFill>
                  <a:schemeClr val="tx1"/>
                </a:solidFill>
                <a:latin typeface="+mn-lt"/>
                <a:ea typeface="+mn-ea"/>
                <a:cs typeface="+mn-cs"/>
              </a:rPr>
              <a:t>sake of more trust from other nodes. </a:t>
            </a:r>
            <a:r>
              <a:rPr lang="en-US" sz="1200" b="0" i="1" u="none" strike="noStrike" kern="1200" baseline="0" dirty="0" err="1">
                <a:solidFill>
                  <a:schemeClr val="tx1"/>
                </a:solidFill>
                <a:latin typeface="+mn-lt"/>
                <a:ea typeface="+mn-ea"/>
                <a:cs typeface="+mn-cs"/>
              </a:rPr>
              <a:t>CTw</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will increase with the increasing of the degree of credibility. </a:t>
            </a:r>
          </a:p>
          <a:p>
            <a:r>
              <a:rPr lang="en-US" sz="1200" b="0" i="0" u="none" strike="noStrike" kern="1200" baseline="0" dirty="0">
                <a:solidFill>
                  <a:schemeClr val="tx1"/>
                </a:solidFill>
                <a:latin typeface="+mn-lt"/>
                <a:ea typeface="+mn-ea"/>
                <a:cs typeface="+mn-cs"/>
              </a:rPr>
              <a:t> With the increasing of </a:t>
            </a:r>
            <a:r>
              <a:rPr lang="en-US" sz="1200" b="0" i="1" u="none" strike="noStrike" kern="1200" baseline="0" dirty="0" err="1">
                <a:solidFill>
                  <a:schemeClr val="tx1"/>
                </a:solidFill>
                <a:latin typeface="+mn-lt"/>
                <a:ea typeface="+mn-ea"/>
                <a:cs typeface="+mn-cs"/>
              </a:rPr>
              <a:t>CTw</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the </a:t>
            </a:r>
            <a:r>
              <a:rPr lang="en-US" sz="1200" b="0" i="1" u="none" strike="noStrike" kern="1200" baseline="0" dirty="0" err="1">
                <a:solidFill>
                  <a:schemeClr val="tx1"/>
                </a:solidFill>
                <a:latin typeface="+mn-lt"/>
                <a:ea typeface="+mn-ea"/>
                <a:cs typeface="+mn-cs"/>
              </a:rPr>
              <a:t>δi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will be reducing. </a:t>
            </a:r>
          </a:p>
          <a:p>
            <a:r>
              <a:rPr lang="en-US" sz="1200" b="0" i="0" u="none" strike="noStrike" kern="1200" baseline="0" dirty="0">
                <a:solidFill>
                  <a:schemeClr val="tx1"/>
                </a:solidFill>
                <a:latin typeface="+mn-lt"/>
                <a:ea typeface="+mn-ea"/>
                <a:cs typeface="+mn-cs"/>
              </a:rPr>
              <a:t>For a rational defender when the cost of starting the IDS </a:t>
            </a:r>
            <a:r>
              <a:rPr lang="en-US" sz="1200" b="0" i="1" u="none" strike="noStrike" kern="1200" baseline="0" dirty="0" err="1">
                <a:solidFill>
                  <a:schemeClr val="tx1"/>
                </a:solidFill>
                <a:latin typeface="+mn-lt"/>
                <a:ea typeface="+mn-ea"/>
                <a:cs typeface="+mn-cs"/>
              </a:rPr>
              <a:t>CTm</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large, defenders will try to reduce starting the IDS. </a:t>
            </a:r>
          </a:p>
          <a:p>
            <a:r>
              <a:rPr lang="en-US" sz="1200" b="0" i="0" u="none" strike="noStrike" kern="1200" baseline="0" dirty="0">
                <a:solidFill>
                  <a:schemeClr val="tx1"/>
                </a:solidFill>
                <a:latin typeface="+mn-lt"/>
                <a:ea typeface="+mn-ea"/>
                <a:cs typeface="+mn-cs"/>
              </a:rPr>
              <a:t> As a result, attackers must increase the probability of attacking.</a:t>
            </a:r>
          </a:p>
          <a:p>
            <a:r>
              <a:rPr lang="en-US" sz="1200" b="0" i="0" u="none" strike="noStrike" kern="1200" baseline="0" dirty="0">
                <a:solidFill>
                  <a:schemeClr val="tx1"/>
                </a:solidFill>
                <a:latin typeface="+mn-lt"/>
                <a:ea typeface="+mn-ea"/>
                <a:cs typeface="+mn-cs"/>
              </a:rPr>
              <a:t> With the increase of </a:t>
            </a:r>
            <a:r>
              <a:rPr lang="en-US" sz="1200" b="0" i="1" u="none" strike="noStrike" kern="1200" baseline="0" dirty="0" err="1">
                <a:solidFill>
                  <a:schemeClr val="tx1"/>
                </a:solidFill>
                <a:latin typeface="+mn-lt"/>
                <a:ea typeface="+mn-ea"/>
                <a:cs typeface="+mn-cs"/>
              </a:rPr>
              <a:t>CTm</a:t>
            </a:r>
            <a:r>
              <a:rPr lang="el-GR" sz="1200" b="0" i="0" u="none" strike="noStrike" kern="1200" baseline="0" dirty="0">
                <a:solidFill>
                  <a:schemeClr val="tx1"/>
                </a:solidFill>
                <a:latin typeface="+mn-lt"/>
                <a:ea typeface="+mn-ea"/>
                <a:cs typeface="+mn-cs"/>
              </a:rPr>
              <a:t>, </a:t>
            </a:r>
            <a:r>
              <a:rPr lang="el-GR" sz="1200" b="0" i="1" u="none" strike="noStrike" kern="1200" baseline="0" dirty="0">
                <a:solidFill>
                  <a:schemeClr val="tx1"/>
                </a:solidFill>
                <a:latin typeface="+mn-lt"/>
                <a:ea typeface="+mn-ea"/>
                <a:cs typeface="+mn-cs"/>
              </a:rPr>
              <a:t>σ</a:t>
            </a:r>
            <a:r>
              <a:rPr lang="en-US" sz="1200" b="0" i="1" u="none" strike="noStrike" kern="1200" baseline="0" dirty="0" err="1">
                <a:solidFill>
                  <a:schemeClr val="tx1"/>
                </a:solidFill>
                <a:latin typeface="+mn-lt"/>
                <a:ea typeface="+mn-ea"/>
                <a:cs typeface="+mn-cs"/>
              </a:rPr>
              <a:t>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will be increasing.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attack-defense game model, in every period </a:t>
            </a:r>
            <a:r>
              <a:rPr lang="en-US" sz="1200" b="0" i="1" u="none" strike="noStrike" kern="1200" baseline="0" dirty="0">
                <a:solidFill>
                  <a:schemeClr val="tx1"/>
                </a:solidFill>
                <a:latin typeface="+mn-lt"/>
                <a:ea typeface="+mn-ea"/>
                <a:cs typeface="+mn-cs"/>
              </a:rPr>
              <a:t>T </a:t>
            </a:r>
            <a:r>
              <a:rPr lang="en-US" sz="1200" b="0" i="0" u="none" strike="noStrike" kern="1200" baseline="0" dirty="0">
                <a:solidFill>
                  <a:schemeClr val="tx1"/>
                </a:solidFill>
                <a:latin typeface="+mn-lt"/>
                <a:ea typeface="+mn-ea"/>
                <a:cs typeface="+mn-cs"/>
              </a:rPr>
              <a:t>, defenders need to re-evaluate the previous stage of the payoffs to formulate a new defense strategy (</a:t>
            </a:r>
            <a:r>
              <a:rPr lang="en-US" sz="1200" b="0" i="1" u="none" strike="noStrike" kern="1200" baseline="0" dirty="0" err="1">
                <a:solidFill>
                  <a:schemeClr val="tx1"/>
                </a:solidFill>
                <a:latin typeface="+mn-lt"/>
                <a:ea typeface="+mn-ea"/>
                <a:cs typeface="+mn-cs"/>
              </a:rPr>
              <a:t>δi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1 − </a:t>
            </a:r>
            <a:r>
              <a:rPr lang="en-US" sz="1200" b="0" i="1" u="none" strike="noStrike" kern="1200" baseline="0" dirty="0" err="1">
                <a:solidFill>
                  <a:schemeClr val="tx1"/>
                </a:solidFill>
                <a:latin typeface="+mn-lt"/>
                <a:ea typeface="+mn-ea"/>
                <a:cs typeface="+mn-cs"/>
              </a:rPr>
              <a:t>δi</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In the initial stage, to each node with larger </a:t>
            </a:r>
            <a:r>
              <a:rPr lang="en-US" sz="1200" b="0" i="1" u="none" strike="noStrike" kern="1200" baseline="0" dirty="0" err="1">
                <a:solidFill>
                  <a:schemeClr val="tx1"/>
                </a:solidFill>
                <a:latin typeface="+mn-lt"/>
                <a:ea typeface="+mn-ea"/>
                <a:cs typeface="+mn-cs"/>
              </a:rPr>
              <a:t>CTw</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the probability of starting the IDS is lower.</a:t>
            </a:r>
          </a:p>
          <a:p>
            <a:r>
              <a:rPr lang="en-US" sz="1200" b="0" i="0" u="none" strike="noStrike" kern="1200" baseline="0" dirty="0">
                <a:solidFill>
                  <a:schemeClr val="tx1"/>
                </a:solidFill>
                <a:latin typeface="+mn-lt"/>
                <a:ea typeface="+mn-ea"/>
                <a:cs typeface="+mn-cs"/>
              </a:rPr>
              <a:t>Once intruded nodes are detected, nodes close to the intrusion quickly reduce the value of </a:t>
            </a:r>
            <a:r>
              <a:rPr lang="en-US" sz="1200" b="0" i="1" u="none" strike="noStrike" kern="1200" baseline="0" dirty="0" err="1">
                <a:solidFill>
                  <a:schemeClr val="tx1"/>
                </a:solidFill>
                <a:latin typeface="+mn-lt"/>
                <a:ea typeface="+mn-ea"/>
                <a:cs typeface="+mn-cs"/>
              </a:rPr>
              <a:t>CTw</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improve the probability of starting the IDS to increase the defense rating.</a:t>
            </a:r>
          </a:p>
          <a:p>
            <a:r>
              <a:rPr lang="en-US" sz="1200" b="0" i="0" u="none" strike="noStrike" kern="1200" baseline="0" dirty="0">
                <a:solidFill>
                  <a:schemeClr val="tx1"/>
                </a:solidFill>
                <a:latin typeface="+mn-lt"/>
                <a:ea typeface="+mn-ea"/>
                <a:cs typeface="+mn-cs"/>
              </a:rPr>
              <a:t>When a period of time without intrusion occurs, each node will gradually increase the values of </a:t>
            </a:r>
            <a:r>
              <a:rPr lang="en-US" sz="1200" b="0" i="1" u="none" strike="noStrike" kern="1200" baseline="0" dirty="0" err="1">
                <a:solidFill>
                  <a:schemeClr val="tx1"/>
                </a:solidFill>
                <a:latin typeface="+mn-lt"/>
                <a:ea typeface="+mn-ea"/>
                <a:cs typeface="+mn-cs"/>
              </a:rPr>
              <a:t>CTw</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to reduce the probability of starting the IDS.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Nodes in ESNs are changing between attackers’ and defenders’ strategies in a dynamic balance, which makes full use of the limited resources and provides effective security protection at the same time.</a:t>
            </a:r>
            <a:endParaRPr lang="en-US" dirty="0"/>
          </a:p>
        </p:txBody>
      </p:sp>
      <p:sp>
        <p:nvSpPr>
          <p:cNvPr id="4" name="Slide Number Placeholder 3"/>
          <p:cNvSpPr>
            <a:spLocks noGrp="1"/>
          </p:cNvSpPr>
          <p:nvPr>
            <p:ph type="sldNum" sz="quarter" idx="5"/>
          </p:nvPr>
        </p:nvSpPr>
        <p:spPr/>
        <p:txBody>
          <a:bodyPr/>
          <a:lstStyle/>
          <a:p>
            <a:fld id="{D357B156-96B3-42CC-AC98-4BD941CD0150}" type="slidenum">
              <a:rPr lang="en-US" smtClean="0"/>
              <a:t>23</a:t>
            </a:fld>
            <a:endParaRPr lang="en-US"/>
          </a:p>
        </p:txBody>
      </p:sp>
    </p:spTree>
    <p:extLst>
      <p:ext uri="{BB962C8B-B14F-4D97-AF65-F5344CB8AC3E}">
        <p14:creationId xmlns:p14="http://schemas.microsoft.com/office/powerpoint/2010/main" val="1305454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a rational defender, excessive protection cannot bring extra payoffs to the network. </a:t>
            </a:r>
          </a:p>
          <a:p>
            <a:r>
              <a:rPr lang="en-US" sz="1200" b="0" i="0" u="none" strike="noStrike" kern="1200" baseline="0" dirty="0">
                <a:solidFill>
                  <a:schemeClr val="tx1"/>
                </a:solidFill>
                <a:latin typeface="+mn-lt"/>
                <a:ea typeface="+mn-ea"/>
                <a:cs typeface="+mn-cs"/>
              </a:rPr>
              <a:t>Meanwhile, as a rational attacker, excessive frequency of attacking is not a long-term strategy</a:t>
            </a:r>
            <a:endParaRPr lang="en-US" dirty="0"/>
          </a:p>
        </p:txBody>
      </p:sp>
      <p:sp>
        <p:nvSpPr>
          <p:cNvPr id="4" name="Slide Number Placeholder 3"/>
          <p:cNvSpPr>
            <a:spLocks noGrp="1"/>
          </p:cNvSpPr>
          <p:nvPr>
            <p:ph type="sldNum" sz="quarter" idx="5"/>
          </p:nvPr>
        </p:nvSpPr>
        <p:spPr/>
        <p:txBody>
          <a:bodyPr/>
          <a:lstStyle/>
          <a:p>
            <a:fld id="{D357B156-96B3-42CC-AC98-4BD941CD0150}" type="slidenum">
              <a:rPr lang="en-US" smtClean="0"/>
              <a:t>24</a:t>
            </a:fld>
            <a:endParaRPr lang="en-US"/>
          </a:p>
        </p:txBody>
      </p:sp>
    </p:spTree>
    <p:extLst>
      <p:ext uri="{BB962C8B-B14F-4D97-AF65-F5344CB8AC3E}">
        <p14:creationId xmlns:p14="http://schemas.microsoft.com/office/powerpoint/2010/main" val="3042543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SA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NA, A</a:t>
            </a:r>
            <a:r>
              <a:rPr lang="en-US" sz="1200" b="0" i="0" u="none" strike="noStrike" kern="1200" baseline="0" dirty="0">
                <a:solidFill>
                  <a:schemeClr val="tx1"/>
                </a:solidFill>
                <a:latin typeface="+mn-lt"/>
                <a:ea typeface="+mn-ea"/>
                <a:cs typeface="+mn-cs"/>
              </a:rPr>
              <a:t>} represents attackers’ strategies, </a:t>
            </a:r>
          </a:p>
          <a:p>
            <a:r>
              <a:rPr lang="en-US" sz="1200" b="0" i="0" u="none" strike="noStrike" kern="1200" baseline="0" dirty="0">
                <a:solidFill>
                  <a:schemeClr val="tx1"/>
                </a:solidFill>
                <a:latin typeface="+mn-lt"/>
                <a:ea typeface="+mn-ea"/>
                <a:cs typeface="+mn-cs"/>
              </a:rPr>
              <a:t> wherein </a:t>
            </a:r>
            <a:r>
              <a:rPr lang="en-US" sz="1200" b="0" i="1" u="none" strike="noStrike" kern="1200" baseline="0" dirty="0">
                <a:solidFill>
                  <a:schemeClr val="tx1"/>
                </a:solidFill>
                <a:latin typeface="+mn-lt"/>
                <a:ea typeface="+mn-ea"/>
                <a:cs typeface="+mn-cs"/>
              </a:rPr>
              <a:t>NA </a:t>
            </a:r>
            <a:r>
              <a:rPr lang="en-US" sz="1200" b="0" i="0" u="none" strike="noStrike" kern="1200" baseline="0" dirty="0">
                <a:solidFill>
                  <a:schemeClr val="tx1"/>
                </a:solidFill>
                <a:latin typeface="+mn-lt"/>
                <a:ea typeface="+mn-ea"/>
                <a:cs typeface="+mn-cs"/>
              </a:rPr>
              <a:t>represents not attack and </a:t>
            </a:r>
            <a:r>
              <a:rPr lang="en-US" sz="1200" b="0" i="1" u="none" strike="noStrike" kern="1200" baseline="0" dirty="0">
                <a:solidFill>
                  <a:schemeClr val="tx1"/>
                </a:solidFill>
                <a:latin typeface="+mn-lt"/>
                <a:ea typeface="+mn-ea"/>
                <a:cs typeface="+mn-cs"/>
              </a:rPr>
              <a:t>A </a:t>
            </a:r>
            <a:r>
              <a:rPr lang="en-US" sz="1200" b="0" i="0" u="none" strike="noStrike" kern="1200" baseline="0" dirty="0">
                <a:solidFill>
                  <a:schemeClr val="tx1"/>
                </a:solidFill>
                <a:latin typeface="+mn-lt"/>
                <a:ea typeface="+mn-ea"/>
                <a:cs typeface="+mn-cs"/>
              </a:rPr>
              <a:t>represents attack.</a:t>
            </a:r>
          </a:p>
          <a:p>
            <a:r>
              <a:rPr lang="en-US" sz="1200" b="0" i="1" u="none" strike="noStrike" kern="1200" baseline="0" dirty="0">
                <a:solidFill>
                  <a:schemeClr val="tx1"/>
                </a:solidFill>
                <a:latin typeface="+mn-lt"/>
                <a:ea typeface="+mn-ea"/>
                <a:cs typeface="+mn-cs"/>
              </a:rPr>
              <a:t>SI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NW,W</a:t>
            </a:r>
            <a:r>
              <a:rPr lang="en-US" sz="1200" b="0" i="0" u="none" strike="noStrike" kern="1200" baseline="0" dirty="0">
                <a:solidFill>
                  <a:schemeClr val="tx1"/>
                </a:solidFill>
                <a:latin typeface="+mn-lt"/>
                <a:ea typeface="+mn-ea"/>
                <a:cs typeface="+mn-cs"/>
              </a:rPr>
              <a:t>} represents defenders’ strategies, </a:t>
            </a:r>
          </a:p>
          <a:p>
            <a:r>
              <a:rPr lang="en-US" sz="1200" b="0" i="0" u="none" strike="noStrike" kern="1200" baseline="0" dirty="0">
                <a:solidFill>
                  <a:schemeClr val="tx1"/>
                </a:solidFill>
                <a:latin typeface="+mn-lt"/>
                <a:ea typeface="+mn-ea"/>
                <a:cs typeface="+mn-cs"/>
              </a:rPr>
              <a:t> wherein </a:t>
            </a:r>
            <a:r>
              <a:rPr lang="en-US" sz="1200" b="0" i="1" u="none" strike="noStrike" kern="1200" baseline="0" dirty="0">
                <a:solidFill>
                  <a:schemeClr val="tx1"/>
                </a:solidFill>
                <a:latin typeface="+mn-lt"/>
                <a:ea typeface="+mn-ea"/>
                <a:cs typeface="+mn-cs"/>
              </a:rPr>
              <a:t>NW </a:t>
            </a:r>
            <a:r>
              <a:rPr lang="en-US" sz="1200" b="0" i="0" u="none" strike="noStrike" kern="1200" baseline="0" dirty="0">
                <a:solidFill>
                  <a:schemeClr val="tx1"/>
                </a:solidFill>
                <a:latin typeface="+mn-lt"/>
                <a:ea typeface="+mn-ea"/>
                <a:cs typeface="+mn-cs"/>
              </a:rPr>
              <a:t>represents not alert and </a:t>
            </a:r>
            <a:r>
              <a:rPr lang="en-US" sz="1200" b="0" i="1" u="none" strike="noStrike" kern="1200" baseline="0" dirty="0">
                <a:solidFill>
                  <a:schemeClr val="tx1"/>
                </a:solidFill>
                <a:latin typeface="+mn-lt"/>
                <a:ea typeface="+mn-ea"/>
                <a:cs typeface="+mn-cs"/>
              </a:rPr>
              <a:t>W </a:t>
            </a:r>
            <a:r>
              <a:rPr lang="en-US" sz="1200" b="0" i="0" u="none" strike="noStrike" kern="1200" baseline="0" dirty="0">
                <a:solidFill>
                  <a:schemeClr val="tx1"/>
                </a:solidFill>
                <a:latin typeface="+mn-lt"/>
                <a:ea typeface="+mn-ea"/>
                <a:cs typeface="+mn-cs"/>
              </a:rPr>
              <a:t>represents alert. </a:t>
            </a:r>
          </a:p>
          <a:p>
            <a:r>
              <a:rPr lang="en-US" sz="1200" b="0" i="0" u="none" strike="noStrike" kern="1200" baseline="0" dirty="0">
                <a:solidFill>
                  <a:schemeClr val="tx1"/>
                </a:solidFill>
                <a:latin typeface="+mn-lt"/>
                <a:ea typeface="+mn-ea"/>
                <a:cs typeface="+mn-cs"/>
              </a:rPr>
              <a:t>For example, we assume the IDS’s detection results mixed probability matrix:</a:t>
            </a:r>
          </a:p>
          <a:p>
            <a:r>
              <a:rPr lang="en-US" sz="1200" b="0" i="1" u="none" strike="noStrike" kern="1200" baseline="0" dirty="0">
                <a:solidFill>
                  <a:schemeClr val="tx1"/>
                </a:solidFill>
                <a:latin typeface="+mn-lt"/>
                <a:ea typeface="+mn-ea"/>
                <a:cs typeface="+mn-cs"/>
              </a:rPr>
              <a:t>P </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8 0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2</a:t>
            </a:r>
          </a:p>
          <a:p>
            <a:r>
              <a:rPr lang="en-US" sz="1200" b="0" i="0" u="none" strike="noStrike" kern="1200" baseline="0" dirty="0">
                <a:solidFill>
                  <a:schemeClr val="tx1"/>
                </a:solidFill>
                <a:latin typeface="+mn-lt"/>
                <a:ea typeface="+mn-ea"/>
                <a:cs typeface="+mn-cs"/>
              </a:rPr>
              <a:t>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2 0</a:t>
            </a:r>
            <a:r>
              <a:rPr lang="en-US" sz="1200" b="0" i="1" u="none" strike="noStrike" kern="1200" baseline="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8</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game tree is a graphical representation of a sequential game. It provides information</a:t>
            </a:r>
          </a:p>
          <a:p>
            <a:r>
              <a:rPr lang="en-US" sz="1200" b="0" i="0" u="none" strike="noStrike" kern="1200" baseline="0" dirty="0">
                <a:solidFill>
                  <a:schemeClr val="tx1"/>
                </a:solidFill>
                <a:latin typeface="+mn-lt"/>
                <a:ea typeface="+mn-ea"/>
                <a:cs typeface="+mn-cs"/>
              </a:rPr>
              <a:t>about the players, payoffs, strategies, and order of moves. The game tree consists of</a:t>
            </a:r>
          </a:p>
          <a:p>
            <a:r>
              <a:rPr lang="en-US" sz="1200" b="0" i="0" u="none" strike="noStrike" kern="1200" baseline="0" dirty="0">
                <a:solidFill>
                  <a:schemeClr val="tx1"/>
                </a:solidFill>
                <a:latin typeface="+mn-lt"/>
                <a:ea typeface="+mn-ea"/>
                <a:cs typeface="+mn-cs"/>
              </a:rPr>
              <a:t>nodes (or vertices), which are points at which players can take actions, connected by</a:t>
            </a:r>
          </a:p>
          <a:p>
            <a:r>
              <a:rPr lang="en-US" sz="1200" b="0" i="0" u="none" strike="noStrike" kern="1200" baseline="0" dirty="0">
                <a:solidFill>
                  <a:schemeClr val="tx1"/>
                </a:solidFill>
                <a:latin typeface="+mn-lt"/>
                <a:ea typeface="+mn-ea"/>
                <a:cs typeface="+mn-cs"/>
              </a:rPr>
              <a:t>edges, which represent the actions that may be taken at that node</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357B156-96B3-42CC-AC98-4BD941CD0150}" type="slidenum">
              <a:rPr lang="en-US" smtClean="0"/>
              <a:t>26</a:t>
            </a:fld>
            <a:endParaRPr lang="en-US"/>
          </a:p>
        </p:txBody>
      </p:sp>
    </p:spTree>
    <p:extLst>
      <p:ext uri="{BB962C8B-B14F-4D97-AF65-F5344CB8AC3E}">
        <p14:creationId xmlns:p14="http://schemas.microsoft.com/office/powerpoint/2010/main" val="53391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3/17/2022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3/17/2022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3/17/2022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3/17/2022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3/17/2022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3/17/2022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3/17/2022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3/17/2022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3/17/2022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3/17/2022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3/17/2022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3/17/2022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8 – Residual Risk</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E361-AC04-4536-846A-AD73877DC91C}"/>
              </a:ext>
            </a:extLst>
          </p:cNvPr>
          <p:cNvSpPr>
            <a:spLocks noGrp="1"/>
          </p:cNvSpPr>
          <p:nvPr>
            <p:ph type="title"/>
          </p:nvPr>
        </p:nvSpPr>
        <p:spPr/>
        <p:txBody>
          <a:bodyPr>
            <a:normAutofit/>
          </a:bodyPr>
          <a:lstStyle/>
          <a:p>
            <a:r>
              <a:rPr lang="en-US" dirty="0"/>
              <a:t>Step 2: Identify management’s level of risk tolerance.</a:t>
            </a:r>
          </a:p>
        </p:txBody>
      </p:sp>
      <p:sp>
        <p:nvSpPr>
          <p:cNvPr id="3" name="Content Placeholder 2">
            <a:extLst>
              <a:ext uri="{FF2B5EF4-FFF2-40B4-BE49-F238E27FC236}">
                <a16:creationId xmlns:a16="http://schemas.microsoft.com/office/drawing/2014/main" id="{FF49AD73-3581-4EA2-BF81-03C36B69765D}"/>
              </a:ext>
            </a:extLst>
          </p:cNvPr>
          <p:cNvSpPr>
            <a:spLocks noGrp="1"/>
          </p:cNvSpPr>
          <p:nvPr>
            <p:ph idx="1"/>
          </p:nvPr>
        </p:nvSpPr>
        <p:spPr/>
        <p:txBody>
          <a:bodyPr>
            <a:normAutofit fontScale="92500" lnSpcReduction="20000"/>
          </a:bodyPr>
          <a:lstStyle/>
          <a:p>
            <a:r>
              <a:rPr lang="en-US" dirty="0"/>
              <a:t>First, educate management. Management will be unfamiliar with the concept of residual risk calculation and its significance. It’s up to you to explain to the management team how it works and why it’s important.</a:t>
            </a:r>
          </a:p>
          <a:p>
            <a:r>
              <a:rPr lang="en-US" dirty="0"/>
              <a:t>Next, advise management on an acceptable level of risk tolerance. Based on the level of inherent risk, assign a percentage to indicate how much risk your management team should be willing to accept, for example:</a:t>
            </a:r>
          </a:p>
          <a:p>
            <a:pPr lvl="1"/>
            <a:r>
              <a:rPr lang="en-US" dirty="0"/>
              <a:t>If the inherent risk factor is between 4 and 5—10% (low risk tolerance).</a:t>
            </a:r>
          </a:p>
          <a:p>
            <a:pPr lvl="1"/>
            <a:r>
              <a:rPr lang="en-US" dirty="0"/>
              <a:t>If the inherent risk factor range is between 3 and 3.9—15% (moderate risk tolerance).</a:t>
            </a:r>
          </a:p>
          <a:p>
            <a:pPr lvl="1"/>
            <a:r>
              <a:rPr lang="en-US" dirty="0"/>
              <a:t>If the inherent risk factor is less than 3—20% (high risk tolerance).</a:t>
            </a:r>
          </a:p>
          <a:p>
            <a:r>
              <a:rPr lang="en-US" dirty="0"/>
              <a:t>The lower the percentage, the tighter your controls should be. The more effort you put into it, the better your chance of recovery will be</a:t>
            </a:r>
          </a:p>
        </p:txBody>
      </p:sp>
    </p:spTree>
    <p:extLst>
      <p:ext uri="{BB962C8B-B14F-4D97-AF65-F5344CB8AC3E}">
        <p14:creationId xmlns:p14="http://schemas.microsoft.com/office/powerpoint/2010/main" val="391774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E361-AC04-4536-846A-AD73877DC91C}"/>
              </a:ext>
            </a:extLst>
          </p:cNvPr>
          <p:cNvSpPr>
            <a:spLocks noGrp="1"/>
          </p:cNvSpPr>
          <p:nvPr>
            <p:ph type="title"/>
          </p:nvPr>
        </p:nvSpPr>
        <p:spPr/>
        <p:txBody>
          <a:bodyPr>
            <a:normAutofit/>
          </a:bodyPr>
          <a:lstStyle/>
          <a:p>
            <a:r>
              <a:rPr lang="en-US" dirty="0"/>
              <a:t>Step 2: Identify management’s level of risk tolerance.</a:t>
            </a:r>
          </a:p>
        </p:txBody>
      </p:sp>
      <p:sp>
        <p:nvSpPr>
          <p:cNvPr id="3" name="Content Placeholder 2">
            <a:extLst>
              <a:ext uri="{FF2B5EF4-FFF2-40B4-BE49-F238E27FC236}">
                <a16:creationId xmlns:a16="http://schemas.microsoft.com/office/drawing/2014/main" id="{FF49AD73-3581-4EA2-BF81-03C36B69765D}"/>
              </a:ext>
            </a:extLst>
          </p:cNvPr>
          <p:cNvSpPr>
            <a:spLocks noGrp="1"/>
          </p:cNvSpPr>
          <p:nvPr>
            <p:ph idx="1"/>
          </p:nvPr>
        </p:nvSpPr>
        <p:spPr/>
        <p:txBody>
          <a:bodyPr>
            <a:normAutofit/>
          </a:bodyPr>
          <a:lstStyle/>
          <a:p>
            <a:r>
              <a:rPr lang="en-US" dirty="0"/>
              <a:t> Finally, calculate management’s level of risk tolerance. Multiply the percentage of risk tolerance times the inherent risk factor. The resulting score is your risk tolerance.</a:t>
            </a:r>
          </a:p>
          <a:p>
            <a:endParaRPr lang="en-US" dirty="0"/>
          </a:p>
          <a:p>
            <a:r>
              <a:rPr lang="en-US" dirty="0"/>
              <a:t>Based on an inherent risk factor (business impact score) of 5, we identified our level of risk tolerance as low (10%). Multiply the risk factor by the risk tolerance (10% x 5); that’s 0.5. So, your maximum risk tolerance is 0.5. To get your risk factor-tolerance score, subtract 0.5 from 5; that’s 4.5. This means our mitigating controls must be in a state that their level of capability adds up to 4.5 or better to be within tolerance.</a:t>
            </a:r>
          </a:p>
        </p:txBody>
      </p:sp>
    </p:spTree>
    <p:extLst>
      <p:ext uri="{BB962C8B-B14F-4D97-AF65-F5344CB8AC3E}">
        <p14:creationId xmlns:p14="http://schemas.microsoft.com/office/powerpoint/2010/main" val="306926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5BE8-F936-4A32-B3D2-E2D8A2A21C36}"/>
              </a:ext>
            </a:extLst>
          </p:cNvPr>
          <p:cNvSpPr>
            <a:spLocks noGrp="1"/>
          </p:cNvSpPr>
          <p:nvPr>
            <p:ph type="title"/>
          </p:nvPr>
        </p:nvSpPr>
        <p:spPr/>
        <p:txBody>
          <a:bodyPr>
            <a:normAutofit/>
          </a:bodyPr>
          <a:lstStyle/>
          <a:p>
            <a:r>
              <a:rPr lang="en-US" dirty="0"/>
              <a:t>Step 3: Assess and score your mitigating controls.</a:t>
            </a:r>
          </a:p>
        </p:txBody>
      </p:sp>
      <p:sp>
        <p:nvSpPr>
          <p:cNvPr id="3" name="Content Placeholder 2">
            <a:extLst>
              <a:ext uri="{FF2B5EF4-FFF2-40B4-BE49-F238E27FC236}">
                <a16:creationId xmlns:a16="http://schemas.microsoft.com/office/drawing/2014/main" id="{96DB67D7-CD10-43F7-8FDD-92693749CFD6}"/>
              </a:ext>
            </a:extLst>
          </p:cNvPr>
          <p:cNvSpPr>
            <a:spLocks noGrp="1"/>
          </p:cNvSpPr>
          <p:nvPr>
            <p:ph idx="1"/>
          </p:nvPr>
        </p:nvSpPr>
        <p:spPr/>
        <p:txBody>
          <a:bodyPr>
            <a:normAutofit/>
          </a:bodyPr>
          <a:lstStyle/>
          <a:p>
            <a:r>
              <a:rPr lang="en-US" dirty="0"/>
              <a:t>First, assign weights to your mitigating controls based on their importance. </a:t>
            </a:r>
          </a:p>
          <a:p>
            <a:endParaRPr lang="en-US" dirty="0"/>
          </a:p>
          <a:p>
            <a:r>
              <a:rPr lang="en-US" dirty="0"/>
              <a:t>Controls should be weighted based on how important each one is to the success of the plan. Ex. A recovery strategy (the plan you actually have in place to recover a particular business unit) and recovery exercises (the practice you’ve had testing the plan and its ability to help you recover).</a:t>
            </a:r>
          </a:p>
        </p:txBody>
      </p:sp>
    </p:spTree>
    <p:extLst>
      <p:ext uri="{BB962C8B-B14F-4D97-AF65-F5344CB8AC3E}">
        <p14:creationId xmlns:p14="http://schemas.microsoft.com/office/powerpoint/2010/main" val="383395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5BE8-F936-4A32-B3D2-E2D8A2A21C36}"/>
              </a:ext>
            </a:extLst>
          </p:cNvPr>
          <p:cNvSpPr>
            <a:spLocks noGrp="1"/>
          </p:cNvSpPr>
          <p:nvPr>
            <p:ph type="title"/>
          </p:nvPr>
        </p:nvSpPr>
        <p:spPr/>
        <p:txBody>
          <a:bodyPr>
            <a:normAutofit/>
          </a:bodyPr>
          <a:lstStyle/>
          <a:p>
            <a:r>
              <a:rPr lang="en-US" dirty="0"/>
              <a:t>Step 3: Assess and score your mitigating controls.</a:t>
            </a:r>
          </a:p>
        </p:txBody>
      </p:sp>
      <p:sp>
        <p:nvSpPr>
          <p:cNvPr id="3" name="Content Placeholder 2">
            <a:extLst>
              <a:ext uri="{FF2B5EF4-FFF2-40B4-BE49-F238E27FC236}">
                <a16:creationId xmlns:a16="http://schemas.microsoft.com/office/drawing/2014/main" id="{96DB67D7-CD10-43F7-8FDD-92693749CFD6}"/>
              </a:ext>
            </a:extLst>
          </p:cNvPr>
          <p:cNvSpPr>
            <a:spLocks noGrp="1"/>
          </p:cNvSpPr>
          <p:nvPr>
            <p:ph idx="1"/>
          </p:nvPr>
        </p:nvSpPr>
        <p:spPr/>
        <p:txBody>
          <a:bodyPr>
            <a:normAutofit/>
          </a:bodyPr>
          <a:lstStyle/>
          <a:p>
            <a:r>
              <a:rPr lang="en-US" dirty="0"/>
              <a:t>Next, evaluate each of your mitigating controls against the standards. Is your recovery plan in line with the recommendations outlined in the standards? Depending on how well each control stands up to the recommended qualifications, give it either a 1 (poor), 3 (average), or 5 (best practice).</a:t>
            </a:r>
          </a:p>
          <a:p>
            <a:endParaRPr lang="en-US" dirty="0"/>
          </a:p>
          <a:p>
            <a:r>
              <a:rPr lang="en-US" dirty="0"/>
              <a:t>Finally, determine the weighted score of your mitigating controls. For each control, multiply the score times the weight. Then, add up those results to come up with one overall score for your mitigating controls (your mitigating control state).</a:t>
            </a:r>
          </a:p>
        </p:txBody>
      </p:sp>
    </p:spTree>
    <p:extLst>
      <p:ext uri="{BB962C8B-B14F-4D97-AF65-F5344CB8AC3E}">
        <p14:creationId xmlns:p14="http://schemas.microsoft.com/office/powerpoint/2010/main" val="366156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0680-D137-40A0-8F3B-AB558E7D3280}"/>
              </a:ext>
            </a:extLst>
          </p:cNvPr>
          <p:cNvSpPr>
            <a:spLocks noGrp="1"/>
          </p:cNvSpPr>
          <p:nvPr>
            <p:ph type="title"/>
          </p:nvPr>
        </p:nvSpPr>
        <p:spPr/>
        <p:txBody>
          <a:bodyPr/>
          <a:lstStyle/>
          <a:p>
            <a:r>
              <a:rPr lang="en-US" dirty="0"/>
              <a:t>Remember mitigation strategies</a:t>
            </a:r>
          </a:p>
        </p:txBody>
      </p:sp>
      <p:sp>
        <p:nvSpPr>
          <p:cNvPr id="3" name="Content Placeholder 2">
            <a:extLst>
              <a:ext uri="{FF2B5EF4-FFF2-40B4-BE49-F238E27FC236}">
                <a16:creationId xmlns:a16="http://schemas.microsoft.com/office/drawing/2014/main" id="{B54DA435-2C92-4B20-8CF8-8F1814CBF118}"/>
              </a:ext>
            </a:extLst>
          </p:cNvPr>
          <p:cNvSpPr>
            <a:spLocks noGrp="1"/>
          </p:cNvSpPr>
          <p:nvPr>
            <p:ph idx="1"/>
          </p:nvPr>
        </p:nvSpPr>
        <p:spPr/>
        <p:txBody>
          <a:bodyPr>
            <a:normAutofit lnSpcReduction="10000"/>
          </a:bodyPr>
          <a:lstStyle/>
          <a:p>
            <a:r>
              <a:rPr lang="en-US" dirty="0"/>
              <a:t>#1 – Avoid the Risk</a:t>
            </a:r>
          </a:p>
          <a:p>
            <a:r>
              <a:rPr lang="en-US" dirty="0"/>
              <a:t>No doing the thing that results in risk.</a:t>
            </a:r>
          </a:p>
          <a:p>
            <a:r>
              <a:rPr lang="en-US" dirty="0"/>
              <a:t>#2 – Risk Reduction</a:t>
            </a:r>
          </a:p>
          <a:p>
            <a:r>
              <a:rPr lang="en-US" dirty="0"/>
              <a:t>Doing things to reduce the impact and likelihood of a risk.</a:t>
            </a:r>
          </a:p>
          <a:p>
            <a:r>
              <a:rPr lang="en-US" dirty="0"/>
              <a:t>#3 – Risk Transfer</a:t>
            </a:r>
          </a:p>
          <a:p>
            <a:r>
              <a:rPr lang="en-US" dirty="0"/>
              <a:t>Insuring or sub-contracting the risk.</a:t>
            </a:r>
          </a:p>
          <a:p>
            <a:r>
              <a:rPr lang="en-US" dirty="0"/>
              <a:t>#4 – Risk Acceptance</a:t>
            </a:r>
          </a:p>
          <a:p>
            <a:r>
              <a:rPr lang="en-US" dirty="0"/>
              <a:t>Choosing or being forced to operate with the risk.</a:t>
            </a:r>
          </a:p>
        </p:txBody>
      </p:sp>
    </p:spTree>
    <p:extLst>
      <p:ext uri="{BB962C8B-B14F-4D97-AF65-F5344CB8AC3E}">
        <p14:creationId xmlns:p14="http://schemas.microsoft.com/office/powerpoint/2010/main" val="1595953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23FF-13B1-402F-BDF0-9EBAA2BC4D5C}"/>
              </a:ext>
            </a:extLst>
          </p:cNvPr>
          <p:cNvSpPr>
            <a:spLocks noGrp="1"/>
          </p:cNvSpPr>
          <p:nvPr>
            <p:ph type="title"/>
          </p:nvPr>
        </p:nvSpPr>
        <p:spPr/>
        <p:txBody>
          <a:bodyPr/>
          <a:lstStyle/>
          <a:p>
            <a:r>
              <a:rPr lang="en-US" dirty="0"/>
              <a:t>Step 4: Calculate your residual risk.</a:t>
            </a:r>
          </a:p>
        </p:txBody>
      </p:sp>
      <p:sp>
        <p:nvSpPr>
          <p:cNvPr id="3" name="Content Placeholder 2">
            <a:extLst>
              <a:ext uri="{FF2B5EF4-FFF2-40B4-BE49-F238E27FC236}">
                <a16:creationId xmlns:a16="http://schemas.microsoft.com/office/drawing/2014/main" id="{32923AAB-BB05-47F4-A922-0D3D1DB19F72}"/>
              </a:ext>
            </a:extLst>
          </p:cNvPr>
          <p:cNvSpPr>
            <a:spLocks noGrp="1"/>
          </p:cNvSpPr>
          <p:nvPr>
            <p:ph idx="1"/>
          </p:nvPr>
        </p:nvSpPr>
        <p:spPr/>
        <p:txBody>
          <a:bodyPr>
            <a:normAutofit/>
          </a:bodyPr>
          <a:lstStyle/>
          <a:p>
            <a:r>
              <a:rPr lang="en-US" dirty="0"/>
              <a:t>To complete the residual risk formula, compare the mitigating control state to the risk factor-tolerance number. Look at the resulting number. How close is it to the risk factor-tolerance number? If it’s equal to or higher than the risk factor-tolerance number, you are well within tolerance range. The business recovery plan you’ve created is right on the mark.</a:t>
            </a:r>
          </a:p>
          <a:p>
            <a:endParaRPr lang="en-US" dirty="0"/>
          </a:p>
          <a:p>
            <a:r>
              <a:rPr lang="en-US" dirty="0"/>
              <a:t>If the number is lower than your risk tolerance, the plan is insufficient. Depending on how far off the mark you are, you’ll have to take further action to improve the strength of your business recovery plan.</a:t>
            </a:r>
          </a:p>
        </p:txBody>
      </p:sp>
    </p:spTree>
    <p:extLst>
      <p:ext uri="{BB962C8B-B14F-4D97-AF65-F5344CB8AC3E}">
        <p14:creationId xmlns:p14="http://schemas.microsoft.com/office/powerpoint/2010/main" val="76394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669C-16C6-402F-B834-C5F00E111CD1}"/>
              </a:ext>
            </a:extLst>
          </p:cNvPr>
          <p:cNvSpPr>
            <a:spLocks noGrp="1"/>
          </p:cNvSpPr>
          <p:nvPr>
            <p:ph type="title"/>
          </p:nvPr>
        </p:nvSpPr>
        <p:spPr/>
        <p:txBody>
          <a:bodyPr/>
          <a:lstStyle/>
          <a:p>
            <a:r>
              <a:rPr lang="en-US" dirty="0"/>
              <a:t>Countering residual risk</a:t>
            </a:r>
          </a:p>
        </p:txBody>
      </p:sp>
      <p:sp>
        <p:nvSpPr>
          <p:cNvPr id="3" name="Content Placeholder 2">
            <a:extLst>
              <a:ext uri="{FF2B5EF4-FFF2-40B4-BE49-F238E27FC236}">
                <a16:creationId xmlns:a16="http://schemas.microsoft.com/office/drawing/2014/main" id="{6150A65D-7D35-4115-B021-87BFEAA9C90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Identify governance, risk, and compliance requirements and formulate policy for the same.</a:t>
            </a:r>
          </a:p>
          <a:p>
            <a:pPr marL="342900" indent="-342900">
              <a:buFont typeface="Arial" panose="020B0604020202020204" pitchFamily="34" charset="0"/>
              <a:buChar char="•"/>
            </a:pPr>
            <a:r>
              <a:rPr lang="en-US" dirty="0"/>
              <a:t>Define the organization’s risk appetite, its capacity to take risks, and resilience to losses in case of an event.</a:t>
            </a:r>
          </a:p>
          <a:p>
            <a:pPr marL="342900" indent="-342900">
              <a:buFont typeface="Arial" panose="020B0604020202020204" pitchFamily="34" charset="0"/>
              <a:buChar char="•"/>
            </a:pPr>
            <a:r>
              <a:rPr lang="en-US" dirty="0"/>
              <a:t>Identify and take necessary action to offset the unacceptable risk.</a:t>
            </a:r>
          </a:p>
          <a:p>
            <a:pPr marL="342900" indent="-342900">
              <a:buFont typeface="Arial" panose="020B0604020202020204" pitchFamily="34" charset="0"/>
              <a:buChar char="•"/>
            </a:pPr>
            <a:r>
              <a:rPr lang="en-US" dirty="0"/>
              <a:t>Buy insurance against losses to transfer the risk.</a:t>
            </a:r>
          </a:p>
          <a:p>
            <a:pPr marL="342900" indent="-342900">
              <a:buFont typeface="Arial" panose="020B0604020202020204" pitchFamily="34" charset="0"/>
              <a:buChar char="•"/>
            </a:pPr>
            <a:r>
              <a:rPr lang="en-US" dirty="0"/>
              <a:t>Accept the risk (risk registry) as it is and maintain a resource buffer.</a:t>
            </a:r>
          </a:p>
          <a:p>
            <a:pPr marL="342900" indent="-342900">
              <a:buFont typeface="Arial" panose="020B0604020202020204" pitchFamily="34" charset="0"/>
              <a:buChar char="•"/>
            </a:pPr>
            <a:r>
              <a:rPr lang="en-US" dirty="0"/>
              <a:t>Identify and mitigate all known risks to the Company.</a:t>
            </a:r>
          </a:p>
        </p:txBody>
      </p:sp>
    </p:spTree>
    <p:extLst>
      <p:ext uri="{BB962C8B-B14F-4D97-AF65-F5344CB8AC3E}">
        <p14:creationId xmlns:p14="http://schemas.microsoft.com/office/powerpoint/2010/main" val="71482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Line 2">
            <a:extLst>
              <a:ext uri="{FF2B5EF4-FFF2-40B4-BE49-F238E27FC236}">
                <a16:creationId xmlns:a16="http://schemas.microsoft.com/office/drawing/2014/main" id="{D078CF77-3109-42FE-ABAA-8366DF805907}"/>
              </a:ext>
            </a:extLst>
          </p:cNvPr>
          <p:cNvSpPr>
            <a:spLocks noChangeShapeType="1"/>
          </p:cNvSpPr>
          <p:nvPr/>
        </p:nvSpPr>
        <p:spPr bwMode="auto">
          <a:xfrm flipH="1">
            <a:off x="3124200" y="1966914"/>
            <a:ext cx="0" cy="3627437"/>
          </a:xfrm>
          <a:prstGeom prst="line">
            <a:avLst/>
          </a:prstGeom>
          <a:noFill/>
          <a:ln w="12700">
            <a:solidFill>
              <a:srgbClr val="FDE9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1" name="Line 3">
            <a:extLst>
              <a:ext uri="{FF2B5EF4-FFF2-40B4-BE49-F238E27FC236}">
                <a16:creationId xmlns:a16="http://schemas.microsoft.com/office/drawing/2014/main" id="{13752DDF-BBCE-4BC3-BCBE-E135B8327FF7}"/>
              </a:ext>
            </a:extLst>
          </p:cNvPr>
          <p:cNvSpPr>
            <a:spLocks noChangeShapeType="1"/>
          </p:cNvSpPr>
          <p:nvPr/>
        </p:nvSpPr>
        <p:spPr bwMode="auto">
          <a:xfrm>
            <a:off x="3124200" y="5594350"/>
            <a:ext cx="6553200" cy="0"/>
          </a:xfrm>
          <a:prstGeom prst="line">
            <a:avLst/>
          </a:prstGeom>
          <a:noFill/>
          <a:ln w="12700">
            <a:solidFill>
              <a:srgbClr val="FDE9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2" name="Line 4">
            <a:extLst>
              <a:ext uri="{FF2B5EF4-FFF2-40B4-BE49-F238E27FC236}">
                <a16:creationId xmlns:a16="http://schemas.microsoft.com/office/drawing/2014/main" id="{E948C515-AC85-4776-9997-CF1C11F6A2AC}"/>
              </a:ext>
            </a:extLst>
          </p:cNvPr>
          <p:cNvSpPr>
            <a:spLocks noChangeShapeType="1"/>
          </p:cNvSpPr>
          <p:nvPr/>
        </p:nvSpPr>
        <p:spPr bwMode="auto">
          <a:xfrm>
            <a:off x="6400800" y="2012950"/>
            <a:ext cx="0" cy="3581400"/>
          </a:xfrm>
          <a:prstGeom prst="line">
            <a:avLst/>
          </a:prstGeom>
          <a:noFill/>
          <a:ln w="12700">
            <a:solidFill>
              <a:srgbClr val="FDE9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53" name="Text Box 5">
            <a:extLst>
              <a:ext uri="{FF2B5EF4-FFF2-40B4-BE49-F238E27FC236}">
                <a16:creationId xmlns:a16="http://schemas.microsoft.com/office/drawing/2014/main" id="{E2D28412-202F-42B0-8D3D-C54A9F6F9B10}"/>
              </a:ext>
            </a:extLst>
          </p:cNvPr>
          <p:cNvSpPr txBox="1">
            <a:spLocks noChangeArrowheads="1"/>
          </p:cNvSpPr>
          <p:nvPr/>
        </p:nvSpPr>
        <p:spPr bwMode="auto">
          <a:xfrm>
            <a:off x="2228850" y="5670550"/>
            <a:ext cx="120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Tx/>
              <a:buSzTx/>
            </a:pPr>
            <a:r>
              <a:rPr lang="en-US" altLang="en-US" sz="2400">
                <a:solidFill>
                  <a:srgbClr val="FDE997"/>
                </a:solidFill>
                <a:latin typeface="Verdana" panose="020B0604030504040204" pitchFamily="34" charset="0"/>
              </a:rPr>
              <a:t>Low</a:t>
            </a:r>
          </a:p>
        </p:txBody>
      </p:sp>
      <p:sp>
        <p:nvSpPr>
          <p:cNvPr id="283654" name="Text Box 6">
            <a:extLst>
              <a:ext uri="{FF2B5EF4-FFF2-40B4-BE49-F238E27FC236}">
                <a16:creationId xmlns:a16="http://schemas.microsoft.com/office/drawing/2014/main" id="{057419E7-87EB-4D46-A437-592BB3CB87FF}"/>
              </a:ext>
            </a:extLst>
          </p:cNvPr>
          <p:cNvSpPr txBox="1">
            <a:spLocks noChangeArrowheads="1"/>
          </p:cNvSpPr>
          <p:nvPr/>
        </p:nvSpPr>
        <p:spPr bwMode="auto">
          <a:xfrm>
            <a:off x="2209801" y="1905000"/>
            <a:ext cx="88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ClrTx/>
              <a:buSzTx/>
            </a:pPr>
            <a:r>
              <a:rPr lang="en-US" altLang="en-US" sz="2400">
                <a:solidFill>
                  <a:srgbClr val="FDE997"/>
                </a:solidFill>
                <a:latin typeface="Verdana" panose="020B0604030504040204" pitchFamily="34" charset="0"/>
              </a:rPr>
              <a:t>High</a:t>
            </a:r>
          </a:p>
        </p:txBody>
      </p:sp>
      <p:sp>
        <p:nvSpPr>
          <p:cNvPr id="283655" name="Text Box 7">
            <a:extLst>
              <a:ext uri="{FF2B5EF4-FFF2-40B4-BE49-F238E27FC236}">
                <a16:creationId xmlns:a16="http://schemas.microsoft.com/office/drawing/2014/main" id="{378296EB-B3A0-4ADF-A733-0AC76F17709D}"/>
              </a:ext>
            </a:extLst>
          </p:cNvPr>
          <p:cNvSpPr txBox="1">
            <a:spLocks noChangeArrowheads="1"/>
          </p:cNvSpPr>
          <p:nvPr/>
        </p:nvSpPr>
        <p:spPr bwMode="auto">
          <a:xfrm>
            <a:off x="8915401" y="5746750"/>
            <a:ext cx="88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ClrTx/>
              <a:buSzTx/>
            </a:pPr>
            <a:r>
              <a:rPr lang="en-US" altLang="en-US" sz="2400">
                <a:solidFill>
                  <a:srgbClr val="FDE997"/>
                </a:solidFill>
                <a:latin typeface="Verdana" panose="020B0604030504040204" pitchFamily="34" charset="0"/>
              </a:rPr>
              <a:t>High</a:t>
            </a:r>
          </a:p>
        </p:txBody>
      </p:sp>
      <p:sp>
        <p:nvSpPr>
          <p:cNvPr id="283656" name="Text Box 8">
            <a:extLst>
              <a:ext uri="{FF2B5EF4-FFF2-40B4-BE49-F238E27FC236}">
                <a16:creationId xmlns:a16="http://schemas.microsoft.com/office/drawing/2014/main" id="{8B1EB1C9-F2C0-423F-809C-B707E0590433}"/>
              </a:ext>
            </a:extLst>
          </p:cNvPr>
          <p:cNvSpPr txBox="1">
            <a:spLocks noChangeArrowheads="1"/>
          </p:cNvSpPr>
          <p:nvPr/>
        </p:nvSpPr>
        <p:spPr bwMode="auto">
          <a:xfrm>
            <a:off x="2420857" y="2778125"/>
            <a:ext cx="4764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buClrTx/>
              <a:buSzTx/>
            </a:pPr>
            <a:r>
              <a:rPr lang="en-US" altLang="en-US" sz="2400" b="1">
                <a:solidFill>
                  <a:srgbClr val="FDE997"/>
                </a:solidFill>
                <a:latin typeface="Verdana" panose="020B0604030504040204" pitchFamily="34" charset="0"/>
              </a:rPr>
              <a:t>I</a:t>
            </a:r>
          </a:p>
          <a:p>
            <a:pPr algn="ctr" eaLnBrk="0" hangingPunct="0">
              <a:buClrTx/>
              <a:buSzTx/>
            </a:pPr>
            <a:r>
              <a:rPr lang="en-US" altLang="en-US" sz="2400" b="1">
                <a:solidFill>
                  <a:srgbClr val="FDE997"/>
                </a:solidFill>
                <a:latin typeface="Verdana" panose="020B0604030504040204" pitchFamily="34" charset="0"/>
              </a:rPr>
              <a:t>M</a:t>
            </a:r>
          </a:p>
          <a:p>
            <a:pPr algn="ctr" eaLnBrk="0" hangingPunct="0">
              <a:buClrTx/>
              <a:buSzTx/>
            </a:pPr>
            <a:r>
              <a:rPr lang="en-US" altLang="en-US" sz="2400" b="1">
                <a:solidFill>
                  <a:srgbClr val="FDE997"/>
                </a:solidFill>
                <a:latin typeface="Verdana" panose="020B0604030504040204" pitchFamily="34" charset="0"/>
              </a:rPr>
              <a:t>P</a:t>
            </a:r>
          </a:p>
          <a:p>
            <a:pPr algn="ctr" eaLnBrk="0" hangingPunct="0">
              <a:buClrTx/>
              <a:buSzTx/>
            </a:pPr>
            <a:r>
              <a:rPr lang="en-US" altLang="en-US" sz="2400" b="1">
                <a:solidFill>
                  <a:srgbClr val="FDE997"/>
                </a:solidFill>
                <a:latin typeface="Verdana" panose="020B0604030504040204" pitchFamily="34" charset="0"/>
              </a:rPr>
              <a:t>A</a:t>
            </a:r>
          </a:p>
          <a:p>
            <a:pPr algn="ctr" eaLnBrk="0" hangingPunct="0">
              <a:buClrTx/>
              <a:buSzTx/>
            </a:pPr>
            <a:r>
              <a:rPr lang="en-US" altLang="en-US" sz="2400" b="1">
                <a:solidFill>
                  <a:srgbClr val="FDE997"/>
                </a:solidFill>
                <a:latin typeface="Verdana" panose="020B0604030504040204" pitchFamily="34" charset="0"/>
              </a:rPr>
              <a:t>C</a:t>
            </a:r>
          </a:p>
          <a:p>
            <a:pPr algn="ctr" eaLnBrk="0" hangingPunct="0">
              <a:buClrTx/>
              <a:buSzTx/>
            </a:pPr>
            <a:r>
              <a:rPr lang="en-US" altLang="en-US" sz="2400" b="1">
                <a:solidFill>
                  <a:srgbClr val="FDE997"/>
                </a:solidFill>
                <a:latin typeface="Verdana" panose="020B0604030504040204" pitchFamily="34" charset="0"/>
              </a:rPr>
              <a:t>T</a:t>
            </a:r>
          </a:p>
        </p:txBody>
      </p:sp>
      <p:sp>
        <p:nvSpPr>
          <p:cNvPr id="283657" name="Text Box 9">
            <a:extLst>
              <a:ext uri="{FF2B5EF4-FFF2-40B4-BE49-F238E27FC236}">
                <a16:creationId xmlns:a16="http://schemas.microsoft.com/office/drawing/2014/main" id="{F8532FEB-4B68-488A-A055-49D382F2EF81}"/>
              </a:ext>
            </a:extLst>
          </p:cNvPr>
          <p:cNvSpPr txBox="1">
            <a:spLocks noChangeArrowheads="1"/>
          </p:cNvSpPr>
          <p:nvPr/>
        </p:nvSpPr>
        <p:spPr bwMode="auto">
          <a:xfrm>
            <a:off x="4876800" y="57467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ClrTx/>
              <a:buSzTx/>
            </a:pPr>
            <a:r>
              <a:rPr lang="en-US" altLang="en-US" sz="2400" b="1">
                <a:solidFill>
                  <a:srgbClr val="FDE997"/>
                </a:solidFill>
                <a:latin typeface="Verdana" panose="020B0604030504040204" pitchFamily="34" charset="0"/>
              </a:rPr>
              <a:t>PROBABILITY</a:t>
            </a:r>
          </a:p>
        </p:txBody>
      </p:sp>
      <p:sp>
        <p:nvSpPr>
          <p:cNvPr id="283658" name="Text Box 10">
            <a:extLst>
              <a:ext uri="{FF2B5EF4-FFF2-40B4-BE49-F238E27FC236}">
                <a16:creationId xmlns:a16="http://schemas.microsoft.com/office/drawing/2014/main" id="{20A6D2F3-86EC-41D8-9FAC-35E976BCE2BE}"/>
              </a:ext>
            </a:extLst>
          </p:cNvPr>
          <p:cNvSpPr txBox="1">
            <a:spLocks noChangeArrowheads="1"/>
          </p:cNvSpPr>
          <p:nvPr/>
        </p:nvSpPr>
        <p:spPr bwMode="auto">
          <a:xfrm>
            <a:off x="7853364" y="2012951"/>
            <a:ext cx="1900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buClrTx/>
              <a:buSzTx/>
            </a:pPr>
            <a:r>
              <a:rPr lang="en-US" altLang="en-US" sz="2000" i="1" u="sng">
                <a:solidFill>
                  <a:srgbClr val="FB4D1D"/>
                </a:solidFill>
                <a:latin typeface="Verdana" panose="020B0604030504040204" pitchFamily="34" charset="0"/>
              </a:rPr>
              <a:t>High Risk</a:t>
            </a:r>
          </a:p>
        </p:txBody>
      </p:sp>
      <p:sp>
        <p:nvSpPr>
          <p:cNvPr id="283659" name="Text Box 11">
            <a:extLst>
              <a:ext uri="{FF2B5EF4-FFF2-40B4-BE49-F238E27FC236}">
                <a16:creationId xmlns:a16="http://schemas.microsoft.com/office/drawing/2014/main" id="{058340DD-E85B-4189-A4C3-A79891460462}"/>
              </a:ext>
            </a:extLst>
          </p:cNvPr>
          <p:cNvSpPr txBox="1">
            <a:spLocks noChangeArrowheads="1"/>
          </p:cNvSpPr>
          <p:nvPr/>
        </p:nvSpPr>
        <p:spPr bwMode="auto">
          <a:xfrm>
            <a:off x="7315200" y="4054476"/>
            <a:ext cx="2357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buClrTx/>
              <a:buSzTx/>
            </a:pPr>
            <a:r>
              <a:rPr lang="en-US" altLang="en-US" sz="2000" i="1" u="sng">
                <a:solidFill>
                  <a:srgbClr val="FB4D1D"/>
                </a:solidFill>
                <a:latin typeface="Verdana" panose="020B0604030504040204" pitchFamily="34" charset="0"/>
              </a:rPr>
              <a:t>Medium Risk</a:t>
            </a:r>
          </a:p>
        </p:txBody>
      </p:sp>
      <p:sp>
        <p:nvSpPr>
          <p:cNvPr id="283660" name="Text Box 12">
            <a:extLst>
              <a:ext uri="{FF2B5EF4-FFF2-40B4-BE49-F238E27FC236}">
                <a16:creationId xmlns:a16="http://schemas.microsoft.com/office/drawing/2014/main" id="{77407BA0-5FC5-4061-B540-48223215974C}"/>
              </a:ext>
            </a:extLst>
          </p:cNvPr>
          <p:cNvSpPr txBox="1">
            <a:spLocks noChangeArrowheads="1"/>
          </p:cNvSpPr>
          <p:nvPr/>
        </p:nvSpPr>
        <p:spPr bwMode="auto">
          <a:xfrm>
            <a:off x="4297364" y="2012951"/>
            <a:ext cx="2027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buClrTx/>
              <a:buSzTx/>
            </a:pPr>
            <a:r>
              <a:rPr lang="en-US" altLang="en-US" sz="2000" i="1" u="sng">
                <a:latin typeface="Verdana" panose="020B0604030504040204" pitchFamily="34" charset="0"/>
              </a:rPr>
              <a:t>Medium Risk</a:t>
            </a:r>
          </a:p>
        </p:txBody>
      </p:sp>
      <p:sp>
        <p:nvSpPr>
          <p:cNvPr id="283661" name="Text Box 13">
            <a:extLst>
              <a:ext uri="{FF2B5EF4-FFF2-40B4-BE49-F238E27FC236}">
                <a16:creationId xmlns:a16="http://schemas.microsoft.com/office/drawing/2014/main" id="{0DE680F3-F2B8-4600-B87E-5AD4F136A60A}"/>
              </a:ext>
            </a:extLst>
          </p:cNvPr>
          <p:cNvSpPr txBox="1">
            <a:spLocks noChangeArrowheads="1"/>
          </p:cNvSpPr>
          <p:nvPr/>
        </p:nvSpPr>
        <p:spPr bwMode="auto">
          <a:xfrm>
            <a:off x="4724400" y="4054476"/>
            <a:ext cx="1620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buClrTx/>
              <a:buSzTx/>
            </a:pPr>
            <a:r>
              <a:rPr lang="en-US" altLang="en-US" sz="2000" i="1" u="sng">
                <a:latin typeface="Verdana" panose="020B0604030504040204" pitchFamily="34" charset="0"/>
              </a:rPr>
              <a:t>Low Risk</a:t>
            </a:r>
          </a:p>
        </p:txBody>
      </p:sp>
      <p:sp>
        <p:nvSpPr>
          <p:cNvPr id="283666" name="Line 18">
            <a:extLst>
              <a:ext uri="{FF2B5EF4-FFF2-40B4-BE49-F238E27FC236}">
                <a16:creationId xmlns:a16="http://schemas.microsoft.com/office/drawing/2014/main" id="{CC0E4BF6-795E-4243-90BD-C5F917C4652B}"/>
              </a:ext>
            </a:extLst>
          </p:cNvPr>
          <p:cNvSpPr>
            <a:spLocks noChangeShapeType="1"/>
          </p:cNvSpPr>
          <p:nvPr/>
        </p:nvSpPr>
        <p:spPr bwMode="auto">
          <a:xfrm>
            <a:off x="3124200" y="3719513"/>
            <a:ext cx="6553200" cy="0"/>
          </a:xfrm>
          <a:prstGeom prst="line">
            <a:avLst/>
          </a:prstGeom>
          <a:noFill/>
          <a:ln w="12700">
            <a:solidFill>
              <a:srgbClr val="FDE9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667" name="Rectangle 19">
            <a:extLst>
              <a:ext uri="{FF2B5EF4-FFF2-40B4-BE49-F238E27FC236}">
                <a16:creationId xmlns:a16="http://schemas.microsoft.com/office/drawing/2014/main" id="{98FFCAC6-6135-409E-B228-86953F10A6AD}"/>
              </a:ext>
            </a:extLst>
          </p:cNvPr>
          <p:cNvSpPr>
            <a:spLocks noGrp="1" noChangeArrowheads="1"/>
          </p:cNvSpPr>
          <p:nvPr>
            <p:ph type="title" idx="4294967295"/>
          </p:nvPr>
        </p:nvSpPr>
        <p:spPr>
          <a:xfrm>
            <a:off x="1979613" y="455613"/>
            <a:ext cx="7772400" cy="1143000"/>
          </a:xfrm>
        </p:spPr>
        <p:txBody>
          <a:bodyPr>
            <a:normAutofit fontScale="90000"/>
          </a:bodyPr>
          <a:lstStyle/>
          <a:p>
            <a:r>
              <a:rPr lang="en-US" altLang="en-US" i="1">
                <a:cs typeface="Times New Roman" panose="02020603050405020304" pitchFamily="18" charset="0"/>
              </a:rPr>
              <a:t>Example: Call Center Risk Assessment</a:t>
            </a:r>
          </a:p>
        </p:txBody>
      </p:sp>
      <p:sp>
        <p:nvSpPr>
          <p:cNvPr id="283668" name="Text Box 20">
            <a:extLst>
              <a:ext uri="{FF2B5EF4-FFF2-40B4-BE49-F238E27FC236}">
                <a16:creationId xmlns:a16="http://schemas.microsoft.com/office/drawing/2014/main" id="{84B41A82-5464-475C-805E-03452D802A8E}"/>
              </a:ext>
            </a:extLst>
          </p:cNvPr>
          <p:cNvSpPr txBox="1">
            <a:spLocks noChangeArrowheads="1"/>
          </p:cNvSpPr>
          <p:nvPr/>
        </p:nvSpPr>
        <p:spPr bwMode="auto">
          <a:xfrm>
            <a:off x="3124200" y="2514600"/>
            <a:ext cx="320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panose="02020603050405020304" pitchFamily="18" charset="0"/>
              </a:defRPr>
            </a:lvl1pPr>
            <a:lvl2pPr marL="514350" eaLnBrk="0" hangingPunct="0">
              <a:defRPr sz="2400">
                <a:solidFill>
                  <a:schemeClr val="tx1"/>
                </a:solidFill>
                <a:latin typeface="Times" panose="02020603050405020304" pitchFamily="18" charset="0"/>
              </a:defRPr>
            </a:lvl2pPr>
            <a:lvl3pPr eaLnBrk="0" hangingPunct="0">
              <a:defRPr sz="2400">
                <a:solidFill>
                  <a:schemeClr val="tx1"/>
                </a:solidFill>
                <a:latin typeface="Times" panose="02020603050405020304" pitchFamily="18" charset="0"/>
              </a:defRPr>
            </a:lvl3pPr>
            <a:lvl4pPr eaLnBrk="0" hangingPunct="0">
              <a:defRPr sz="2400">
                <a:solidFill>
                  <a:schemeClr val="tx1"/>
                </a:solidFill>
                <a:latin typeface="Times" panose="02020603050405020304" pitchFamily="18" charset="0"/>
              </a:defRPr>
            </a:lvl4pPr>
            <a:lvl5pPr eaLnBrk="0" hangingPunct="0">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buClrTx/>
              <a:buSzPct val="60000"/>
              <a:buFontTx/>
              <a:buChar char="•"/>
            </a:pPr>
            <a:r>
              <a:rPr lang="en-US" altLang="en-US" sz="1600">
                <a:latin typeface="Verdana" panose="020B0604030504040204" pitchFamily="34" charset="0"/>
              </a:rPr>
              <a:t>Loss of phones</a:t>
            </a:r>
          </a:p>
          <a:p>
            <a:pPr>
              <a:buClrTx/>
              <a:buSzPct val="60000"/>
              <a:buFontTx/>
              <a:buChar char="•"/>
            </a:pPr>
            <a:r>
              <a:rPr lang="en-US" altLang="en-US" sz="1600">
                <a:latin typeface="Verdana" panose="020B0604030504040204" pitchFamily="34" charset="0"/>
              </a:rPr>
              <a:t>Loss of computers</a:t>
            </a:r>
          </a:p>
        </p:txBody>
      </p:sp>
      <p:sp>
        <p:nvSpPr>
          <p:cNvPr id="283669" name="Text Box 21">
            <a:extLst>
              <a:ext uri="{FF2B5EF4-FFF2-40B4-BE49-F238E27FC236}">
                <a16:creationId xmlns:a16="http://schemas.microsoft.com/office/drawing/2014/main" id="{ED9EC6B9-4A67-473B-BE82-5959486DF1AF}"/>
              </a:ext>
            </a:extLst>
          </p:cNvPr>
          <p:cNvSpPr txBox="1">
            <a:spLocks noChangeArrowheads="1"/>
          </p:cNvSpPr>
          <p:nvPr/>
        </p:nvSpPr>
        <p:spPr bwMode="auto">
          <a:xfrm>
            <a:off x="6477000" y="2514601"/>
            <a:ext cx="35052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panose="02020603050405020304" pitchFamily="18" charset="0"/>
              </a:defRPr>
            </a:lvl1pPr>
            <a:lvl2pPr eaLnBrk="0" hangingPunct="0">
              <a:defRPr sz="2400">
                <a:solidFill>
                  <a:schemeClr val="tx1"/>
                </a:solidFill>
                <a:latin typeface="Times" panose="02020603050405020304" pitchFamily="18" charset="0"/>
              </a:defRPr>
            </a:lvl2pPr>
            <a:lvl3pPr eaLnBrk="0" hangingPunct="0">
              <a:defRPr sz="2400">
                <a:solidFill>
                  <a:schemeClr val="tx1"/>
                </a:solidFill>
                <a:latin typeface="Times" panose="02020603050405020304" pitchFamily="18" charset="0"/>
              </a:defRPr>
            </a:lvl3pPr>
            <a:lvl4pPr eaLnBrk="0" hangingPunct="0">
              <a:defRPr sz="2400">
                <a:solidFill>
                  <a:schemeClr val="tx1"/>
                </a:solidFill>
                <a:latin typeface="Times" panose="02020603050405020304" pitchFamily="18" charset="0"/>
              </a:defRPr>
            </a:lvl4pPr>
            <a:lvl5pPr eaLnBrk="0" hangingPunct="0">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buClrTx/>
              <a:buSzPct val="60000"/>
              <a:buFontTx/>
              <a:buChar char="•"/>
            </a:pPr>
            <a:r>
              <a:rPr lang="en-US" altLang="en-US" sz="1600">
                <a:solidFill>
                  <a:srgbClr val="FB4D1D"/>
                </a:solidFill>
                <a:latin typeface="Verdana" panose="020B0604030504040204" pitchFamily="34" charset="0"/>
              </a:rPr>
              <a:t>Credit risk</a:t>
            </a:r>
          </a:p>
          <a:p>
            <a:pPr>
              <a:buClrTx/>
              <a:buSzPct val="60000"/>
              <a:buFontTx/>
              <a:buChar char="•"/>
            </a:pPr>
            <a:r>
              <a:rPr lang="en-US" altLang="en-US" sz="1600">
                <a:solidFill>
                  <a:srgbClr val="FB4D1D"/>
                </a:solidFill>
                <a:latin typeface="Verdana" panose="020B0604030504040204" pitchFamily="34" charset="0"/>
              </a:rPr>
              <a:t>Customer has a long wait</a:t>
            </a:r>
          </a:p>
          <a:p>
            <a:pPr>
              <a:buClrTx/>
              <a:buSzPct val="60000"/>
              <a:buFontTx/>
              <a:buChar char="•"/>
            </a:pPr>
            <a:r>
              <a:rPr lang="en-US" altLang="en-US" sz="1600">
                <a:solidFill>
                  <a:srgbClr val="FB4D1D"/>
                </a:solidFill>
                <a:latin typeface="Verdana" panose="020B0604030504040204" pitchFamily="34" charset="0"/>
              </a:rPr>
              <a:t>Customer can’t get through</a:t>
            </a:r>
          </a:p>
          <a:p>
            <a:pPr>
              <a:buClrTx/>
              <a:buSzPct val="60000"/>
              <a:buFontTx/>
              <a:buChar char="•"/>
            </a:pPr>
            <a:r>
              <a:rPr lang="en-US" altLang="en-US" sz="1600">
                <a:solidFill>
                  <a:srgbClr val="FB4D1D"/>
                </a:solidFill>
                <a:latin typeface="Verdana" panose="020B0604030504040204" pitchFamily="34" charset="0"/>
              </a:rPr>
              <a:t>Customer can’t get answers</a:t>
            </a:r>
          </a:p>
        </p:txBody>
      </p:sp>
      <p:sp>
        <p:nvSpPr>
          <p:cNvPr id="283672" name="Text Box 24">
            <a:extLst>
              <a:ext uri="{FF2B5EF4-FFF2-40B4-BE49-F238E27FC236}">
                <a16:creationId xmlns:a16="http://schemas.microsoft.com/office/drawing/2014/main" id="{CC9755FB-7822-4912-A263-587E218440F1}"/>
              </a:ext>
            </a:extLst>
          </p:cNvPr>
          <p:cNvSpPr txBox="1">
            <a:spLocks noChangeArrowheads="1"/>
          </p:cNvSpPr>
          <p:nvPr/>
        </p:nvSpPr>
        <p:spPr bwMode="auto">
          <a:xfrm>
            <a:off x="6400800" y="4543426"/>
            <a:ext cx="35814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panose="02020603050405020304" pitchFamily="18" charset="0"/>
              </a:defRPr>
            </a:lvl1pPr>
            <a:lvl2pPr eaLnBrk="0" hangingPunct="0">
              <a:defRPr sz="2400">
                <a:solidFill>
                  <a:schemeClr val="tx1"/>
                </a:solidFill>
                <a:latin typeface="Times" panose="02020603050405020304" pitchFamily="18" charset="0"/>
              </a:defRPr>
            </a:lvl2pPr>
            <a:lvl3pPr eaLnBrk="0" hangingPunct="0">
              <a:defRPr sz="2400">
                <a:solidFill>
                  <a:schemeClr val="tx1"/>
                </a:solidFill>
                <a:latin typeface="Times" panose="02020603050405020304" pitchFamily="18" charset="0"/>
              </a:defRPr>
            </a:lvl3pPr>
            <a:lvl4pPr eaLnBrk="0" hangingPunct="0">
              <a:defRPr sz="2400">
                <a:solidFill>
                  <a:schemeClr val="tx1"/>
                </a:solidFill>
                <a:latin typeface="Times" panose="02020603050405020304" pitchFamily="18" charset="0"/>
              </a:defRPr>
            </a:lvl4pPr>
            <a:lvl5pPr eaLnBrk="0" hangingPunct="0">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buClrTx/>
              <a:buSzPct val="60000"/>
              <a:buFontTx/>
              <a:buChar char="•"/>
            </a:pPr>
            <a:r>
              <a:rPr lang="en-US" altLang="en-US" sz="1600">
                <a:solidFill>
                  <a:srgbClr val="FB4D1D"/>
                </a:solidFill>
                <a:latin typeface="Verdana" panose="020B0604030504040204" pitchFamily="34" charset="0"/>
              </a:rPr>
              <a:t>Entry errors </a:t>
            </a:r>
          </a:p>
          <a:p>
            <a:pPr>
              <a:buClrTx/>
              <a:buSzPct val="60000"/>
              <a:buFontTx/>
              <a:buChar char="•"/>
            </a:pPr>
            <a:r>
              <a:rPr lang="en-US" altLang="en-US" sz="1600">
                <a:solidFill>
                  <a:srgbClr val="FB4D1D"/>
                </a:solidFill>
                <a:latin typeface="Verdana" panose="020B0604030504040204" pitchFamily="34" charset="0"/>
              </a:rPr>
              <a:t>Equipment obsolescence</a:t>
            </a:r>
          </a:p>
          <a:p>
            <a:pPr>
              <a:buClrTx/>
              <a:buSzPct val="60000"/>
              <a:buFontTx/>
              <a:buChar char="•"/>
            </a:pPr>
            <a:r>
              <a:rPr lang="en-US" altLang="en-US" sz="1600">
                <a:solidFill>
                  <a:srgbClr val="FB4D1D"/>
                </a:solidFill>
                <a:latin typeface="Verdana" panose="020B0604030504040204" pitchFamily="34" charset="0"/>
              </a:rPr>
              <a:t>Repeat calls for same problem</a:t>
            </a:r>
          </a:p>
        </p:txBody>
      </p:sp>
      <p:sp>
        <p:nvSpPr>
          <p:cNvPr id="283673" name="Text Box 25">
            <a:extLst>
              <a:ext uri="{FF2B5EF4-FFF2-40B4-BE49-F238E27FC236}">
                <a16:creationId xmlns:a16="http://schemas.microsoft.com/office/drawing/2014/main" id="{AA3D9C26-83F7-4209-B54B-7F5C946AA84A}"/>
              </a:ext>
            </a:extLst>
          </p:cNvPr>
          <p:cNvSpPr txBox="1">
            <a:spLocks noChangeArrowheads="1"/>
          </p:cNvSpPr>
          <p:nvPr/>
        </p:nvSpPr>
        <p:spPr bwMode="auto">
          <a:xfrm>
            <a:off x="3124200" y="4603750"/>
            <a:ext cx="320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panose="02020603050405020304" pitchFamily="18" charset="0"/>
              </a:defRPr>
            </a:lvl1pPr>
            <a:lvl2pPr marL="514350" eaLnBrk="0" hangingPunct="0">
              <a:defRPr sz="2400">
                <a:solidFill>
                  <a:schemeClr val="tx1"/>
                </a:solidFill>
                <a:latin typeface="Times" panose="02020603050405020304" pitchFamily="18" charset="0"/>
              </a:defRPr>
            </a:lvl2pPr>
            <a:lvl3pPr eaLnBrk="0" hangingPunct="0">
              <a:defRPr sz="2400">
                <a:solidFill>
                  <a:schemeClr val="tx1"/>
                </a:solidFill>
                <a:latin typeface="Times" panose="02020603050405020304" pitchFamily="18" charset="0"/>
              </a:defRPr>
            </a:lvl3pPr>
            <a:lvl4pPr eaLnBrk="0" hangingPunct="0">
              <a:defRPr sz="2400">
                <a:solidFill>
                  <a:schemeClr val="tx1"/>
                </a:solidFill>
                <a:latin typeface="Times" panose="02020603050405020304" pitchFamily="18" charset="0"/>
              </a:defRPr>
            </a:lvl4pPr>
            <a:lvl5pPr eaLnBrk="0" hangingPunct="0">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buClrTx/>
              <a:buSzPct val="60000"/>
              <a:buFontTx/>
              <a:buChar char="•"/>
            </a:pPr>
            <a:r>
              <a:rPr lang="en-US" altLang="en-US" sz="1600">
                <a:latin typeface="Verdana" panose="020B0604030504040204" pitchFamily="34" charset="0"/>
              </a:rPr>
              <a:t>Fraud</a:t>
            </a:r>
          </a:p>
          <a:p>
            <a:pPr>
              <a:buClrTx/>
              <a:buSzPct val="60000"/>
              <a:buFontTx/>
              <a:buChar char="•"/>
            </a:pPr>
            <a:r>
              <a:rPr lang="en-US" altLang="en-US" sz="1600">
                <a:latin typeface="Verdana" panose="020B0604030504040204" pitchFamily="34" charset="0"/>
              </a:rPr>
              <a:t>Lost transactions</a:t>
            </a:r>
          </a:p>
          <a:p>
            <a:pPr>
              <a:buClrTx/>
              <a:buSzPct val="60000"/>
              <a:buFontTx/>
              <a:buChar char="•"/>
            </a:pPr>
            <a:r>
              <a:rPr lang="en-US" altLang="en-US" sz="1600">
                <a:latin typeface="Verdana" panose="020B0604030504040204" pitchFamily="34" charset="0"/>
              </a:rPr>
              <a:t>Employee morale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E38B-ABA5-4EFC-8B04-35C5F648EF05}"/>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1293C7B4-3204-4753-BC60-C34147A678F4}"/>
              </a:ext>
            </a:extLst>
          </p:cNvPr>
          <p:cNvSpPr>
            <a:spLocks noGrp="1"/>
          </p:cNvSpPr>
          <p:nvPr>
            <p:ph idx="1"/>
          </p:nvPr>
        </p:nvSpPr>
        <p:spPr/>
        <p:txBody>
          <a:bodyPr/>
          <a:lstStyle/>
          <a:p>
            <a:r>
              <a:rPr lang="en-US" dirty="0"/>
              <a:t>A small, growing bank was cited for noncompliance by a regulatory agency because its information security program did not have an independent review. It seems that although a review was performed, it was conducted by an operations officer because he had network administrative access and was the only individual with the expertise to complete the review.</a:t>
            </a:r>
          </a:p>
          <a:p>
            <a:r>
              <a:rPr lang="en-US" sz="2000" dirty="0"/>
              <a:t>Where is the lapse in effective IT governance in this situation?</a:t>
            </a:r>
          </a:p>
          <a:p>
            <a:r>
              <a:rPr lang="en-US" sz="2000" dirty="0"/>
              <a:t>What do you think could have been done to prevent this bank from being in this situation?</a:t>
            </a:r>
          </a:p>
          <a:p>
            <a:endParaRPr lang="en-US" dirty="0"/>
          </a:p>
        </p:txBody>
      </p:sp>
    </p:spTree>
    <p:extLst>
      <p:ext uri="{BB962C8B-B14F-4D97-AF65-F5344CB8AC3E}">
        <p14:creationId xmlns:p14="http://schemas.microsoft.com/office/powerpoint/2010/main" val="263148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2703-8867-4057-84C2-734E8FD6D8E4}"/>
              </a:ext>
            </a:extLst>
          </p:cNvPr>
          <p:cNvSpPr>
            <a:spLocks noGrp="1"/>
          </p:cNvSpPr>
          <p:nvPr>
            <p:ph type="title"/>
          </p:nvPr>
        </p:nvSpPr>
        <p:spPr/>
        <p:txBody>
          <a:bodyPr/>
          <a:lstStyle/>
          <a:p>
            <a:r>
              <a:rPr lang="en-US" dirty="0"/>
              <a:t>Security Games</a:t>
            </a:r>
          </a:p>
        </p:txBody>
      </p:sp>
      <p:sp>
        <p:nvSpPr>
          <p:cNvPr id="3" name="Content Placeholder 2">
            <a:extLst>
              <a:ext uri="{FF2B5EF4-FFF2-40B4-BE49-F238E27FC236}">
                <a16:creationId xmlns:a16="http://schemas.microsoft.com/office/drawing/2014/main" id="{30064308-C4A4-427C-BD99-C9621FF7AA00}"/>
              </a:ext>
            </a:extLst>
          </p:cNvPr>
          <p:cNvSpPr>
            <a:spLocks noGrp="1"/>
          </p:cNvSpPr>
          <p:nvPr>
            <p:ph idx="1"/>
          </p:nvPr>
        </p:nvSpPr>
        <p:spPr/>
        <p:txBody>
          <a:bodyPr>
            <a:normAutofit fontScale="85000" lnSpcReduction="20000"/>
          </a:bodyPr>
          <a:lstStyle/>
          <a:p>
            <a:r>
              <a:rPr lang="en-US" dirty="0"/>
              <a:t>Nash Game</a:t>
            </a:r>
          </a:p>
          <a:p>
            <a:r>
              <a:rPr lang="en-US" dirty="0"/>
              <a:t>Nash equilibrium provides solution of a non-cooperative game involving two or more players. Here, each player knows the best strategies of other players that lead to the equilibrium. However, none of them can gain more than the received payoff by changing only their own strategies.</a:t>
            </a:r>
          </a:p>
          <a:p>
            <a:r>
              <a:rPr lang="en-US" dirty="0"/>
              <a:t>Stackelberg Games</a:t>
            </a:r>
          </a:p>
          <a:p>
            <a:r>
              <a:rPr lang="en-US" dirty="0"/>
              <a:t>Stackelberg Security Game (SSG) is a leader-follower model where the leader (defender) acts first and then the follower (attacker) chooses the best response. </a:t>
            </a:r>
          </a:p>
          <a:p>
            <a:r>
              <a:rPr lang="en-US" dirty="0"/>
              <a:t>Stackelberg vs. Nash in Security Games</a:t>
            </a:r>
          </a:p>
          <a:p>
            <a:r>
              <a:rPr lang="en-US" dirty="0"/>
              <a:t>In Nash games, players can change strategies at any point. However, in Stackelberg games, the leader always acts first and the reward of the leader is always greater than the followers. That means, in a SSG, the defender’s payoff is always greater than the payoff received by the attacker while playing the best response.</a:t>
            </a:r>
          </a:p>
        </p:txBody>
      </p:sp>
    </p:spTree>
    <p:extLst>
      <p:ext uri="{BB962C8B-B14F-4D97-AF65-F5344CB8AC3E}">
        <p14:creationId xmlns:p14="http://schemas.microsoft.com/office/powerpoint/2010/main" val="4226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468D-2120-4259-A423-A83F99D2089C}"/>
              </a:ext>
            </a:extLst>
          </p:cNvPr>
          <p:cNvSpPr>
            <a:spLocks noGrp="1"/>
          </p:cNvSpPr>
          <p:nvPr>
            <p:ph type="title"/>
          </p:nvPr>
        </p:nvSpPr>
        <p:spPr/>
        <p:txBody>
          <a:bodyPr/>
          <a:lstStyle/>
          <a:p>
            <a:r>
              <a:rPr lang="en-US" dirty="0"/>
              <a:t>Residual Risk</a:t>
            </a:r>
          </a:p>
        </p:txBody>
      </p:sp>
      <p:sp>
        <p:nvSpPr>
          <p:cNvPr id="3" name="Content Placeholder 2">
            <a:extLst>
              <a:ext uri="{FF2B5EF4-FFF2-40B4-BE49-F238E27FC236}">
                <a16:creationId xmlns:a16="http://schemas.microsoft.com/office/drawing/2014/main" id="{BB22AC56-8AA8-4F2F-A950-341786DDDA1E}"/>
              </a:ext>
            </a:extLst>
          </p:cNvPr>
          <p:cNvSpPr>
            <a:spLocks noGrp="1"/>
          </p:cNvSpPr>
          <p:nvPr>
            <p:ph idx="1"/>
          </p:nvPr>
        </p:nvSpPr>
        <p:spPr/>
        <p:txBody>
          <a:bodyPr>
            <a:normAutofit lnSpcReduction="10000"/>
          </a:bodyPr>
          <a:lstStyle/>
          <a:p>
            <a:r>
              <a:rPr lang="en-US" dirty="0"/>
              <a:t>Vulnerability is a weakness brought about by a lack of controls.</a:t>
            </a:r>
          </a:p>
          <a:p>
            <a:endParaRPr lang="en-US" dirty="0"/>
          </a:p>
          <a:p>
            <a:r>
              <a:rPr lang="en-US" dirty="0"/>
              <a:t>Mitigation refers to the action taken to reduce the risk, such as fixing the fence.  Mitigation can be partial or whole. Mitigation basically reduces the risk to an acceptable level.  </a:t>
            </a:r>
          </a:p>
          <a:p>
            <a:endParaRPr lang="en-US" dirty="0"/>
          </a:p>
          <a:p>
            <a:r>
              <a:rPr lang="en-US" dirty="0"/>
              <a:t>Residual Risk refers to the remaining risk after mitigation is performed. For example, people can still use a ladder to climb the fence, or use a tank to plow through the fence.</a:t>
            </a:r>
          </a:p>
        </p:txBody>
      </p:sp>
    </p:spTree>
    <p:extLst>
      <p:ext uri="{BB962C8B-B14F-4D97-AF65-F5344CB8AC3E}">
        <p14:creationId xmlns:p14="http://schemas.microsoft.com/office/powerpoint/2010/main" val="1606777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Security example</a:t>
            </a:r>
          </a:p>
        </p:txBody>
      </p:sp>
      <p:sp>
        <p:nvSpPr>
          <p:cNvPr id="92163" name="Line 3"/>
          <p:cNvSpPr>
            <a:spLocks noChangeShapeType="1"/>
          </p:cNvSpPr>
          <p:nvPr/>
        </p:nvSpPr>
        <p:spPr bwMode="auto">
          <a:xfrm flipV="1">
            <a:off x="5430651" y="6046974"/>
            <a:ext cx="369794" cy="609320"/>
          </a:xfrm>
          <a:prstGeom prst="line">
            <a:avLst/>
          </a:prstGeom>
          <a:noFill/>
          <a:ln w="9525">
            <a:solidFill>
              <a:schemeClr val="tx1"/>
            </a:solidFill>
            <a:round/>
            <a:headEnd/>
            <a:tailEnd/>
          </a:ln>
          <a:effectLst/>
        </p:spPr>
        <p:txBody>
          <a:bodyPr/>
          <a:lstStyle/>
          <a:p>
            <a:endParaRPr lang="en-US" sz="1588"/>
          </a:p>
        </p:txBody>
      </p:sp>
      <p:sp>
        <p:nvSpPr>
          <p:cNvPr id="92164" name="Line 4"/>
          <p:cNvSpPr>
            <a:spLocks noChangeShapeType="1"/>
          </p:cNvSpPr>
          <p:nvPr/>
        </p:nvSpPr>
        <p:spPr bwMode="auto">
          <a:xfrm>
            <a:off x="5800445" y="6046974"/>
            <a:ext cx="295555" cy="609320"/>
          </a:xfrm>
          <a:prstGeom prst="line">
            <a:avLst/>
          </a:prstGeom>
          <a:noFill/>
          <a:ln w="9525">
            <a:solidFill>
              <a:schemeClr val="tx1"/>
            </a:solidFill>
            <a:round/>
            <a:headEnd/>
            <a:tailEnd/>
          </a:ln>
          <a:effectLst/>
        </p:spPr>
        <p:txBody>
          <a:bodyPr/>
          <a:lstStyle/>
          <a:p>
            <a:endParaRPr lang="en-US" sz="1588"/>
          </a:p>
        </p:txBody>
      </p:sp>
      <p:sp>
        <p:nvSpPr>
          <p:cNvPr id="92165" name="Oval 5"/>
          <p:cNvSpPr>
            <a:spLocks noChangeArrowheads="1"/>
          </p:cNvSpPr>
          <p:nvPr/>
        </p:nvSpPr>
        <p:spPr bwMode="auto">
          <a:xfrm>
            <a:off x="5579129" y="5055253"/>
            <a:ext cx="444033" cy="991721"/>
          </a:xfrm>
          <a:prstGeom prst="ellipse">
            <a:avLst/>
          </a:prstGeom>
          <a:solidFill>
            <a:schemeClr val="tx1"/>
          </a:solidFill>
          <a:ln w="9525">
            <a:solidFill>
              <a:schemeClr val="tx1"/>
            </a:solidFill>
            <a:round/>
            <a:headEnd/>
            <a:tailEnd/>
          </a:ln>
          <a:effectLst/>
        </p:spPr>
        <p:txBody>
          <a:bodyPr wrap="none" anchor="ctr"/>
          <a:lstStyle/>
          <a:p>
            <a:endParaRPr lang="en-US" sz="1588"/>
          </a:p>
        </p:txBody>
      </p:sp>
      <p:sp>
        <p:nvSpPr>
          <p:cNvPr id="92166" name="Oval 6"/>
          <p:cNvSpPr>
            <a:spLocks noChangeArrowheads="1"/>
          </p:cNvSpPr>
          <p:nvPr/>
        </p:nvSpPr>
        <p:spPr bwMode="auto">
          <a:xfrm>
            <a:off x="5653368" y="4598614"/>
            <a:ext cx="295556" cy="456640"/>
          </a:xfrm>
          <a:prstGeom prst="ellipse">
            <a:avLst/>
          </a:prstGeom>
          <a:solidFill>
            <a:srgbClr val="FFCC99"/>
          </a:solidFill>
          <a:ln w="9525">
            <a:solidFill>
              <a:schemeClr val="tx1"/>
            </a:solidFill>
            <a:round/>
            <a:headEnd/>
            <a:tailEnd/>
          </a:ln>
          <a:effectLst/>
        </p:spPr>
        <p:txBody>
          <a:bodyPr wrap="none" anchor="ctr"/>
          <a:lstStyle/>
          <a:p>
            <a:endParaRPr lang="en-US" sz="1588"/>
          </a:p>
        </p:txBody>
      </p:sp>
      <p:sp>
        <p:nvSpPr>
          <p:cNvPr id="92167" name="Line 7"/>
          <p:cNvSpPr>
            <a:spLocks noChangeShapeType="1"/>
          </p:cNvSpPr>
          <p:nvPr/>
        </p:nvSpPr>
        <p:spPr bwMode="auto">
          <a:xfrm flipH="1">
            <a:off x="5356412" y="5360614"/>
            <a:ext cx="222717" cy="228320"/>
          </a:xfrm>
          <a:prstGeom prst="line">
            <a:avLst/>
          </a:prstGeom>
          <a:noFill/>
          <a:ln w="9525">
            <a:solidFill>
              <a:schemeClr val="tx1"/>
            </a:solidFill>
            <a:round/>
            <a:headEnd/>
            <a:tailEnd/>
          </a:ln>
          <a:effectLst/>
        </p:spPr>
        <p:txBody>
          <a:bodyPr/>
          <a:lstStyle/>
          <a:p>
            <a:endParaRPr lang="en-US" sz="1588"/>
          </a:p>
        </p:txBody>
      </p:sp>
      <p:sp>
        <p:nvSpPr>
          <p:cNvPr id="92168" name="Line 8"/>
          <p:cNvSpPr>
            <a:spLocks noChangeShapeType="1"/>
          </p:cNvSpPr>
          <p:nvPr/>
        </p:nvSpPr>
        <p:spPr bwMode="auto">
          <a:xfrm>
            <a:off x="6023162" y="5360614"/>
            <a:ext cx="295556" cy="305360"/>
          </a:xfrm>
          <a:prstGeom prst="line">
            <a:avLst/>
          </a:prstGeom>
          <a:noFill/>
          <a:ln w="9525">
            <a:solidFill>
              <a:schemeClr val="tx1"/>
            </a:solidFill>
            <a:round/>
            <a:headEnd/>
            <a:tailEnd/>
          </a:ln>
          <a:effectLst/>
        </p:spPr>
        <p:txBody>
          <a:bodyPr/>
          <a:lstStyle/>
          <a:p>
            <a:endParaRPr lang="en-US" sz="1588"/>
          </a:p>
        </p:txBody>
      </p:sp>
      <p:sp>
        <p:nvSpPr>
          <p:cNvPr id="92234" name="Line 74"/>
          <p:cNvSpPr>
            <a:spLocks noChangeShapeType="1"/>
          </p:cNvSpPr>
          <p:nvPr/>
        </p:nvSpPr>
        <p:spPr bwMode="auto">
          <a:xfrm>
            <a:off x="6244478" y="3239901"/>
            <a:ext cx="665349" cy="0"/>
          </a:xfrm>
          <a:prstGeom prst="line">
            <a:avLst/>
          </a:prstGeom>
          <a:noFill/>
          <a:ln w="50800">
            <a:solidFill>
              <a:schemeClr val="tx1"/>
            </a:solidFill>
            <a:round/>
            <a:headEnd/>
            <a:tailEnd type="triangle" w="med" len="med"/>
          </a:ln>
          <a:effectLst/>
        </p:spPr>
        <p:txBody>
          <a:bodyPr/>
          <a:lstStyle/>
          <a:p>
            <a:endParaRPr lang="en-US" sz="2824"/>
          </a:p>
        </p:txBody>
      </p:sp>
      <p:sp>
        <p:nvSpPr>
          <p:cNvPr id="92235" name="Line 75"/>
          <p:cNvSpPr>
            <a:spLocks noChangeShapeType="1"/>
          </p:cNvSpPr>
          <p:nvPr/>
        </p:nvSpPr>
        <p:spPr bwMode="auto">
          <a:xfrm flipV="1">
            <a:off x="6499412" y="4504764"/>
            <a:ext cx="739588" cy="551890"/>
          </a:xfrm>
          <a:prstGeom prst="line">
            <a:avLst/>
          </a:prstGeom>
          <a:noFill/>
          <a:ln w="50800">
            <a:solidFill>
              <a:schemeClr val="tx1"/>
            </a:solidFill>
            <a:round/>
            <a:headEnd/>
            <a:tailEnd type="triangle" w="med" len="med"/>
          </a:ln>
          <a:effectLst/>
        </p:spPr>
        <p:txBody>
          <a:bodyPr/>
          <a:lstStyle/>
          <a:p>
            <a:endParaRPr lang="en-US" sz="2824"/>
          </a:p>
        </p:txBody>
      </p:sp>
      <p:sp>
        <p:nvSpPr>
          <p:cNvPr id="92236" name="Text Box 76"/>
          <p:cNvSpPr txBox="1">
            <a:spLocks noChangeArrowheads="1"/>
          </p:cNvSpPr>
          <p:nvPr/>
        </p:nvSpPr>
        <p:spPr bwMode="auto">
          <a:xfrm>
            <a:off x="6163236" y="3226973"/>
            <a:ext cx="1027933" cy="471006"/>
          </a:xfrm>
          <a:prstGeom prst="rect">
            <a:avLst/>
          </a:prstGeom>
          <a:noFill/>
          <a:ln w="50800">
            <a:noFill/>
            <a:miter lim="800000"/>
            <a:headEnd/>
            <a:tailEnd/>
          </a:ln>
          <a:effectLst/>
        </p:spPr>
        <p:txBody>
          <a:bodyPr wrap="none" lIns="89896" tIns="44948" rIns="89896" bIns="44948">
            <a:spAutoFit/>
          </a:bodyPr>
          <a:lstStyle/>
          <a:p>
            <a:pPr defTabSz="449660"/>
            <a:r>
              <a:rPr lang="en-US" sz="2471" i="1">
                <a:latin typeface="Arial" charset="0"/>
              </a:rPr>
              <a:t>action</a:t>
            </a:r>
          </a:p>
        </p:txBody>
      </p:sp>
      <p:sp>
        <p:nvSpPr>
          <p:cNvPr id="92237" name="Text Box 77"/>
          <p:cNvSpPr txBox="1">
            <a:spLocks noChangeArrowheads="1"/>
          </p:cNvSpPr>
          <p:nvPr/>
        </p:nvSpPr>
        <p:spPr bwMode="auto">
          <a:xfrm>
            <a:off x="6680865" y="4773706"/>
            <a:ext cx="1027933" cy="471006"/>
          </a:xfrm>
          <a:prstGeom prst="rect">
            <a:avLst/>
          </a:prstGeom>
          <a:noFill/>
          <a:ln w="50800">
            <a:noFill/>
            <a:miter lim="800000"/>
            <a:headEnd/>
            <a:tailEnd/>
          </a:ln>
          <a:effectLst/>
        </p:spPr>
        <p:txBody>
          <a:bodyPr wrap="none" lIns="89896" tIns="44948" rIns="89896" bIns="44948">
            <a:spAutoFit/>
          </a:bodyPr>
          <a:lstStyle/>
          <a:p>
            <a:pPr defTabSz="449660"/>
            <a:r>
              <a:rPr lang="en-US" sz="2471" i="1">
                <a:latin typeface="Arial" charset="0"/>
              </a:rPr>
              <a:t>action</a:t>
            </a:r>
          </a:p>
        </p:txBody>
      </p:sp>
      <p:pic>
        <p:nvPicPr>
          <p:cNvPr id="15363" name="Picture 3" descr="C:\Users\vince\AppData\Local\Microsoft\Windows\Temporary Internet Files\Content.IE5\33NG8BYQ\MC900352460[1].wmf"/>
          <p:cNvPicPr>
            <a:picLocks noChangeAspect="1" noChangeArrowheads="1"/>
          </p:cNvPicPr>
          <p:nvPr/>
        </p:nvPicPr>
        <p:blipFill>
          <a:blip r:embed="rId2" cstate="print"/>
          <a:srcRect/>
          <a:stretch>
            <a:fillRect/>
          </a:stretch>
        </p:blipFill>
        <p:spPr bwMode="auto">
          <a:xfrm flipH="1">
            <a:off x="4213412" y="4891017"/>
            <a:ext cx="1260162" cy="943808"/>
          </a:xfrm>
          <a:prstGeom prst="rect">
            <a:avLst/>
          </a:prstGeom>
          <a:noFill/>
        </p:spPr>
      </p:pic>
      <p:pic>
        <p:nvPicPr>
          <p:cNvPr id="30" name="Picture 29" descr="Barcelona-BCN-Terminal2A.jpg"/>
          <p:cNvPicPr>
            <a:picLocks noChangeAspect="1"/>
          </p:cNvPicPr>
          <p:nvPr/>
        </p:nvPicPr>
        <p:blipFill>
          <a:blip r:embed="rId3" cstate="print"/>
          <a:stretch>
            <a:fillRect/>
          </a:stretch>
        </p:blipFill>
        <p:spPr>
          <a:xfrm>
            <a:off x="1225269" y="3707102"/>
            <a:ext cx="2422588" cy="1881832"/>
          </a:xfrm>
          <a:prstGeom prst="rect">
            <a:avLst/>
          </a:prstGeom>
        </p:spPr>
      </p:pic>
      <p:pic>
        <p:nvPicPr>
          <p:cNvPr id="31" name="Picture 30" descr="Barcelona-BCN-Terminal2B.jpg"/>
          <p:cNvPicPr>
            <a:picLocks noChangeAspect="1"/>
          </p:cNvPicPr>
          <p:nvPr/>
        </p:nvPicPr>
        <p:blipFill>
          <a:blip r:embed="rId4" cstate="print"/>
          <a:stretch>
            <a:fillRect/>
          </a:stretch>
        </p:blipFill>
        <p:spPr>
          <a:xfrm>
            <a:off x="7896703" y="3774337"/>
            <a:ext cx="2422588" cy="1881832"/>
          </a:xfrm>
          <a:prstGeom prst="rect">
            <a:avLst/>
          </a:prstGeom>
        </p:spPr>
      </p:pic>
      <p:sp>
        <p:nvSpPr>
          <p:cNvPr id="32" name="TextBox 31"/>
          <p:cNvSpPr txBox="1"/>
          <p:nvPr/>
        </p:nvSpPr>
        <p:spPr>
          <a:xfrm>
            <a:off x="1426976" y="3101984"/>
            <a:ext cx="1933863" cy="526939"/>
          </a:xfrm>
          <a:prstGeom prst="rect">
            <a:avLst/>
          </a:prstGeom>
          <a:noFill/>
        </p:spPr>
        <p:txBody>
          <a:bodyPr wrap="none" rtlCol="0">
            <a:spAutoFit/>
          </a:bodyPr>
          <a:lstStyle/>
          <a:p>
            <a:r>
              <a:rPr lang="en-US" sz="2824" dirty="0"/>
              <a:t>Terminal A</a:t>
            </a:r>
          </a:p>
        </p:txBody>
      </p:sp>
      <p:sp>
        <p:nvSpPr>
          <p:cNvPr id="25" name="Line 10"/>
          <p:cNvSpPr>
            <a:spLocks noChangeShapeType="1"/>
          </p:cNvSpPr>
          <p:nvPr/>
        </p:nvSpPr>
        <p:spPr bwMode="auto">
          <a:xfrm flipV="1">
            <a:off x="5476875" y="3221691"/>
            <a:ext cx="369794" cy="610721"/>
          </a:xfrm>
          <a:prstGeom prst="line">
            <a:avLst/>
          </a:prstGeom>
          <a:noFill/>
          <a:ln w="9525">
            <a:solidFill>
              <a:schemeClr val="tx1"/>
            </a:solidFill>
            <a:round/>
            <a:headEnd/>
            <a:tailEnd/>
          </a:ln>
          <a:effectLst/>
        </p:spPr>
        <p:txBody>
          <a:bodyPr/>
          <a:lstStyle/>
          <a:p>
            <a:endParaRPr lang="en-US" sz="1588"/>
          </a:p>
        </p:txBody>
      </p:sp>
      <p:sp>
        <p:nvSpPr>
          <p:cNvPr id="26" name="Line 11"/>
          <p:cNvSpPr>
            <a:spLocks noChangeShapeType="1"/>
          </p:cNvSpPr>
          <p:nvPr/>
        </p:nvSpPr>
        <p:spPr bwMode="auto">
          <a:xfrm>
            <a:off x="5846669" y="3221691"/>
            <a:ext cx="295556" cy="610721"/>
          </a:xfrm>
          <a:prstGeom prst="line">
            <a:avLst/>
          </a:prstGeom>
          <a:noFill/>
          <a:ln w="9525">
            <a:solidFill>
              <a:schemeClr val="tx1"/>
            </a:solidFill>
            <a:round/>
            <a:headEnd/>
            <a:tailEnd/>
          </a:ln>
          <a:effectLst/>
        </p:spPr>
        <p:txBody>
          <a:bodyPr/>
          <a:lstStyle/>
          <a:p>
            <a:endParaRPr lang="en-US" sz="1588"/>
          </a:p>
        </p:txBody>
      </p:sp>
      <p:sp>
        <p:nvSpPr>
          <p:cNvPr id="27" name="Oval 12"/>
          <p:cNvSpPr>
            <a:spLocks noChangeArrowheads="1"/>
          </p:cNvSpPr>
          <p:nvPr/>
        </p:nvSpPr>
        <p:spPr bwMode="auto">
          <a:xfrm>
            <a:off x="5625353" y="2231372"/>
            <a:ext cx="442632" cy="990319"/>
          </a:xfrm>
          <a:prstGeom prst="ellipse">
            <a:avLst/>
          </a:prstGeom>
          <a:solidFill>
            <a:srgbClr val="0000CC"/>
          </a:solidFill>
          <a:ln w="9525">
            <a:solidFill>
              <a:schemeClr val="tx1"/>
            </a:solidFill>
            <a:round/>
            <a:headEnd/>
            <a:tailEnd/>
          </a:ln>
          <a:effectLst/>
        </p:spPr>
        <p:txBody>
          <a:bodyPr wrap="none" anchor="ctr"/>
          <a:lstStyle/>
          <a:p>
            <a:endParaRPr lang="en-US" sz="1588"/>
          </a:p>
        </p:txBody>
      </p:sp>
      <p:sp>
        <p:nvSpPr>
          <p:cNvPr id="28" name="Oval 13"/>
          <p:cNvSpPr>
            <a:spLocks noChangeArrowheads="1"/>
          </p:cNvSpPr>
          <p:nvPr/>
        </p:nvSpPr>
        <p:spPr bwMode="auto">
          <a:xfrm>
            <a:off x="5698191" y="1774732"/>
            <a:ext cx="296956" cy="456640"/>
          </a:xfrm>
          <a:prstGeom prst="ellipse">
            <a:avLst/>
          </a:prstGeom>
          <a:solidFill>
            <a:srgbClr val="FFCC99"/>
          </a:solidFill>
          <a:ln w="9525">
            <a:solidFill>
              <a:schemeClr val="tx1"/>
            </a:solidFill>
            <a:round/>
            <a:headEnd/>
            <a:tailEnd/>
          </a:ln>
          <a:effectLst/>
        </p:spPr>
        <p:txBody>
          <a:bodyPr wrap="none" anchor="ctr"/>
          <a:lstStyle/>
          <a:p>
            <a:endParaRPr lang="en-US" sz="1588"/>
          </a:p>
        </p:txBody>
      </p:sp>
      <p:sp>
        <p:nvSpPr>
          <p:cNvPr id="29" name="Line 14"/>
          <p:cNvSpPr>
            <a:spLocks noChangeShapeType="1"/>
          </p:cNvSpPr>
          <p:nvPr/>
        </p:nvSpPr>
        <p:spPr bwMode="auto">
          <a:xfrm flipH="1">
            <a:off x="5402637" y="2536732"/>
            <a:ext cx="222716" cy="228319"/>
          </a:xfrm>
          <a:prstGeom prst="line">
            <a:avLst/>
          </a:prstGeom>
          <a:noFill/>
          <a:ln w="9525">
            <a:solidFill>
              <a:schemeClr val="tx1"/>
            </a:solidFill>
            <a:round/>
            <a:headEnd/>
            <a:tailEnd/>
          </a:ln>
          <a:effectLst/>
        </p:spPr>
        <p:txBody>
          <a:bodyPr/>
          <a:lstStyle/>
          <a:p>
            <a:endParaRPr lang="en-US" sz="1588"/>
          </a:p>
        </p:txBody>
      </p:sp>
      <p:sp>
        <p:nvSpPr>
          <p:cNvPr id="34" name="Line 15"/>
          <p:cNvSpPr>
            <a:spLocks noChangeShapeType="1"/>
          </p:cNvSpPr>
          <p:nvPr/>
        </p:nvSpPr>
        <p:spPr bwMode="auto">
          <a:xfrm>
            <a:off x="6067985" y="2536733"/>
            <a:ext cx="296956" cy="303959"/>
          </a:xfrm>
          <a:prstGeom prst="line">
            <a:avLst/>
          </a:prstGeom>
          <a:noFill/>
          <a:ln w="9525">
            <a:solidFill>
              <a:schemeClr val="tx1"/>
            </a:solidFill>
            <a:round/>
            <a:headEnd/>
            <a:tailEnd/>
          </a:ln>
          <a:effectLst/>
        </p:spPr>
        <p:txBody>
          <a:bodyPr/>
          <a:lstStyle/>
          <a:p>
            <a:endParaRPr lang="en-US" sz="1588"/>
          </a:p>
        </p:txBody>
      </p:sp>
      <p:pic>
        <p:nvPicPr>
          <p:cNvPr id="35" name="Picture 3" descr="C:\Users\vince\AppData\Local\Microsoft\Windows\Temporary Internet Files\Content.IE5\33NG8BYQ\MC900239173[1].wmf"/>
          <p:cNvPicPr>
            <a:picLocks noChangeAspect="1" noChangeArrowheads="1"/>
          </p:cNvPicPr>
          <p:nvPr/>
        </p:nvPicPr>
        <p:blipFill>
          <a:blip r:embed="rId5" cstate="print"/>
          <a:srcRect/>
          <a:stretch>
            <a:fillRect/>
          </a:stretch>
        </p:blipFill>
        <p:spPr bwMode="auto">
          <a:xfrm>
            <a:off x="5537108" y="1546412"/>
            <a:ext cx="658880" cy="336176"/>
          </a:xfrm>
          <a:prstGeom prst="rect">
            <a:avLst/>
          </a:prstGeom>
          <a:noFill/>
        </p:spPr>
      </p:pic>
      <p:sp>
        <p:nvSpPr>
          <p:cNvPr id="36" name="TextBox 35"/>
          <p:cNvSpPr txBox="1"/>
          <p:nvPr/>
        </p:nvSpPr>
        <p:spPr>
          <a:xfrm>
            <a:off x="8232880" y="3101984"/>
            <a:ext cx="1917961" cy="526939"/>
          </a:xfrm>
          <a:prstGeom prst="rect">
            <a:avLst/>
          </a:prstGeom>
          <a:noFill/>
        </p:spPr>
        <p:txBody>
          <a:bodyPr wrap="none" rtlCol="0">
            <a:spAutoFit/>
          </a:bodyPr>
          <a:lstStyle/>
          <a:p>
            <a:r>
              <a:rPr lang="en-US" sz="2824" dirty="0"/>
              <a:t>Terminal B</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Security game</a:t>
            </a:r>
          </a:p>
        </p:txBody>
      </p:sp>
      <p:graphicFrame>
        <p:nvGraphicFramePr>
          <p:cNvPr id="34" name="Group 3"/>
          <p:cNvGraphicFramePr>
            <a:graphicFrameLocks noGrp="1"/>
          </p:cNvGraphicFramePr>
          <p:nvPr>
            <p:ph idx="1"/>
          </p:nvPr>
        </p:nvGraphicFramePr>
        <p:xfrm>
          <a:off x="5054040" y="4218797"/>
          <a:ext cx="3353359" cy="1832380"/>
        </p:xfrm>
        <a:graphic>
          <a:graphicData uri="http://schemas.openxmlformats.org/drawingml/2006/table">
            <a:tbl>
              <a:tblPr/>
              <a:tblGrid>
                <a:gridCol w="1676960">
                  <a:extLst>
                    <a:ext uri="{9D8B030D-6E8A-4147-A177-3AD203B41FA5}">
                      <a16:colId xmlns:a16="http://schemas.microsoft.com/office/drawing/2014/main" val="20000"/>
                    </a:ext>
                  </a:extLst>
                </a:gridCol>
                <a:gridCol w="1676399">
                  <a:extLst>
                    <a:ext uri="{9D8B030D-6E8A-4147-A177-3AD203B41FA5}">
                      <a16:colId xmlns:a16="http://schemas.microsoft.com/office/drawing/2014/main" val="20001"/>
                    </a:ext>
                  </a:extLst>
                </a:gridCol>
              </a:tblGrid>
              <a:tr h="899246">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0, 0</a:t>
                      </a:r>
                    </a:p>
                  </a:txBody>
                  <a:tcPr marL="89896" marR="89896" marT="44948" marB="449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-1, 2</a:t>
                      </a:r>
                    </a:p>
                  </a:txBody>
                  <a:tcPr marL="89896" marR="89896" marT="44948" marB="449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3134">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-1, 1</a:t>
                      </a:r>
                    </a:p>
                  </a:txBody>
                  <a:tcPr marL="89896" marR="89896" marT="44948" marB="449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0, 0</a:t>
                      </a:r>
                    </a:p>
                  </a:txBody>
                  <a:tcPr marL="89896" marR="89896" marT="44948" marB="449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2163" name="Line 3"/>
          <p:cNvSpPr>
            <a:spLocks noChangeShapeType="1"/>
          </p:cNvSpPr>
          <p:nvPr/>
        </p:nvSpPr>
        <p:spPr bwMode="auto">
          <a:xfrm flipV="1">
            <a:off x="6418169" y="2550740"/>
            <a:ext cx="369794" cy="609320"/>
          </a:xfrm>
          <a:prstGeom prst="line">
            <a:avLst/>
          </a:prstGeom>
          <a:noFill/>
          <a:ln w="9525">
            <a:solidFill>
              <a:schemeClr val="tx1"/>
            </a:solidFill>
            <a:round/>
            <a:headEnd/>
            <a:tailEnd/>
          </a:ln>
          <a:effectLst/>
        </p:spPr>
        <p:txBody>
          <a:bodyPr/>
          <a:lstStyle/>
          <a:p>
            <a:endParaRPr lang="en-US" sz="1588"/>
          </a:p>
        </p:txBody>
      </p:sp>
      <p:sp>
        <p:nvSpPr>
          <p:cNvPr id="92164" name="Line 4"/>
          <p:cNvSpPr>
            <a:spLocks noChangeShapeType="1"/>
          </p:cNvSpPr>
          <p:nvPr/>
        </p:nvSpPr>
        <p:spPr bwMode="auto">
          <a:xfrm>
            <a:off x="6787963" y="2550740"/>
            <a:ext cx="295555" cy="609320"/>
          </a:xfrm>
          <a:prstGeom prst="line">
            <a:avLst/>
          </a:prstGeom>
          <a:noFill/>
          <a:ln w="9525">
            <a:solidFill>
              <a:schemeClr val="tx1"/>
            </a:solidFill>
            <a:round/>
            <a:headEnd/>
            <a:tailEnd/>
          </a:ln>
          <a:effectLst/>
        </p:spPr>
        <p:txBody>
          <a:bodyPr/>
          <a:lstStyle/>
          <a:p>
            <a:endParaRPr lang="en-US" sz="1588"/>
          </a:p>
        </p:txBody>
      </p:sp>
      <p:sp>
        <p:nvSpPr>
          <p:cNvPr id="92165" name="Oval 5"/>
          <p:cNvSpPr>
            <a:spLocks noChangeArrowheads="1"/>
          </p:cNvSpPr>
          <p:nvPr/>
        </p:nvSpPr>
        <p:spPr bwMode="auto">
          <a:xfrm>
            <a:off x="6566647" y="1559019"/>
            <a:ext cx="444033" cy="991721"/>
          </a:xfrm>
          <a:prstGeom prst="ellipse">
            <a:avLst/>
          </a:prstGeom>
          <a:solidFill>
            <a:schemeClr val="tx1"/>
          </a:solidFill>
          <a:ln w="9525">
            <a:solidFill>
              <a:schemeClr val="tx1"/>
            </a:solidFill>
            <a:round/>
            <a:headEnd/>
            <a:tailEnd/>
          </a:ln>
          <a:effectLst/>
        </p:spPr>
        <p:txBody>
          <a:bodyPr wrap="none" anchor="ctr"/>
          <a:lstStyle/>
          <a:p>
            <a:endParaRPr lang="en-US" sz="1588"/>
          </a:p>
        </p:txBody>
      </p:sp>
      <p:sp>
        <p:nvSpPr>
          <p:cNvPr id="92166" name="Oval 6"/>
          <p:cNvSpPr>
            <a:spLocks noChangeArrowheads="1"/>
          </p:cNvSpPr>
          <p:nvPr/>
        </p:nvSpPr>
        <p:spPr bwMode="auto">
          <a:xfrm>
            <a:off x="6640886" y="1102379"/>
            <a:ext cx="295556" cy="456640"/>
          </a:xfrm>
          <a:prstGeom prst="ellipse">
            <a:avLst/>
          </a:prstGeom>
          <a:solidFill>
            <a:srgbClr val="FFCC99"/>
          </a:solidFill>
          <a:ln w="9525">
            <a:solidFill>
              <a:schemeClr val="tx1"/>
            </a:solidFill>
            <a:round/>
            <a:headEnd/>
            <a:tailEnd/>
          </a:ln>
          <a:effectLst/>
        </p:spPr>
        <p:txBody>
          <a:bodyPr wrap="none" anchor="ctr"/>
          <a:lstStyle/>
          <a:p>
            <a:endParaRPr lang="en-US" sz="1588"/>
          </a:p>
        </p:txBody>
      </p:sp>
      <p:sp>
        <p:nvSpPr>
          <p:cNvPr id="92167" name="Line 7"/>
          <p:cNvSpPr>
            <a:spLocks noChangeShapeType="1"/>
          </p:cNvSpPr>
          <p:nvPr/>
        </p:nvSpPr>
        <p:spPr bwMode="auto">
          <a:xfrm flipH="1">
            <a:off x="6343930" y="1864380"/>
            <a:ext cx="222717" cy="228320"/>
          </a:xfrm>
          <a:prstGeom prst="line">
            <a:avLst/>
          </a:prstGeom>
          <a:noFill/>
          <a:ln w="9525">
            <a:solidFill>
              <a:schemeClr val="tx1"/>
            </a:solidFill>
            <a:round/>
            <a:headEnd/>
            <a:tailEnd/>
          </a:ln>
          <a:effectLst/>
        </p:spPr>
        <p:txBody>
          <a:bodyPr/>
          <a:lstStyle/>
          <a:p>
            <a:endParaRPr lang="en-US" sz="1588"/>
          </a:p>
        </p:txBody>
      </p:sp>
      <p:sp>
        <p:nvSpPr>
          <p:cNvPr id="92168" name="Line 8"/>
          <p:cNvSpPr>
            <a:spLocks noChangeShapeType="1"/>
          </p:cNvSpPr>
          <p:nvPr/>
        </p:nvSpPr>
        <p:spPr bwMode="auto">
          <a:xfrm>
            <a:off x="7010680" y="1864380"/>
            <a:ext cx="295556" cy="305360"/>
          </a:xfrm>
          <a:prstGeom prst="line">
            <a:avLst/>
          </a:prstGeom>
          <a:noFill/>
          <a:ln w="9525">
            <a:solidFill>
              <a:schemeClr val="tx1"/>
            </a:solidFill>
            <a:round/>
            <a:headEnd/>
            <a:tailEnd/>
          </a:ln>
          <a:effectLst/>
        </p:spPr>
        <p:txBody>
          <a:bodyPr/>
          <a:lstStyle/>
          <a:p>
            <a:endParaRPr lang="en-US" sz="1588"/>
          </a:p>
        </p:txBody>
      </p:sp>
      <p:pic>
        <p:nvPicPr>
          <p:cNvPr id="15363" name="Picture 3" descr="C:\Users\vince\AppData\Local\Microsoft\Windows\Temporary Internet Files\Content.IE5\33NG8BYQ\MC900352460[1].wmf"/>
          <p:cNvPicPr>
            <a:picLocks noChangeAspect="1" noChangeArrowheads="1"/>
          </p:cNvPicPr>
          <p:nvPr/>
        </p:nvPicPr>
        <p:blipFill>
          <a:blip r:embed="rId2" cstate="print"/>
          <a:srcRect/>
          <a:stretch>
            <a:fillRect/>
          </a:stretch>
        </p:blipFill>
        <p:spPr bwMode="auto">
          <a:xfrm flipH="1">
            <a:off x="5200930" y="1394782"/>
            <a:ext cx="1260162" cy="943808"/>
          </a:xfrm>
          <a:prstGeom prst="rect">
            <a:avLst/>
          </a:prstGeom>
          <a:noFill/>
        </p:spPr>
      </p:pic>
      <p:sp>
        <p:nvSpPr>
          <p:cNvPr id="35" name="Text Box 14"/>
          <p:cNvSpPr txBox="1">
            <a:spLocks noChangeArrowheads="1"/>
          </p:cNvSpPr>
          <p:nvPr/>
        </p:nvSpPr>
        <p:spPr bwMode="auto">
          <a:xfrm>
            <a:off x="4539067" y="4218797"/>
            <a:ext cx="514973" cy="661058"/>
          </a:xfrm>
          <a:prstGeom prst="rect">
            <a:avLst/>
          </a:prstGeom>
          <a:noFill/>
          <a:ln w="38100" algn="ctr">
            <a:noFill/>
            <a:miter lim="800000"/>
            <a:headEnd/>
            <a:tailEnd/>
          </a:ln>
          <a:effectLst/>
        </p:spPr>
        <p:txBody>
          <a:bodyPr wrap="none" lIns="89896" tIns="44948" rIns="89896" bIns="44948">
            <a:spAutoFit/>
          </a:bodyPr>
          <a:lstStyle/>
          <a:p>
            <a:pPr algn="ctr" defTabSz="449660" eaLnBrk="0" hangingPunct="0"/>
            <a:r>
              <a:rPr lang="en-US" sz="3706" dirty="0"/>
              <a:t>A</a:t>
            </a:r>
          </a:p>
        </p:txBody>
      </p:sp>
      <p:sp>
        <p:nvSpPr>
          <p:cNvPr id="36" name="Text Box 15"/>
          <p:cNvSpPr txBox="1">
            <a:spLocks noChangeArrowheads="1"/>
          </p:cNvSpPr>
          <p:nvPr/>
        </p:nvSpPr>
        <p:spPr bwMode="auto">
          <a:xfrm>
            <a:off x="4540988" y="5133477"/>
            <a:ext cx="484516" cy="661058"/>
          </a:xfrm>
          <a:prstGeom prst="rect">
            <a:avLst/>
          </a:prstGeom>
          <a:noFill/>
          <a:ln w="38100" algn="ctr">
            <a:noFill/>
            <a:miter lim="800000"/>
            <a:headEnd/>
            <a:tailEnd/>
          </a:ln>
          <a:effectLst/>
        </p:spPr>
        <p:txBody>
          <a:bodyPr wrap="none" lIns="89896" tIns="44948" rIns="89896" bIns="44948">
            <a:spAutoFit/>
          </a:bodyPr>
          <a:lstStyle/>
          <a:p>
            <a:pPr algn="ctr" defTabSz="449660" eaLnBrk="0" hangingPunct="0"/>
            <a:r>
              <a:rPr lang="en-US" sz="3706" dirty="0"/>
              <a:t>B</a:t>
            </a:r>
          </a:p>
        </p:txBody>
      </p:sp>
      <p:sp>
        <p:nvSpPr>
          <p:cNvPr id="37" name="Text Box 16"/>
          <p:cNvSpPr txBox="1">
            <a:spLocks noChangeArrowheads="1"/>
          </p:cNvSpPr>
          <p:nvPr/>
        </p:nvSpPr>
        <p:spPr bwMode="auto">
          <a:xfrm>
            <a:off x="5704043" y="3442790"/>
            <a:ext cx="514973" cy="661058"/>
          </a:xfrm>
          <a:prstGeom prst="rect">
            <a:avLst/>
          </a:prstGeom>
          <a:noFill/>
          <a:ln w="38100" algn="ctr">
            <a:noFill/>
            <a:miter lim="800000"/>
            <a:headEnd/>
            <a:tailEnd/>
          </a:ln>
          <a:effectLst/>
        </p:spPr>
        <p:txBody>
          <a:bodyPr wrap="none" lIns="89896" tIns="44948" rIns="89896" bIns="44948">
            <a:spAutoFit/>
          </a:bodyPr>
          <a:lstStyle/>
          <a:p>
            <a:pPr algn="ctr" defTabSz="449660" eaLnBrk="0" hangingPunct="0"/>
            <a:r>
              <a:rPr lang="en-US" sz="3706" dirty="0"/>
              <a:t>A</a:t>
            </a:r>
          </a:p>
        </p:txBody>
      </p:sp>
      <p:sp>
        <p:nvSpPr>
          <p:cNvPr id="38" name="Text Box 17"/>
          <p:cNvSpPr txBox="1">
            <a:spLocks noChangeArrowheads="1"/>
          </p:cNvSpPr>
          <p:nvPr/>
        </p:nvSpPr>
        <p:spPr bwMode="auto">
          <a:xfrm>
            <a:off x="7234868" y="3442790"/>
            <a:ext cx="484516" cy="661058"/>
          </a:xfrm>
          <a:prstGeom prst="rect">
            <a:avLst/>
          </a:prstGeom>
          <a:noFill/>
          <a:ln w="38100" algn="ctr">
            <a:noFill/>
            <a:miter lim="800000"/>
            <a:headEnd/>
            <a:tailEnd/>
          </a:ln>
          <a:effectLst/>
        </p:spPr>
        <p:txBody>
          <a:bodyPr wrap="none" lIns="89896" tIns="44948" rIns="89896" bIns="44948">
            <a:spAutoFit/>
          </a:bodyPr>
          <a:lstStyle/>
          <a:p>
            <a:pPr algn="ctr" defTabSz="449660" eaLnBrk="0" hangingPunct="0"/>
            <a:r>
              <a:rPr lang="en-US" sz="3706" dirty="0"/>
              <a:t>B</a:t>
            </a:r>
          </a:p>
        </p:txBody>
      </p:sp>
      <p:sp>
        <p:nvSpPr>
          <p:cNvPr id="24" name="Line 10"/>
          <p:cNvSpPr>
            <a:spLocks noChangeShapeType="1"/>
          </p:cNvSpPr>
          <p:nvPr/>
        </p:nvSpPr>
        <p:spPr bwMode="auto">
          <a:xfrm flipV="1">
            <a:off x="2787463" y="5440456"/>
            <a:ext cx="369794" cy="610721"/>
          </a:xfrm>
          <a:prstGeom prst="line">
            <a:avLst/>
          </a:prstGeom>
          <a:noFill/>
          <a:ln w="9525">
            <a:solidFill>
              <a:schemeClr val="tx1"/>
            </a:solidFill>
            <a:round/>
            <a:headEnd/>
            <a:tailEnd/>
          </a:ln>
          <a:effectLst/>
        </p:spPr>
        <p:txBody>
          <a:bodyPr/>
          <a:lstStyle/>
          <a:p>
            <a:endParaRPr lang="en-US" sz="1588"/>
          </a:p>
        </p:txBody>
      </p:sp>
      <p:sp>
        <p:nvSpPr>
          <p:cNvPr id="25" name="Line 11"/>
          <p:cNvSpPr>
            <a:spLocks noChangeShapeType="1"/>
          </p:cNvSpPr>
          <p:nvPr/>
        </p:nvSpPr>
        <p:spPr bwMode="auto">
          <a:xfrm>
            <a:off x="3157258" y="5440456"/>
            <a:ext cx="295556" cy="610721"/>
          </a:xfrm>
          <a:prstGeom prst="line">
            <a:avLst/>
          </a:prstGeom>
          <a:noFill/>
          <a:ln w="9525">
            <a:solidFill>
              <a:schemeClr val="tx1"/>
            </a:solidFill>
            <a:round/>
            <a:headEnd/>
            <a:tailEnd/>
          </a:ln>
          <a:effectLst/>
        </p:spPr>
        <p:txBody>
          <a:bodyPr/>
          <a:lstStyle/>
          <a:p>
            <a:endParaRPr lang="en-US" sz="1588"/>
          </a:p>
        </p:txBody>
      </p:sp>
      <p:sp>
        <p:nvSpPr>
          <p:cNvPr id="26" name="Oval 12"/>
          <p:cNvSpPr>
            <a:spLocks noChangeArrowheads="1"/>
          </p:cNvSpPr>
          <p:nvPr/>
        </p:nvSpPr>
        <p:spPr bwMode="auto">
          <a:xfrm>
            <a:off x="2935941" y="4450137"/>
            <a:ext cx="442632" cy="990319"/>
          </a:xfrm>
          <a:prstGeom prst="ellipse">
            <a:avLst/>
          </a:prstGeom>
          <a:solidFill>
            <a:srgbClr val="0000CC"/>
          </a:solidFill>
          <a:ln w="9525">
            <a:solidFill>
              <a:schemeClr val="tx1"/>
            </a:solidFill>
            <a:round/>
            <a:headEnd/>
            <a:tailEnd/>
          </a:ln>
          <a:effectLst/>
        </p:spPr>
        <p:txBody>
          <a:bodyPr wrap="none" anchor="ctr"/>
          <a:lstStyle/>
          <a:p>
            <a:endParaRPr lang="en-US" sz="1588"/>
          </a:p>
        </p:txBody>
      </p:sp>
      <p:sp>
        <p:nvSpPr>
          <p:cNvPr id="27" name="Oval 13"/>
          <p:cNvSpPr>
            <a:spLocks noChangeArrowheads="1"/>
          </p:cNvSpPr>
          <p:nvPr/>
        </p:nvSpPr>
        <p:spPr bwMode="auto">
          <a:xfrm>
            <a:off x="3008779" y="3993497"/>
            <a:ext cx="296956" cy="456640"/>
          </a:xfrm>
          <a:prstGeom prst="ellipse">
            <a:avLst/>
          </a:prstGeom>
          <a:solidFill>
            <a:srgbClr val="FFCC99"/>
          </a:solidFill>
          <a:ln w="9525">
            <a:solidFill>
              <a:schemeClr val="tx1"/>
            </a:solidFill>
            <a:round/>
            <a:headEnd/>
            <a:tailEnd/>
          </a:ln>
          <a:effectLst/>
        </p:spPr>
        <p:txBody>
          <a:bodyPr wrap="none" anchor="ctr"/>
          <a:lstStyle/>
          <a:p>
            <a:endParaRPr lang="en-US" sz="1588"/>
          </a:p>
        </p:txBody>
      </p:sp>
      <p:sp>
        <p:nvSpPr>
          <p:cNvPr id="28" name="Line 14"/>
          <p:cNvSpPr>
            <a:spLocks noChangeShapeType="1"/>
          </p:cNvSpPr>
          <p:nvPr/>
        </p:nvSpPr>
        <p:spPr bwMode="auto">
          <a:xfrm flipH="1">
            <a:off x="2713225" y="4755497"/>
            <a:ext cx="222716" cy="228319"/>
          </a:xfrm>
          <a:prstGeom prst="line">
            <a:avLst/>
          </a:prstGeom>
          <a:noFill/>
          <a:ln w="9525">
            <a:solidFill>
              <a:schemeClr val="tx1"/>
            </a:solidFill>
            <a:round/>
            <a:headEnd/>
            <a:tailEnd/>
          </a:ln>
          <a:effectLst/>
        </p:spPr>
        <p:txBody>
          <a:bodyPr/>
          <a:lstStyle/>
          <a:p>
            <a:endParaRPr lang="en-US" sz="1588"/>
          </a:p>
        </p:txBody>
      </p:sp>
      <p:sp>
        <p:nvSpPr>
          <p:cNvPr id="29" name="Line 15"/>
          <p:cNvSpPr>
            <a:spLocks noChangeShapeType="1"/>
          </p:cNvSpPr>
          <p:nvPr/>
        </p:nvSpPr>
        <p:spPr bwMode="auto">
          <a:xfrm>
            <a:off x="3378573" y="4755497"/>
            <a:ext cx="296956" cy="303959"/>
          </a:xfrm>
          <a:prstGeom prst="line">
            <a:avLst/>
          </a:prstGeom>
          <a:noFill/>
          <a:ln w="9525">
            <a:solidFill>
              <a:schemeClr val="tx1"/>
            </a:solidFill>
            <a:round/>
            <a:headEnd/>
            <a:tailEnd/>
          </a:ln>
          <a:effectLst/>
        </p:spPr>
        <p:txBody>
          <a:bodyPr/>
          <a:lstStyle/>
          <a:p>
            <a:endParaRPr lang="en-US" sz="1588"/>
          </a:p>
        </p:txBody>
      </p:sp>
      <p:pic>
        <p:nvPicPr>
          <p:cNvPr id="30" name="Picture 3" descr="C:\Users\vince\AppData\Local\Microsoft\Windows\Temporary Internet Files\Content.IE5\33NG8BYQ\MC900239173[1].wmf"/>
          <p:cNvPicPr>
            <a:picLocks noChangeAspect="1" noChangeArrowheads="1"/>
          </p:cNvPicPr>
          <p:nvPr/>
        </p:nvPicPr>
        <p:blipFill>
          <a:blip r:embed="rId3" cstate="print"/>
          <a:srcRect/>
          <a:stretch>
            <a:fillRect/>
          </a:stretch>
        </p:blipFill>
        <p:spPr bwMode="auto">
          <a:xfrm>
            <a:off x="2847696" y="3765177"/>
            <a:ext cx="658880" cy="336176"/>
          </a:xfrm>
          <a:prstGeom prst="rect">
            <a:avLst/>
          </a:prstGeom>
          <a:noFill/>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US" sz="4765" dirty="0"/>
              <a:t>Example security game</a:t>
            </a:r>
            <a:endParaRPr lang="en-US" dirty="0"/>
          </a:p>
        </p:txBody>
      </p:sp>
      <p:sp>
        <p:nvSpPr>
          <p:cNvPr id="107523" name="Rectangle 3"/>
          <p:cNvSpPr>
            <a:spLocks noGrp="1" noChangeArrowheads="1"/>
          </p:cNvSpPr>
          <p:nvPr>
            <p:ph idx="1"/>
          </p:nvPr>
        </p:nvSpPr>
        <p:spPr/>
        <p:txBody>
          <a:bodyPr/>
          <a:lstStyle/>
          <a:p>
            <a:r>
              <a:rPr lang="en-US" dirty="0"/>
              <a:t>3 airport terminals to defend (A, B, C)</a:t>
            </a:r>
          </a:p>
          <a:p>
            <a:r>
              <a:rPr lang="en-US" dirty="0"/>
              <a:t>Defender can place checkpoints at 2 of them</a:t>
            </a:r>
          </a:p>
          <a:p>
            <a:r>
              <a:rPr lang="en-US" dirty="0"/>
              <a:t>Attacker can attack any 1 terminal</a:t>
            </a:r>
          </a:p>
          <a:p>
            <a:pPr lvl="1">
              <a:lnSpc>
                <a:spcPct val="90000"/>
              </a:lnSpc>
            </a:pPr>
            <a:endParaRPr lang="en-US" dirty="0"/>
          </a:p>
        </p:txBody>
      </p:sp>
      <p:graphicFrame>
        <p:nvGraphicFramePr>
          <p:cNvPr id="107524" name="Group 4"/>
          <p:cNvGraphicFramePr>
            <a:graphicFrameLocks noGrp="1"/>
          </p:cNvGraphicFramePr>
          <p:nvPr/>
        </p:nvGraphicFramePr>
        <p:xfrm>
          <a:off x="6860895" y="3516224"/>
          <a:ext cx="4155982" cy="2458292"/>
        </p:xfrm>
        <a:graphic>
          <a:graphicData uri="http://schemas.openxmlformats.org/drawingml/2006/table">
            <a:tbl>
              <a:tblPr/>
              <a:tblGrid>
                <a:gridCol w="1312489">
                  <a:extLst>
                    <a:ext uri="{9D8B030D-6E8A-4147-A177-3AD203B41FA5}">
                      <a16:colId xmlns:a16="http://schemas.microsoft.com/office/drawing/2014/main" val="20000"/>
                    </a:ext>
                  </a:extLst>
                </a:gridCol>
                <a:gridCol w="1421746">
                  <a:extLst>
                    <a:ext uri="{9D8B030D-6E8A-4147-A177-3AD203B41FA5}">
                      <a16:colId xmlns:a16="http://schemas.microsoft.com/office/drawing/2014/main" val="20001"/>
                    </a:ext>
                  </a:extLst>
                </a:gridCol>
                <a:gridCol w="1421747">
                  <a:extLst>
                    <a:ext uri="{9D8B030D-6E8A-4147-A177-3AD203B41FA5}">
                      <a16:colId xmlns:a16="http://schemas.microsoft.com/office/drawing/2014/main" val="20002"/>
                    </a:ext>
                  </a:extLst>
                </a:gridCol>
              </a:tblGrid>
              <a:tr h="825034">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-1</a:t>
                      </a:r>
                    </a:p>
                  </a:txBody>
                  <a:tcPr marL="89896" marR="89896" marT="44948" marB="449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-1</a:t>
                      </a:r>
                    </a:p>
                  </a:txBody>
                  <a:tcPr marL="89896" marR="89896" marT="44948" marB="449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-2, 3</a:t>
                      </a:r>
                    </a:p>
                  </a:txBody>
                  <a:tcPr marL="89896" marR="89896" marT="44948" marB="449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6629">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defRPr/>
                      </a:pPr>
                      <a:r>
                        <a:rPr kumimoji="0" lang="en-US" sz="4200" b="0" i="0" u="none" strike="noStrike" cap="none" normalizeH="0" baseline="0" dirty="0">
                          <a:ln>
                            <a:noFill/>
                          </a:ln>
                          <a:solidFill>
                            <a:schemeClr val="tx1"/>
                          </a:solidFill>
                          <a:effectLst/>
                          <a:latin typeface="Arial" charset="0"/>
                          <a:ea typeface="宋体" pitchFamily="2" charset="-122"/>
                        </a:rPr>
                        <a:t>0, -1</a:t>
                      </a:r>
                    </a:p>
                  </a:txBody>
                  <a:tcPr marL="89896" marR="89896" marT="44948" marB="449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-1, 1</a:t>
                      </a:r>
                    </a:p>
                  </a:txBody>
                  <a:tcPr marL="89896" marR="89896" marT="44948" marB="449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0, 0</a:t>
                      </a:r>
                    </a:p>
                  </a:txBody>
                  <a:tcPr marL="89896" marR="89896" marT="44948" marB="449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6629">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-1, 1</a:t>
                      </a:r>
                    </a:p>
                  </a:txBody>
                  <a:tcPr marL="89896" marR="89896" marT="44948" marB="449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-1</a:t>
                      </a:r>
                    </a:p>
                  </a:txBody>
                  <a:tcPr marL="89896" marR="89896" marT="44948" marB="449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4000"/>
                        </a:lnSpc>
                        <a:spcBef>
                          <a:spcPts val="900"/>
                        </a:spcBef>
                        <a:spcAft>
                          <a:spcPct val="0"/>
                        </a:spcAft>
                        <a:buClr>
                          <a:srgbClr val="000000"/>
                        </a:buClr>
                        <a:buSzPct val="100000"/>
                        <a:buFont typeface="Arial" charset="0"/>
                        <a:buNone/>
                        <a:tabLst/>
                      </a:pPr>
                      <a:r>
                        <a:rPr kumimoji="0" lang="en-US" sz="4200" b="0" i="0" u="none" strike="noStrike" cap="none" normalizeH="0" baseline="0" dirty="0">
                          <a:ln>
                            <a:noFill/>
                          </a:ln>
                          <a:solidFill>
                            <a:schemeClr val="tx1"/>
                          </a:solidFill>
                          <a:effectLst/>
                          <a:latin typeface="Arial" charset="0"/>
                          <a:ea typeface="宋体" pitchFamily="2" charset="-122"/>
                        </a:rPr>
                        <a:t>0, 0</a:t>
                      </a:r>
                    </a:p>
                  </a:txBody>
                  <a:tcPr marL="89896" marR="89896" marT="44948" marB="449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5408008" y="3583460"/>
            <a:ext cx="1280479" cy="635559"/>
          </a:xfrm>
          <a:prstGeom prst="rect">
            <a:avLst/>
          </a:prstGeom>
          <a:noFill/>
        </p:spPr>
        <p:txBody>
          <a:bodyPr wrap="none" rtlCol="0">
            <a:spAutoFit/>
          </a:bodyPr>
          <a:lstStyle/>
          <a:p>
            <a:r>
              <a:rPr lang="en-US" sz="3530" dirty="0"/>
              <a:t>{A, B}</a:t>
            </a:r>
          </a:p>
        </p:txBody>
      </p:sp>
      <p:sp>
        <p:nvSpPr>
          <p:cNvPr id="18" name="TextBox 17"/>
          <p:cNvSpPr txBox="1"/>
          <p:nvPr/>
        </p:nvSpPr>
        <p:spPr>
          <a:xfrm>
            <a:off x="5448953" y="4390283"/>
            <a:ext cx="1317348" cy="635559"/>
          </a:xfrm>
          <a:prstGeom prst="rect">
            <a:avLst/>
          </a:prstGeom>
          <a:noFill/>
        </p:spPr>
        <p:txBody>
          <a:bodyPr wrap="none" rtlCol="0">
            <a:spAutoFit/>
          </a:bodyPr>
          <a:lstStyle/>
          <a:p>
            <a:r>
              <a:rPr lang="en-US" sz="3530" dirty="0"/>
              <a:t>{A, C}</a:t>
            </a:r>
          </a:p>
        </p:txBody>
      </p:sp>
      <p:sp>
        <p:nvSpPr>
          <p:cNvPr id="19" name="TextBox 18"/>
          <p:cNvSpPr txBox="1"/>
          <p:nvPr/>
        </p:nvSpPr>
        <p:spPr>
          <a:xfrm>
            <a:off x="5448953" y="5197107"/>
            <a:ext cx="1288494" cy="635559"/>
          </a:xfrm>
          <a:prstGeom prst="rect">
            <a:avLst/>
          </a:prstGeom>
          <a:noFill/>
        </p:spPr>
        <p:txBody>
          <a:bodyPr wrap="none" rtlCol="0">
            <a:spAutoFit/>
          </a:bodyPr>
          <a:lstStyle/>
          <a:p>
            <a:r>
              <a:rPr lang="en-US" sz="3530" dirty="0"/>
              <a:t>{B, C}</a:t>
            </a:r>
          </a:p>
        </p:txBody>
      </p:sp>
      <p:sp>
        <p:nvSpPr>
          <p:cNvPr id="20" name="TextBox 19"/>
          <p:cNvSpPr txBox="1"/>
          <p:nvPr/>
        </p:nvSpPr>
        <p:spPr>
          <a:xfrm>
            <a:off x="7245283" y="2843871"/>
            <a:ext cx="502061" cy="635559"/>
          </a:xfrm>
          <a:prstGeom prst="rect">
            <a:avLst/>
          </a:prstGeom>
          <a:noFill/>
        </p:spPr>
        <p:txBody>
          <a:bodyPr wrap="none" rtlCol="0">
            <a:spAutoFit/>
          </a:bodyPr>
          <a:lstStyle/>
          <a:p>
            <a:r>
              <a:rPr lang="en-US" sz="3530" dirty="0"/>
              <a:t>A</a:t>
            </a:r>
          </a:p>
        </p:txBody>
      </p:sp>
      <p:sp>
        <p:nvSpPr>
          <p:cNvPr id="21" name="TextBox 20"/>
          <p:cNvSpPr txBox="1"/>
          <p:nvPr/>
        </p:nvSpPr>
        <p:spPr>
          <a:xfrm>
            <a:off x="8589988" y="2843871"/>
            <a:ext cx="473206" cy="635559"/>
          </a:xfrm>
          <a:prstGeom prst="rect">
            <a:avLst/>
          </a:prstGeom>
          <a:noFill/>
        </p:spPr>
        <p:txBody>
          <a:bodyPr wrap="none" rtlCol="0">
            <a:spAutoFit/>
          </a:bodyPr>
          <a:lstStyle/>
          <a:p>
            <a:r>
              <a:rPr lang="en-US" sz="3530" dirty="0"/>
              <a:t>B</a:t>
            </a:r>
          </a:p>
        </p:txBody>
      </p:sp>
      <p:sp>
        <p:nvSpPr>
          <p:cNvPr id="22" name="TextBox 21"/>
          <p:cNvSpPr txBox="1"/>
          <p:nvPr/>
        </p:nvSpPr>
        <p:spPr>
          <a:xfrm>
            <a:off x="10069165" y="2843871"/>
            <a:ext cx="510076" cy="635559"/>
          </a:xfrm>
          <a:prstGeom prst="rect">
            <a:avLst/>
          </a:prstGeom>
          <a:noFill/>
        </p:spPr>
        <p:txBody>
          <a:bodyPr wrap="none" rtlCol="0">
            <a:spAutoFit/>
          </a:bodyPr>
          <a:lstStyle/>
          <a:p>
            <a:r>
              <a:rPr lang="en-US" sz="3530" dirty="0"/>
              <a:t>C</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B869-5349-4438-BA0B-29736C5BE740}"/>
              </a:ext>
            </a:extLst>
          </p:cNvPr>
          <p:cNvSpPr>
            <a:spLocks noGrp="1"/>
          </p:cNvSpPr>
          <p:nvPr>
            <p:ph type="title"/>
          </p:nvPr>
        </p:nvSpPr>
        <p:spPr/>
        <p:txBody>
          <a:bodyPr>
            <a:normAutofit/>
          </a:bodyPr>
          <a:lstStyle/>
          <a:p>
            <a:r>
              <a:rPr lang="en-US">
                <a:solidFill>
                  <a:srgbClr val="FFFFFF"/>
                </a:solidFill>
              </a:rPr>
              <a:t>Strategy Summary</a:t>
            </a:r>
          </a:p>
        </p:txBody>
      </p:sp>
      <p:graphicFrame>
        <p:nvGraphicFramePr>
          <p:cNvPr id="5" name="Content Placeholder 2">
            <a:extLst>
              <a:ext uri="{FF2B5EF4-FFF2-40B4-BE49-F238E27FC236}">
                <a16:creationId xmlns:a16="http://schemas.microsoft.com/office/drawing/2014/main" id="{C7604C4A-6C7A-489E-A9CA-E01416C459F4}"/>
              </a:ext>
            </a:extLst>
          </p:cNvPr>
          <p:cNvGraphicFramePr>
            <a:graphicFrameLocks noGrp="1"/>
          </p:cNvGraphicFramePr>
          <p:nvPr>
            <p:ph idx="1"/>
          </p:nvPr>
        </p:nvGraphicFramePr>
        <p:xfrm>
          <a:off x="2036762" y="774700"/>
          <a:ext cx="11666537" cy="566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15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BAB7-5670-4E82-8DAE-038F81B7A3D3}"/>
              </a:ext>
            </a:extLst>
          </p:cNvPr>
          <p:cNvSpPr>
            <a:spLocks noGrp="1"/>
          </p:cNvSpPr>
          <p:nvPr>
            <p:ph type="title"/>
          </p:nvPr>
        </p:nvSpPr>
        <p:spPr/>
        <p:txBody>
          <a:bodyPr vert="horz" lIns="91440" tIns="45720" rIns="91440" bIns="45720" rtlCol="0" anchor="b">
            <a:normAutofit/>
          </a:bodyPr>
          <a:lstStyle/>
          <a:p>
            <a:r>
              <a:rPr lang="en-US" sz="4800" kern="1200" dirty="0">
                <a:solidFill>
                  <a:srgbClr val="FFFFFF"/>
                </a:solidFill>
                <a:latin typeface="+mj-lt"/>
                <a:ea typeface="+mj-ea"/>
                <a:cs typeface="+mj-cs"/>
              </a:rPr>
              <a:t>Payoff Analysis</a:t>
            </a:r>
          </a:p>
        </p:txBody>
      </p:sp>
      <p:pic>
        <p:nvPicPr>
          <p:cNvPr id="7" name="Content Placeholder 3">
            <a:extLst>
              <a:ext uri="{FF2B5EF4-FFF2-40B4-BE49-F238E27FC236}">
                <a16:creationId xmlns:a16="http://schemas.microsoft.com/office/drawing/2014/main" id="{46657EE0-90AE-45BE-8A12-C7DBAD99AC8A}"/>
              </a:ext>
            </a:extLst>
          </p:cNvPr>
          <p:cNvPicPr>
            <a:picLocks noGrp="1" noChangeAspect="1"/>
          </p:cNvPicPr>
          <p:nvPr>
            <p:ph idx="1"/>
          </p:nvPr>
        </p:nvPicPr>
        <p:blipFill>
          <a:blip r:embed="rId3"/>
          <a:stretch>
            <a:fillRect/>
          </a:stretch>
        </p:blipFill>
        <p:spPr>
          <a:xfrm>
            <a:off x="6096000" y="1151680"/>
            <a:ext cx="5218856" cy="4554639"/>
          </a:xfrm>
          <a:prstGeom prst="rect">
            <a:avLst/>
          </a:prstGeom>
        </p:spPr>
      </p:pic>
    </p:spTree>
    <p:extLst>
      <p:ext uri="{BB962C8B-B14F-4D97-AF65-F5344CB8AC3E}">
        <p14:creationId xmlns:p14="http://schemas.microsoft.com/office/powerpoint/2010/main" val="4163499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2CF9-8151-4085-9C33-9A11FA900F31}"/>
              </a:ext>
            </a:extLst>
          </p:cNvPr>
          <p:cNvSpPr>
            <a:spLocks noGrp="1"/>
          </p:cNvSpPr>
          <p:nvPr>
            <p:ph type="title"/>
          </p:nvPr>
        </p:nvSpPr>
        <p:spPr/>
        <p:txBody>
          <a:bodyPr>
            <a:normAutofit/>
          </a:bodyPr>
          <a:lstStyle/>
          <a:p>
            <a:r>
              <a:rPr lang="en-US">
                <a:solidFill>
                  <a:srgbClr val="FFFFFF"/>
                </a:solidFill>
              </a:rPr>
              <a:t>Game Tree Model for Error Detection and Missing Detection</a:t>
            </a:r>
          </a:p>
        </p:txBody>
      </p:sp>
      <p:graphicFrame>
        <p:nvGraphicFramePr>
          <p:cNvPr id="7" name="Content Placeholder 2">
            <a:extLst>
              <a:ext uri="{FF2B5EF4-FFF2-40B4-BE49-F238E27FC236}">
                <a16:creationId xmlns:a16="http://schemas.microsoft.com/office/drawing/2014/main" id="{DCAFBDAE-8816-408F-8BF1-BD387B29DB22}"/>
              </a:ext>
            </a:extLst>
          </p:cNvPr>
          <p:cNvGraphicFramePr>
            <a:graphicFrameLocks noGrp="1"/>
          </p:cNvGraphicFramePr>
          <p:nvPr>
            <p:ph idx="1"/>
          </p:nvPr>
        </p:nvGraphicFramePr>
        <p:xfrm>
          <a:off x="2176463" y="1399381"/>
          <a:ext cx="11140820" cy="5283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17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9C8F-977C-4648-8746-07DAE2B5F51A}"/>
              </a:ext>
            </a:extLst>
          </p:cNvPr>
          <p:cNvSpPr>
            <a:spLocks noGrp="1"/>
          </p:cNvSpPr>
          <p:nvPr>
            <p:ph type="title"/>
          </p:nvPr>
        </p:nvSpPr>
        <p:spPr/>
        <p:txBody>
          <a:bodyPr vert="horz" lIns="91440" tIns="45720" rIns="91440" bIns="45720" rtlCol="0" anchor="b">
            <a:normAutofit/>
          </a:bodyPr>
          <a:lstStyle/>
          <a:p>
            <a:r>
              <a:rPr lang="en-US" sz="3700" kern="1200" dirty="0">
                <a:solidFill>
                  <a:srgbClr val="FFFFFF"/>
                </a:solidFill>
                <a:latin typeface="+mj-lt"/>
                <a:ea typeface="+mj-ea"/>
                <a:cs typeface="+mj-cs"/>
              </a:rPr>
              <a:t>Game Tree Model for Error Detection and Missing Detection </a:t>
            </a:r>
          </a:p>
        </p:txBody>
      </p:sp>
      <p:pic>
        <p:nvPicPr>
          <p:cNvPr id="7" name="Content Placeholder 3">
            <a:extLst>
              <a:ext uri="{FF2B5EF4-FFF2-40B4-BE49-F238E27FC236}">
                <a16:creationId xmlns:a16="http://schemas.microsoft.com/office/drawing/2014/main" id="{2EA1507A-E29F-4C7E-848B-8B96BC0766A2}"/>
              </a:ext>
            </a:extLst>
          </p:cNvPr>
          <p:cNvPicPr>
            <a:picLocks noGrp="1" noChangeAspect="1"/>
          </p:cNvPicPr>
          <p:nvPr>
            <p:ph idx="1"/>
          </p:nvPr>
        </p:nvPicPr>
        <p:blipFill>
          <a:blip r:embed="rId3"/>
          <a:stretch>
            <a:fillRect/>
          </a:stretch>
        </p:blipFill>
        <p:spPr>
          <a:xfrm>
            <a:off x="5768879" y="1651326"/>
            <a:ext cx="4022821" cy="4978074"/>
          </a:xfrm>
          <a:prstGeom prst="rect">
            <a:avLst/>
          </a:prstGeom>
        </p:spPr>
      </p:pic>
    </p:spTree>
    <p:extLst>
      <p:ext uri="{BB962C8B-B14F-4D97-AF65-F5344CB8AC3E}">
        <p14:creationId xmlns:p14="http://schemas.microsoft.com/office/powerpoint/2010/main" val="420127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7CDA-B7A4-4FE6-9640-09A242087663}"/>
              </a:ext>
            </a:extLst>
          </p:cNvPr>
          <p:cNvSpPr>
            <a:spLocks noGrp="1"/>
          </p:cNvSpPr>
          <p:nvPr>
            <p:ph type="title"/>
          </p:nvPr>
        </p:nvSpPr>
        <p:spPr/>
        <p:txBody>
          <a:bodyPr/>
          <a:lstStyle/>
          <a:p>
            <a:r>
              <a:rPr lang="en-US" dirty="0"/>
              <a:t>Remember risk perspectives</a:t>
            </a:r>
          </a:p>
        </p:txBody>
      </p:sp>
      <p:sp>
        <p:nvSpPr>
          <p:cNvPr id="3" name="Content Placeholder 2">
            <a:extLst>
              <a:ext uri="{FF2B5EF4-FFF2-40B4-BE49-F238E27FC236}">
                <a16:creationId xmlns:a16="http://schemas.microsoft.com/office/drawing/2014/main" id="{4319B0E9-00ED-46A0-9F87-084EB123A800}"/>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Asset-based is identifying risks based on what can happen to your assets.</a:t>
            </a:r>
          </a:p>
          <a:p>
            <a:pPr marL="342900" indent="-342900">
              <a:buFont typeface="Arial" panose="020B0604020202020204" pitchFamily="34" charset="0"/>
              <a:buChar char="•"/>
            </a:pPr>
            <a:r>
              <a:rPr lang="en-US" dirty="0"/>
              <a:t>Outcomes-based is identifying what can happen to your desired outcomes, such as profits, income, or sales.</a:t>
            </a:r>
          </a:p>
          <a:p>
            <a:pPr marL="342900" indent="-342900">
              <a:buFont typeface="Arial" panose="020B0604020202020204" pitchFamily="34" charset="0"/>
              <a:buChar char="•"/>
            </a:pPr>
            <a:r>
              <a:rPr lang="en-US" dirty="0"/>
              <a:t>Process-based is focused on safety outcomes.</a:t>
            </a:r>
          </a:p>
          <a:p>
            <a:pPr marL="342900" indent="-342900">
              <a:buFont typeface="Arial" panose="020B0604020202020204" pitchFamily="34" charset="0"/>
              <a:buChar char="•"/>
            </a:pPr>
            <a:r>
              <a:rPr lang="en-US" dirty="0"/>
              <a:t>Vulnerability-based is centered around inherent weaknesses.</a:t>
            </a:r>
          </a:p>
          <a:p>
            <a:pPr marL="342900" indent="-342900">
              <a:buFont typeface="Arial" panose="020B0604020202020204" pitchFamily="34" charset="0"/>
              <a:buChar char="•"/>
            </a:pPr>
            <a:r>
              <a:rPr lang="en-US" dirty="0"/>
              <a:t>Threat-based revolves around who can perform the attacks.</a:t>
            </a:r>
          </a:p>
        </p:txBody>
      </p:sp>
    </p:spTree>
    <p:extLst>
      <p:ext uri="{BB962C8B-B14F-4D97-AF65-F5344CB8AC3E}">
        <p14:creationId xmlns:p14="http://schemas.microsoft.com/office/powerpoint/2010/main" val="253835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17A5-2159-438B-B773-77CFD5B4A729}"/>
              </a:ext>
            </a:extLst>
          </p:cNvPr>
          <p:cNvSpPr>
            <a:spLocks noGrp="1"/>
          </p:cNvSpPr>
          <p:nvPr>
            <p:ph type="title"/>
          </p:nvPr>
        </p:nvSpPr>
        <p:spPr/>
        <p:txBody>
          <a:bodyPr/>
          <a:lstStyle/>
          <a:p>
            <a:r>
              <a:rPr lang="en-US" dirty="0"/>
              <a:t>Inherent risk</a:t>
            </a:r>
          </a:p>
        </p:txBody>
      </p:sp>
      <p:sp>
        <p:nvSpPr>
          <p:cNvPr id="3" name="Content Placeholder 2">
            <a:extLst>
              <a:ext uri="{FF2B5EF4-FFF2-40B4-BE49-F238E27FC236}">
                <a16:creationId xmlns:a16="http://schemas.microsoft.com/office/drawing/2014/main" id="{092CC528-FA85-4A9E-93D6-DEE8626B60E9}"/>
              </a:ext>
            </a:extLst>
          </p:cNvPr>
          <p:cNvSpPr>
            <a:spLocks noGrp="1"/>
          </p:cNvSpPr>
          <p:nvPr>
            <p:ph idx="1"/>
          </p:nvPr>
        </p:nvSpPr>
        <p:spPr/>
        <p:txBody>
          <a:bodyPr/>
          <a:lstStyle/>
          <a:p>
            <a:r>
              <a:rPr lang="en-US" dirty="0"/>
              <a:t>The amount of risk an asset carries in the absence of controls. </a:t>
            </a:r>
          </a:p>
          <a:p>
            <a:endParaRPr lang="en-US" dirty="0"/>
          </a:p>
          <a:p>
            <a:r>
              <a:rPr lang="en-US" dirty="0"/>
              <a:t>Residual risk = Inherent risk – Mitigation from controls</a:t>
            </a:r>
          </a:p>
          <a:p>
            <a:endParaRPr lang="en-US" dirty="0"/>
          </a:p>
          <a:p>
            <a:r>
              <a:rPr lang="en-US" dirty="0"/>
              <a:t>Inherent risk = Threat score * Impact score / 5</a:t>
            </a:r>
          </a:p>
        </p:txBody>
      </p:sp>
    </p:spTree>
    <p:extLst>
      <p:ext uri="{BB962C8B-B14F-4D97-AF65-F5344CB8AC3E}">
        <p14:creationId xmlns:p14="http://schemas.microsoft.com/office/powerpoint/2010/main" val="193350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8A2A-817A-4308-8B65-30966828382E}"/>
              </a:ext>
            </a:extLst>
          </p:cNvPr>
          <p:cNvSpPr>
            <a:spLocks noGrp="1"/>
          </p:cNvSpPr>
          <p:nvPr>
            <p:ph type="title"/>
          </p:nvPr>
        </p:nvSpPr>
        <p:spPr/>
        <p:txBody>
          <a:bodyPr/>
          <a:lstStyle/>
          <a:p>
            <a:r>
              <a:rPr lang="en-US" dirty="0"/>
              <a:t>It is a car analogy</a:t>
            </a:r>
          </a:p>
        </p:txBody>
      </p:sp>
      <p:sp>
        <p:nvSpPr>
          <p:cNvPr id="3" name="Content Placeholder 2">
            <a:extLst>
              <a:ext uri="{FF2B5EF4-FFF2-40B4-BE49-F238E27FC236}">
                <a16:creationId xmlns:a16="http://schemas.microsoft.com/office/drawing/2014/main" id="{CD34246B-AFE0-45B8-9D83-9082617E95FE}"/>
              </a:ext>
            </a:extLst>
          </p:cNvPr>
          <p:cNvSpPr>
            <a:spLocks noGrp="1"/>
          </p:cNvSpPr>
          <p:nvPr>
            <p:ph idx="1"/>
          </p:nvPr>
        </p:nvSpPr>
        <p:spPr/>
        <p:txBody>
          <a:bodyPr/>
          <a:lstStyle/>
          <a:p>
            <a:r>
              <a:rPr lang="en-US" dirty="0"/>
              <a:t>As a residual risk example, you can consider the car seat belts. </a:t>
            </a:r>
          </a:p>
          <a:p>
            <a:r>
              <a:rPr lang="en-US" dirty="0"/>
              <a:t>Initially, without seatbelts, there were a lot of deaths and injuries due to accidents. </a:t>
            </a:r>
          </a:p>
          <a:p>
            <a:r>
              <a:rPr lang="en-US" dirty="0"/>
              <a:t>After the seat belts were installed in the cars and made mandatory to wear by the law, there was a significant reduction in deaths and injuries. </a:t>
            </a:r>
          </a:p>
          <a:p>
            <a:r>
              <a:rPr lang="en-US" dirty="0"/>
              <a:t>However, there are still injuries and deaths by the accidents even after the driver wears these seat belts; this could be said as a residual risk. </a:t>
            </a:r>
          </a:p>
          <a:p>
            <a:r>
              <a:rPr lang="en-US" dirty="0"/>
              <a:t>The seat belts have been successful in mitigating the risk, but some risk is still left, which is not captured; that is why there are deaths by accident.</a:t>
            </a:r>
          </a:p>
        </p:txBody>
      </p:sp>
    </p:spTree>
    <p:extLst>
      <p:ext uri="{BB962C8B-B14F-4D97-AF65-F5344CB8AC3E}">
        <p14:creationId xmlns:p14="http://schemas.microsoft.com/office/powerpoint/2010/main" val="14410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E291-94AA-478A-96BD-A840B84404EB}"/>
              </a:ext>
            </a:extLst>
          </p:cNvPr>
          <p:cNvSpPr>
            <a:spLocks noGrp="1"/>
          </p:cNvSpPr>
          <p:nvPr>
            <p:ph type="title"/>
          </p:nvPr>
        </p:nvSpPr>
        <p:spPr/>
        <p:txBody>
          <a:bodyPr/>
          <a:lstStyle/>
          <a:p>
            <a:r>
              <a:rPr lang="en-US" dirty="0"/>
              <a:t>Step 1: Identify the inherent risk factor.</a:t>
            </a:r>
          </a:p>
        </p:txBody>
      </p:sp>
      <p:sp>
        <p:nvSpPr>
          <p:cNvPr id="3" name="Content Placeholder 2">
            <a:extLst>
              <a:ext uri="{FF2B5EF4-FFF2-40B4-BE49-F238E27FC236}">
                <a16:creationId xmlns:a16="http://schemas.microsoft.com/office/drawing/2014/main" id="{48E47A05-2543-4B71-AD14-0DFC0F87A79D}"/>
              </a:ext>
            </a:extLst>
          </p:cNvPr>
          <p:cNvSpPr>
            <a:spLocks noGrp="1"/>
          </p:cNvSpPr>
          <p:nvPr>
            <p:ph idx="1"/>
          </p:nvPr>
        </p:nvSpPr>
        <p:spPr/>
        <p:txBody>
          <a:bodyPr/>
          <a:lstStyle/>
          <a:p>
            <a:r>
              <a:rPr lang="en-US" dirty="0"/>
              <a:t>First, determine the recovery time objective (RTO) for the business unit. Though there may be two, three, four, or more processes associated with a particular unit, the residual risk formula considers only the RTO of the most critical process. So if Process A needs to be recovered in 24 hours and Process B is 48 hours, evaluate the business recovery plan for the unit using only the RTO for Process A.</a:t>
            </a:r>
          </a:p>
          <a:p>
            <a:endParaRPr lang="en-US" dirty="0"/>
          </a:p>
          <a:p>
            <a:r>
              <a:rPr lang="en-US" dirty="0"/>
              <a:t>The RTOs of each business unit and their business processes should have been uncovered as part of the BIA process.</a:t>
            </a:r>
          </a:p>
        </p:txBody>
      </p:sp>
    </p:spTree>
    <p:extLst>
      <p:ext uri="{BB962C8B-B14F-4D97-AF65-F5344CB8AC3E}">
        <p14:creationId xmlns:p14="http://schemas.microsoft.com/office/powerpoint/2010/main" val="17716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E291-94AA-478A-96BD-A840B84404EB}"/>
              </a:ext>
            </a:extLst>
          </p:cNvPr>
          <p:cNvSpPr>
            <a:spLocks noGrp="1"/>
          </p:cNvSpPr>
          <p:nvPr>
            <p:ph type="title"/>
          </p:nvPr>
        </p:nvSpPr>
        <p:spPr/>
        <p:txBody>
          <a:bodyPr/>
          <a:lstStyle/>
          <a:p>
            <a:r>
              <a:rPr lang="en-US" dirty="0"/>
              <a:t>Step 1: Identify the inherent risk factor.</a:t>
            </a:r>
          </a:p>
        </p:txBody>
      </p:sp>
      <p:sp>
        <p:nvSpPr>
          <p:cNvPr id="3" name="Content Placeholder 2">
            <a:extLst>
              <a:ext uri="{FF2B5EF4-FFF2-40B4-BE49-F238E27FC236}">
                <a16:creationId xmlns:a16="http://schemas.microsoft.com/office/drawing/2014/main" id="{48E47A05-2543-4B71-AD14-0DFC0F87A79D}"/>
              </a:ext>
            </a:extLst>
          </p:cNvPr>
          <p:cNvSpPr>
            <a:spLocks noGrp="1"/>
          </p:cNvSpPr>
          <p:nvPr>
            <p:ph idx="1"/>
          </p:nvPr>
        </p:nvSpPr>
        <p:spPr/>
        <p:txBody>
          <a:bodyPr>
            <a:normAutofit fontScale="85000" lnSpcReduction="10000"/>
          </a:bodyPr>
          <a:lstStyle/>
          <a:p>
            <a:r>
              <a:rPr lang="en-US" dirty="0"/>
              <a:t>Next, determine the business impact score. Each RTO category has a level of potential business impact associated with it. A critical business unit with a very short recovery timeframe indicates a high level of criticality and would therefore have a significant impact on the business should a disruption occur versus a business unit with a much longer recovery timeframe. Each RTO would have a corresponding impact score associated with it, such as:</a:t>
            </a:r>
          </a:p>
          <a:p>
            <a:r>
              <a:rPr lang="en-US" dirty="0"/>
              <a:t>1 = Insignificant Impact</a:t>
            </a:r>
          </a:p>
          <a:p>
            <a:r>
              <a:rPr lang="en-US" dirty="0"/>
              <a:t>2 = Minimal Impact</a:t>
            </a:r>
          </a:p>
          <a:p>
            <a:r>
              <a:rPr lang="en-US" dirty="0"/>
              <a:t>3 = Moderate Impact</a:t>
            </a:r>
          </a:p>
          <a:p>
            <a:r>
              <a:rPr lang="en-US" dirty="0"/>
              <a:t>4 = Critical Impact</a:t>
            </a:r>
          </a:p>
          <a:p>
            <a:r>
              <a:rPr lang="en-US" dirty="0"/>
              <a:t>5 = Catastrophic Impact</a:t>
            </a:r>
          </a:p>
        </p:txBody>
      </p:sp>
    </p:spTree>
    <p:extLst>
      <p:ext uri="{BB962C8B-B14F-4D97-AF65-F5344CB8AC3E}">
        <p14:creationId xmlns:p14="http://schemas.microsoft.com/office/powerpoint/2010/main" val="146930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C0BB-687D-4F81-A501-927946A763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C57D54E-E316-4CD2-A130-8DE2FE14DB23}"/>
              </a:ext>
            </a:extLst>
          </p:cNvPr>
          <p:cNvSpPr>
            <a:spLocks noGrp="1"/>
          </p:cNvSpPr>
          <p:nvPr>
            <p:ph idx="1"/>
          </p:nvPr>
        </p:nvSpPr>
        <p:spPr/>
        <p:txBody>
          <a:bodyPr/>
          <a:lstStyle/>
          <a:p>
            <a:r>
              <a:rPr lang="en-US" dirty="0"/>
              <a:t>If, for example, the RTO of a call center is identified as 12 hours or less, this typically indicates a highly critical process. Based on the criticality assessment, the call center plan would get a business impact score of 4 or 5.</a:t>
            </a:r>
          </a:p>
        </p:txBody>
      </p:sp>
    </p:spTree>
    <p:extLst>
      <p:ext uri="{BB962C8B-B14F-4D97-AF65-F5344CB8AC3E}">
        <p14:creationId xmlns:p14="http://schemas.microsoft.com/office/powerpoint/2010/main" val="190606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E291-94AA-478A-96BD-A840B84404EB}"/>
              </a:ext>
            </a:extLst>
          </p:cNvPr>
          <p:cNvSpPr>
            <a:spLocks noGrp="1"/>
          </p:cNvSpPr>
          <p:nvPr>
            <p:ph type="title"/>
          </p:nvPr>
        </p:nvSpPr>
        <p:spPr/>
        <p:txBody>
          <a:bodyPr/>
          <a:lstStyle/>
          <a:p>
            <a:r>
              <a:rPr lang="en-US" dirty="0"/>
              <a:t>Step 1: Identify the inherent risk factor.</a:t>
            </a:r>
          </a:p>
        </p:txBody>
      </p:sp>
      <p:sp>
        <p:nvSpPr>
          <p:cNvPr id="3" name="Content Placeholder 2">
            <a:extLst>
              <a:ext uri="{FF2B5EF4-FFF2-40B4-BE49-F238E27FC236}">
                <a16:creationId xmlns:a16="http://schemas.microsoft.com/office/drawing/2014/main" id="{48E47A05-2543-4B71-AD14-0DFC0F87A79D}"/>
              </a:ext>
            </a:extLst>
          </p:cNvPr>
          <p:cNvSpPr>
            <a:spLocks noGrp="1"/>
          </p:cNvSpPr>
          <p:nvPr>
            <p:ph idx="1"/>
          </p:nvPr>
        </p:nvSpPr>
        <p:spPr/>
        <p:txBody>
          <a:bodyPr>
            <a:normAutofit/>
          </a:bodyPr>
          <a:lstStyle/>
          <a:p>
            <a:r>
              <a:rPr lang="en-US" dirty="0"/>
              <a:t>Evaluate the natural, human-made, and technological threats facing the business unit. Is it in a high-risk area geographically (for any reason)? Are its processes especially vulnerable to attack? Assign a threat-level score to the unit, with 5 being high, 3 being moderate, and 1 being low.</a:t>
            </a:r>
          </a:p>
          <a:p>
            <a:r>
              <a:rPr lang="en-US" dirty="0"/>
              <a:t>Multiply the business impact score and the threat landscape score; then divide by 5. The resulting number is the plan’s inherent risk level.</a:t>
            </a:r>
          </a:p>
          <a:p>
            <a:r>
              <a:rPr lang="en-US" dirty="0"/>
              <a:t>Scores will range anywhere from 2.0 to 5.0. A score between 4 and 5 means that the plan has high inherent risk. A score between 3 and 3.9 has moderate inherent risk. Anything lower than that has low inherent risk.</a:t>
            </a:r>
          </a:p>
        </p:txBody>
      </p:sp>
    </p:spTree>
    <p:extLst>
      <p:ext uri="{BB962C8B-B14F-4D97-AF65-F5344CB8AC3E}">
        <p14:creationId xmlns:p14="http://schemas.microsoft.com/office/powerpoint/2010/main" val="2054659332"/>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14320</TotalTime>
  <Words>2502</Words>
  <Application>Microsoft Office PowerPoint</Application>
  <PresentationFormat>Widescreen</PresentationFormat>
  <Paragraphs>203</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Avenir Next LT Pro Light</vt:lpstr>
      <vt:lpstr>Calibri</vt:lpstr>
      <vt:lpstr>Georgia Pro Semibold</vt:lpstr>
      <vt:lpstr>Verdana</vt:lpstr>
      <vt:lpstr>RocaVTI</vt:lpstr>
      <vt:lpstr>Security Assessment and  Risk Management</vt:lpstr>
      <vt:lpstr>Residual Risk</vt:lpstr>
      <vt:lpstr>Remember risk perspectives</vt:lpstr>
      <vt:lpstr>Inherent risk</vt:lpstr>
      <vt:lpstr>It is a car analogy</vt:lpstr>
      <vt:lpstr>Step 1: Identify the inherent risk factor.</vt:lpstr>
      <vt:lpstr>Step 1: Identify the inherent risk factor.</vt:lpstr>
      <vt:lpstr>Example</vt:lpstr>
      <vt:lpstr>Step 1: Identify the inherent risk factor.</vt:lpstr>
      <vt:lpstr>Step 2: Identify management’s level of risk tolerance.</vt:lpstr>
      <vt:lpstr>Step 2: Identify management’s level of risk tolerance.</vt:lpstr>
      <vt:lpstr>Step 3: Assess and score your mitigating controls.</vt:lpstr>
      <vt:lpstr>Step 3: Assess and score your mitigating controls.</vt:lpstr>
      <vt:lpstr>Remember mitigation strategies</vt:lpstr>
      <vt:lpstr>Step 4: Calculate your residual risk.</vt:lpstr>
      <vt:lpstr>Countering residual risk</vt:lpstr>
      <vt:lpstr>Example: Call Center Risk Assessment</vt:lpstr>
      <vt:lpstr>Scenario 1</vt:lpstr>
      <vt:lpstr>Security Games</vt:lpstr>
      <vt:lpstr>Security example</vt:lpstr>
      <vt:lpstr>Security game</vt:lpstr>
      <vt:lpstr>Example security game</vt:lpstr>
      <vt:lpstr>Strategy Summary</vt:lpstr>
      <vt:lpstr>Payoff Analysis</vt:lpstr>
      <vt:lpstr>Game Tree Model for Error Detection and Missing Detection</vt:lpstr>
      <vt:lpstr>Game Tree Model for Error Detection and Missing Detection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23</cp:revision>
  <dcterms:created xsi:type="dcterms:W3CDTF">2022-01-17T17:37:28Z</dcterms:created>
  <dcterms:modified xsi:type="dcterms:W3CDTF">2022-03-17T19:06:38Z</dcterms:modified>
</cp:coreProperties>
</file>