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93" r:id="rId9"/>
    <p:sldId id="292" r:id="rId10"/>
    <p:sldId id="295" r:id="rId11"/>
    <p:sldId id="296" r:id="rId12"/>
    <p:sldId id="297" r:id="rId13"/>
    <p:sldId id="264" r:id="rId14"/>
    <p:sldId id="266" r:id="rId15"/>
    <p:sldId id="265" r:id="rId16"/>
    <p:sldId id="267" r:id="rId17"/>
    <p:sldId id="289" r:id="rId18"/>
    <p:sldId id="268" r:id="rId19"/>
    <p:sldId id="269" r:id="rId20"/>
    <p:sldId id="271" r:id="rId21"/>
    <p:sldId id="272" r:id="rId22"/>
    <p:sldId id="273" r:id="rId23"/>
    <p:sldId id="274" r:id="rId24"/>
    <p:sldId id="275" r:id="rId25"/>
    <p:sldId id="276" r:id="rId26"/>
    <p:sldId id="277" r:id="rId27"/>
    <p:sldId id="278" r:id="rId28"/>
    <p:sldId id="279" r:id="rId29"/>
    <p:sldId id="298" r:id="rId30"/>
    <p:sldId id="280" r:id="rId31"/>
    <p:sldId id="281" r:id="rId32"/>
    <p:sldId id="282" r:id="rId33"/>
    <p:sldId id="283" r:id="rId34"/>
    <p:sldId id="299" r:id="rId35"/>
    <p:sldId id="284" r:id="rId36"/>
    <p:sldId id="285" r:id="rId37"/>
    <p:sldId id="286" r:id="rId38"/>
    <p:sldId id="290" r:id="rId39"/>
    <p:sldId id="287" r:id="rId40"/>
    <p:sldId id="288" r:id="rId4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238FF8-D984-40BF-A212-5BA3B43F1461}" v="24" dt="2018-09-05T20:03:16.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90" y="318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B3238FF8-D984-40BF-A212-5BA3B43F1461}"/>
    <pc:docChg chg="undo custSel mod addSld modSld">
      <pc:chgData name="Johnson, Chad" userId="29e26967-ee32-4210-a1e6-19e5305e9c5f" providerId="ADAL" clId="{B3238FF8-D984-40BF-A212-5BA3B43F1461}" dt="2018-09-05T20:03:16.317" v="23" actId="1076"/>
      <pc:docMkLst>
        <pc:docMk/>
      </pc:docMkLst>
      <pc:sldChg chg="modSp">
        <pc:chgData name="Johnson, Chad" userId="29e26967-ee32-4210-a1e6-19e5305e9c5f" providerId="ADAL" clId="{B3238FF8-D984-40BF-A212-5BA3B43F1461}" dt="2018-09-05T14:07:54.938" v="3" actId="1076"/>
        <pc:sldMkLst>
          <pc:docMk/>
          <pc:sldMk cId="1994471520" sldId="260"/>
        </pc:sldMkLst>
        <pc:picChg chg="mod">
          <ac:chgData name="Johnson, Chad" userId="29e26967-ee32-4210-a1e6-19e5305e9c5f" providerId="ADAL" clId="{B3238FF8-D984-40BF-A212-5BA3B43F1461}" dt="2018-09-05T14:07:46.306" v="1" actId="1076"/>
          <ac:picMkLst>
            <pc:docMk/>
            <pc:sldMk cId="1994471520" sldId="260"/>
            <ac:picMk id="3" creationId="{00000000-0000-0000-0000-000000000000}"/>
          </ac:picMkLst>
        </pc:picChg>
        <pc:picChg chg="mod">
          <ac:chgData name="Johnson, Chad" userId="29e26967-ee32-4210-a1e6-19e5305e9c5f" providerId="ADAL" clId="{B3238FF8-D984-40BF-A212-5BA3B43F1461}" dt="2018-09-05T14:07:54.938" v="3" actId="1076"/>
          <ac:picMkLst>
            <pc:docMk/>
            <pc:sldMk cId="1994471520" sldId="260"/>
            <ac:picMk id="9" creationId="{00000000-0000-0000-0000-000000000000}"/>
          </ac:picMkLst>
        </pc:picChg>
        <pc:picChg chg="mod">
          <ac:chgData name="Johnson, Chad" userId="29e26967-ee32-4210-a1e6-19e5305e9c5f" providerId="ADAL" clId="{B3238FF8-D984-40BF-A212-5BA3B43F1461}" dt="2018-09-05T14:07:51.532" v="2" actId="1076"/>
          <ac:picMkLst>
            <pc:docMk/>
            <pc:sldMk cId="1994471520" sldId="260"/>
            <ac:picMk id="10" creationId="{00000000-0000-0000-0000-000000000000}"/>
          </ac:picMkLst>
        </pc:picChg>
      </pc:sldChg>
      <pc:sldChg chg="modSp">
        <pc:chgData name="Johnson, Chad" userId="29e26967-ee32-4210-a1e6-19e5305e9c5f" providerId="ADAL" clId="{B3238FF8-D984-40BF-A212-5BA3B43F1461}" dt="2018-09-05T20:01:59.377" v="5" actId="27636"/>
        <pc:sldMkLst>
          <pc:docMk/>
          <pc:sldMk cId="1156782014" sldId="272"/>
        </pc:sldMkLst>
        <pc:spChg chg="mod">
          <ac:chgData name="Johnson, Chad" userId="29e26967-ee32-4210-a1e6-19e5305e9c5f" providerId="ADAL" clId="{B3238FF8-D984-40BF-A212-5BA3B43F1461}" dt="2018-09-05T20:01:59.377" v="5" actId="27636"/>
          <ac:spMkLst>
            <pc:docMk/>
            <pc:sldMk cId="1156782014" sldId="272"/>
            <ac:spMk id="3" creationId="{00000000-0000-0000-0000-000000000000}"/>
          </ac:spMkLst>
        </pc:spChg>
      </pc:sldChg>
      <pc:sldChg chg="modSp">
        <pc:chgData name="Johnson, Chad" userId="29e26967-ee32-4210-a1e6-19e5305e9c5f" providerId="ADAL" clId="{B3238FF8-D984-40BF-A212-5BA3B43F1461}" dt="2018-09-05T20:01:59.419" v="6" actId="27636"/>
        <pc:sldMkLst>
          <pc:docMk/>
          <pc:sldMk cId="2859403620" sldId="282"/>
        </pc:sldMkLst>
        <pc:spChg chg="mod">
          <ac:chgData name="Johnson, Chad" userId="29e26967-ee32-4210-a1e6-19e5305e9c5f" providerId="ADAL" clId="{B3238FF8-D984-40BF-A212-5BA3B43F1461}" dt="2018-09-05T20:01:59.419" v="6" actId="27636"/>
          <ac:spMkLst>
            <pc:docMk/>
            <pc:sldMk cId="2859403620" sldId="282"/>
            <ac:spMk id="3" creationId="{00000000-0000-0000-0000-000000000000}"/>
          </ac:spMkLst>
        </pc:spChg>
      </pc:sldChg>
      <pc:sldChg chg="addSp delSp modSp add mod setBg">
        <pc:chgData name="Johnson, Chad" userId="29e26967-ee32-4210-a1e6-19e5305e9c5f" providerId="ADAL" clId="{B3238FF8-D984-40BF-A212-5BA3B43F1461}" dt="2018-09-05T20:03:16.317" v="23" actId="1076"/>
        <pc:sldMkLst>
          <pc:docMk/>
          <pc:sldMk cId="3420003001" sldId="291"/>
        </pc:sldMkLst>
        <pc:spChg chg="del mod ord">
          <ac:chgData name="Johnson, Chad" userId="29e26967-ee32-4210-a1e6-19e5305e9c5f" providerId="ADAL" clId="{B3238FF8-D984-40BF-A212-5BA3B43F1461}" dt="2018-09-05T20:03:11.681" v="22"/>
          <ac:spMkLst>
            <pc:docMk/>
            <pc:sldMk cId="3420003001" sldId="291"/>
            <ac:spMk id="2" creationId="{B049849F-5619-4BA9-AB95-78B654DD85DB}"/>
          </ac:spMkLst>
        </pc:spChg>
        <pc:spChg chg="del mod">
          <ac:chgData name="Johnson, Chad" userId="29e26967-ee32-4210-a1e6-19e5305e9c5f" providerId="ADAL" clId="{B3238FF8-D984-40BF-A212-5BA3B43F1461}" dt="2018-09-05T20:02:39.680" v="11"/>
          <ac:spMkLst>
            <pc:docMk/>
            <pc:sldMk cId="3420003001" sldId="291"/>
            <ac:spMk id="3" creationId="{CD245C1C-69C5-494B-858D-C73BAB6C8A9D}"/>
          </ac:spMkLst>
        </pc:spChg>
        <pc:spChg chg="add del">
          <ac:chgData name="Johnson, Chad" userId="29e26967-ee32-4210-a1e6-19e5305e9c5f" providerId="ADAL" clId="{B3238FF8-D984-40BF-A212-5BA3B43F1461}" dt="2018-09-05T20:02:44.057" v="13" actId="26606"/>
          <ac:spMkLst>
            <pc:docMk/>
            <pc:sldMk cId="3420003001" sldId="291"/>
            <ac:spMk id="35" creationId="{1376FE6E-3875-4BA3-BFD3-1C83AE033173}"/>
          </ac:spMkLst>
        </pc:spChg>
        <pc:spChg chg="add del">
          <ac:chgData name="Johnson, Chad" userId="29e26967-ee32-4210-a1e6-19e5305e9c5f" providerId="ADAL" clId="{B3238FF8-D984-40BF-A212-5BA3B43F1461}" dt="2018-09-05T20:02:44.057" v="13" actId="26606"/>
          <ac:spMkLst>
            <pc:docMk/>
            <pc:sldMk cId="3420003001" sldId="291"/>
            <ac:spMk id="58" creationId="{65AB87A9-8B9A-4793-87D4-AE126DADD252}"/>
          </ac:spMkLst>
        </pc:spChg>
        <pc:grpChg chg="add del">
          <ac:chgData name="Johnson, Chad" userId="29e26967-ee32-4210-a1e6-19e5305e9c5f" providerId="ADAL" clId="{B3238FF8-D984-40BF-A212-5BA3B43F1461}" dt="2018-09-05T20:02:44.057" v="13" actId="26606"/>
          <ac:grpSpMkLst>
            <pc:docMk/>
            <pc:sldMk cId="3420003001" sldId="291"/>
            <ac:grpSpMk id="9" creationId="{17C4610E-9C18-467B-BF10-BE6A974CC364}"/>
          </ac:grpSpMkLst>
        </pc:grpChg>
        <pc:grpChg chg="add del">
          <ac:chgData name="Johnson, Chad" userId="29e26967-ee32-4210-a1e6-19e5305e9c5f" providerId="ADAL" clId="{B3238FF8-D984-40BF-A212-5BA3B43F1461}" dt="2018-09-05T20:02:44.057" v="13" actId="26606"/>
          <ac:grpSpMkLst>
            <pc:docMk/>
            <pc:sldMk cId="3420003001" sldId="291"/>
            <ac:grpSpMk id="30" creationId="{A899734C-500F-4274-9854-8BFA14A1D7EE}"/>
          </ac:grpSpMkLst>
        </pc:grpChg>
        <pc:grpChg chg="add del">
          <ac:chgData name="Johnson, Chad" userId="29e26967-ee32-4210-a1e6-19e5305e9c5f" providerId="ADAL" clId="{B3238FF8-D984-40BF-A212-5BA3B43F1461}" dt="2018-09-05T20:02:44.057" v="13" actId="26606"/>
          <ac:grpSpMkLst>
            <pc:docMk/>
            <pc:sldMk cId="3420003001" sldId="291"/>
            <ac:grpSpMk id="37" creationId="{8DF80DFC-0DAA-4D9C-8708-26E7744A4BF9}"/>
          </ac:grpSpMkLst>
        </pc:grpChg>
        <pc:grpChg chg="add del">
          <ac:chgData name="Johnson, Chad" userId="29e26967-ee32-4210-a1e6-19e5305e9c5f" providerId="ADAL" clId="{B3238FF8-D984-40BF-A212-5BA3B43F1461}" dt="2018-09-05T20:02:44.057" v="13" actId="26606"/>
          <ac:grpSpMkLst>
            <pc:docMk/>
            <pc:sldMk cId="3420003001" sldId="291"/>
            <ac:grpSpMk id="60" creationId="{737607C9-4B59-4CB6-AE2D-C25102D55370}"/>
          </ac:grpSpMkLst>
        </pc:grpChg>
        <pc:picChg chg="add mod">
          <ac:chgData name="Johnson, Chad" userId="29e26967-ee32-4210-a1e6-19e5305e9c5f" providerId="ADAL" clId="{B3238FF8-D984-40BF-A212-5BA3B43F1461}" dt="2018-09-05T20:03:16.317" v="23" actId="1076"/>
          <ac:picMkLst>
            <pc:docMk/>
            <pc:sldMk cId="3420003001" sldId="291"/>
            <ac:picMk id="4" creationId="{535EBDBF-5449-45CF-898A-F6EC8A6648D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247255" y="-44532"/>
            <a:ext cx="9386888" cy="5192849"/>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251972" y="889866"/>
            <a:ext cx="6636259" cy="3358450"/>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19428" y="1556631"/>
            <a:ext cx="6509936" cy="1311547"/>
          </a:xfrm>
        </p:spPr>
        <p:txBody>
          <a:bodyPr bIns="0" anchor="b">
            <a:normAutofit/>
          </a:bodyPr>
          <a:lstStyle>
            <a:lvl1pPr algn="ctr">
              <a:lnSpc>
                <a:spcPct val="80000"/>
              </a:lnSpc>
              <a:defRPr sz="410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19428" y="2929703"/>
            <a:ext cx="6505070" cy="991940"/>
          </a:xfrm>
        </p:spPr>
        <p:txBody>
          <a:bodyPr tIns="0">
            <a:normAutofit/>
          </a:bodyPr>
          <a:lstStyle>
            <a:lvl1pPr marL="0" indent="0" algn="ctr">
              <a:lnSpc>
                <a:spcPct val="100000"/>
              </a:lnSpc>
              <a:buNone/>
              <a:defRPr sz="1400" b="0">
                <a:solidFill>
                  <a:srgbClr val="FFFEFF"/>
                </a:solidFill>
              </a:defRPr>
            </a:lvl1pPr>
            <a:lvl2pPr marL="342900" indent="0" algn="ctr">
              <a:buNone/>
              <a:defRPr sz="14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03504" y="240030"/>
            <a:ext cx="2743200" cy="240030"/>
          </a:xfrm>
        </p:spPr>
        <p:txBody>
          <a:bodyPr vert="horz" lIns="68580" tIns="34290" rIns="68580" bIns="34290" rtlCol="0" anchor="ctr"/>
          <a:lstStyle>
            <a:lvl1pPr>
              <a:defRPr lang="en-US"/>
            </a:lvl1pPr>
          </a:lstStyle>
          <a:p>
            <a:fld id="{48A87A34-81AB-432B-8DAE-1953F412C126}" type="datetimeFigureOut">
              <a:rPr lang="en-US" dirty="0">
                <a:solidFill>
                  <a:prstClr val="black">
                    <a:tint val="75000"/>
                  </a:prstClr>
                </a:solidFill>
              </a:rPr>
              <a:pPr/>
              <a:t>8/27/2019</a:t>
            </a:fld>
            <a:endParaRPr dirty="0">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9402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313135"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600110"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6" y="1762447"/>
            <a:ext cx="2625897" cy="184233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832489" y="596039"/>
            <a:ext cx="4706276" cy="394281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black">
                    <a:tint val="75000"/>
                  </a:prstClr>
                </a:solidFill>
              </a:rPr>
              <a:pPr/>
              <a:t>8/27/2019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67325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1"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5789213"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855578" y="1762444"/>
            <a:ext cx="2625896" cy="184233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2062" y="598837"/>
            <a:ext cx="4701467" cy="39429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8/27/2019</a:t>
            </a:fld>
            <a:endParaRPr lang="en-US" dirty="0">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06178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313135" y="0"/>
            <a:ext cx="9438086" cy="5139929"/>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600110" y="1274692"/>
            <a:ext cx="2755857" cy="2602816"/>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5" y="1762444"/>
            <a:ext cx="2624234" cy="184233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8838" y="602389"/>
            <a:ext cx="4711405" cy="3936467"/>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black">
                    <a:tint val="75000"/>
                  </a:prstClr>
                </a:solidFill>
              </a:rPr>
              <a:pPr/>
              <a:t>8/27/2019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37105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247255" y="-44532"/>
            <a:ext cx="9386888" cy="5192849"/>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2444661" y="889866"/>
            <a:ext cx="4249609" cy="3358450"/>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08162" y="1556047"/>
            <a:ext cx="4117668" cy="1267043"/>
          </a:xfrm>
        </p:spPr>
        <p:txBody>
          <a:bodyPr bIns="0" anchor="b">
            <a:normAutofit/>
          </a:bodyPr>
          <a:lstStyle>
            <a:lvl1pPr algn="ctr">
              <a:defRPr sz="33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508164" y="2885138"/>
            <a:ext cx="4117667" cy="1037828"/>
          </a:xfrm>
        </p:spPr>
        <p:txBody>
          <a:bodyPr tIns="0">
            <a:normAutofit/>
          </a:bodyPr>
          <a:lstStyle>
            <a:lvl1pPr marL="0" indent="0" algn="ctr">
              <a:buNone/>
              <a:defRPr sz="1400">
                <a:solidFill>
                  <a:srgbClr val="FFFEFF"/>
                </a:solidFill>
              </a:defRPr>
            </a:lvl1pPr>
            <a:lvl2pPr marL="342900" indent="0">
              <a:buNone/>
              <a:defRPr sz="14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8/27/2019</a:t>
            </a:fld>
            <a:endParaRPr lang="en-US" dirty="0">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63364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313135" y="0"/>
            <a:ext cx="9438086" cy="5139929"/>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00110" y="1274692"/>
            <a:ext cx="2755857" cy="2602816"/>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2" y="1754755"/>
            <a:ext cx="2625621" cy="1852549"/>
          </a:xfrm>
        </p:spPr>
        <p:txBody>
          <a:bodyPr lIns="68580" tIns="68580" rIns="68580" bIns="6858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840661" y="602394"/>
            <a:ext cx="4702193" cy="1786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38837" y="2754121"/>
            <a:ext cx="4704017" cy="17876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8/27/2019</a:t>
            </a:fld>
            <a:endParaRPr lang="en-US" dirty="0">
              <a:solidFill>
                <a:prstClr val="black">
                  <a:tint val="75000"/>
                </a:prstClr>
              </a:solidFill>
            </a:endParaRPr>
          </a:p>
        </p:txBody>
      </p:sp>
      <p:sp>
        <p:nvSpPr>
          <p:cNvPr id="6" name="Footer Placeholder 5"/>
          <p:cNvSpPr>
            <a:spLocks noGrp="1"/>
          </p:cNvSpPr>
          <p:nvPr>
            <p:ph type="ftr" sz="quarter" idx="11"/>
          </p:nvPr>
        </p:nvSpPr>
        <p:spPr>
          <a:xfrm>
            <a:off x="603504" y="4670298"/>
            <a:ext cx="7941564" cy="240030"/>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03886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313135" y="0"/>
            <a:ext cx="9438086" cy="5139929"/>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600110" y="1274692"/>
            <a:ext cx="2755857" cy="2602816"/>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2" y="1772940"/>
            <a:ext cx="2625621" cy="1845373"/>
          </a:xfrm>
        </p:spPr>
        <p:txBody>
          <a:bodyPr lIns="68580" tIns="68580" rIns="68580" bIns="6858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43853" y="602389"/>
            <a:ext cx="4698816" cy="514350"/>
          </a:xfrm>
        </p:spPr>
        <p:txBody>
          <a:bodyPr anchor="ctr">
            <a:noAutofit/>
          </a:bodyPr>
          <a:lstStyle>
            <a:lvl1pPr marL="0" indent="0" algn="l">
              <a:lnSpc>
                <a:spcPct val="100000"/>
              </a:lnSpc>
              <a:buNone/>
              <a:defRPr sz="1700" b="0" cap="all" baseline="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3843981" y="1116742"/>
            <a:ext cx="4698263" cy="12726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38989" y="2749415"/>
            <a:ext cx="4698311" cy="514350"/>
          </a:xfrm>
        </p:spPr>
        <p:txBody>
          <a:bodyPr anchor="ctr">
            <a:noAutofit/>
          </a:bodyPr>
          <a:lstStyle>
            <a:lvl1pPr marL="0" indent="0" algn="l">
              <a:lnSpc>
                <a:spcPct val="100000"/>
              </a:lnSpc>
              <a:buNone/>
              <a:defRPr sz="1700" b="0" cap="all" baseline="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838835" y="3263765"/>
            <a:ext cx="4699191" cy="12780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8/27/2019</a:t>
            </a:fld>
            <a:endParaRPr lang="en-US" dirty="0">
              <a:solidFill>
                <a:prstClr val="black">
                  <a:tint val="75000"/>
                </a:prstClr>
              </a:solidFill>
            </a:endParaRPr>
          </a:p>
        </p:txBody>
      </p:sp>
      <p:sp>
        <p:nvSpPr>
          <p:cNvPr id="8" name="Footer Placeholder 7"/>
          <p:cNvSpPr>
            <a:spLocks noGrp="1"/>
          </p:cNvSpPr>
          <p:nvPr>
            <p:ph type="ftr" sz="quarter" idx="11"/>
          </p:nvPr>
        </p:nvSpPr>
        <p:spPr>
          <a:xfrm>
            <a:off x="603504" y="4670298"/>
            <a:ext cx="7941564" cy="240030"/>
          </a:xfrm>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99463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313135" y="0"/>
            <a:ext cx="9438086" cy="5139929"/>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600110" y="1274692"/>
            <a:ext cx="2755857" cy="2602816"/>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6" y="1762444"/>
            <a:ext cx="2625897" cy="184233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8/27/2019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57714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8/27/2019</a:t>
            </a:fld>
            <a:endParaRPr lang="en-US" dirty="0">
              <a:solidFill>
                <a:prstClr val="black">
                  <a:tint val="75000"/>
                </a:prstClr>
              </a:solidFill>
            </a:endParaRPr>
          </a:p>
        </p:txBody>
      </p:sp>
      <p:sp>
        <p:nvSpPr>
          <p:cNvPr id="3" name="Footer Placeholder 2"/>
          <p:cNvSpPr>
            <a:spLocks noGrp="1"/>
          </p:cNvSpPr>
          <p:nvPr>
            <p:ph type="ftr" sz="quarter" idx="11"/>
          </p:nvPr>
        </p:nvSpPr>
        <p:spPr>
          <a:xfrm>
            <a:off x="603504" y="4670298"/>
            <a:ext cx="7941564" cy="240030"/>
          </a:xfrm>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56330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313135" y="0"/>
            <a:ext cx="9438086" cy="5139929"/>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600110" y="1274692"/>
            <a:ext cx="2755857" cy="2602816"/>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4019"/>
            <a:ext cx="2625898" cy="917474"/>
          </a:xfrm>
        </p:spPr>
        <p:txBody>
          <a:bodyPr bIns="0" anchor="b">
            <a:noAutofit/>
          </a:bodyPr>
          <a:lstStyle>
            <a:lvl1pPr algn="ctr">
              <a:defRPr sz="24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2489" y="602107"/>
            <a:ext cx="4706276" cy="393745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474" y="2685140"/>
            <a:ext cx="2625898" cy="915873"/>
          </a:xfrm>
        </p:spPr>
        <p:txBody>
          <a:bodyPr/>
          <a:lstStyle>
            <a:lvl1pPr marL="0" indent="0" algn="ctr">
              <a:buNone/>
              <a:defRPr sz="1200">
                <a:solidFill>
                  <a:srgbClr val="FFFEFF"/>
                </a:solidFill>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8/27/2019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18498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247255" y="-44532"/>
            <a:ext cx="9386888" cy="5192849"/>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604004" y="1273752"/>
            <a:ext cx="4456155" cy="2602816"/>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7632" y="0"/>
            <a:ext cx="3486368" cy="51435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664084" y="1770191"/>
            <a:ext cx="4332485" cy="883524"/>
          </a:xfrm>
        </p:spPr>
        <p:txBody>
          <a:bodyPr bIns="0" anchor="b">
            <a:normAutofit/>
          </a:bodyPr>
          <a:lstStyle>
            <a:lvl1pPr>
              <a:defRPr sz="27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64084" y="2658759"/>
            <a:ext cx="4332485" cy="955649"/>
          </a:xfrm>
        </p:spPr>
        <p:txBody>
          <a:bodyPr>
            <a:normAutofit/>
          </a:bodyPr>
          <a:lstStyle>
            <a:lvl1pPr marL="0" indent="0" algn="ctr">
              <a:buNone/>
              <a:defRPr sz="1400">
                <a:solidFill>
                  <a:srgbClr val="FFFEFF"/>
                </a:solidFill>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Edit Master text styles</a:t>
            </a:r>
          </a:p>
        </p:txBody>
      </p:sp>
      <p:sp>
        <p:nvSpPr>
          <p:cNvPr id="5" name="Date Placeholder 4"/>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8/27/2019</a:t>
            </a:fld>
            <a:endParaRPr lang="en-US" dirty="0">
              <a:solidFill>
                <a:prstClr val="black">
                  <a:tint val="75000"/>
                </a:prstClr>
              </a:solidFill>
            </a:endParaRPr>
          </a:p>
        </p:txBody>
      </p:sp>
      <p:sp>
        <p:nvSpPr>
          <p:cNvPr id="6" name="Footer Placeholder 5"/>
          <p:cNvSpPr>
            <a:spLocks noGrp="1"/>
          </p:cNvSpPr>
          <p:nvPr>
            <p:ph type="ftr" sz="quarter" idx="11"/>
          </p:nvPr>
        </p:nvSpPr>
        <p:spPr>
          <a:xfrm>
            <a:off x="603505" y="4670298"/>
            <a:ext cx="4456652" cy="240030"/>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4371283"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16444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371" y="1768797"/>
            <a:ext cx="2624000" cy="1842364"/>
          </a:xfrm>
          <a:prstGeom prst="rect">
            <a:avLst/>
          </a:prstGeom>
        </p:spPr>
        <p:txBody>
          <a:bodyPr vert="horz" lIns="171450" tIns="171450" rIns="171450" bIns="17145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76237" y="596039"/>
            <a:ext cx="4462527" cy="3942818"/>
          </a:xfrm>
          <a:prstGeom prst="rect">
            <a:avLst/>
          </a:prstGeom>
        </p:spPr>
        <p:txBody>
          <a:bodyPr vert="horz" lIns="68580" tIns="34290" rIns="68580" bIns="3429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603504" y="240030"/>
            <a:ext cx="2743200" cy="240030"/>
          </a:xfrm>
          <a:prstGeom prst="rect">
            <a:avLst/>
          </a:prstGeom>
        </p:spPr>
        <p:txBody>
          <a:bodyPr vert="horz" lIns="68580" tIns="34290" rIns="68580" bIns="34290" rtlCol="0" anchor="ctr"/>
          <a:lstStyle>
            <a:lvl1pPr algn="l">
              <a:defRPr sz="800">
                <a:solidFill>
                  <a:schemeClr val="tx1">
                    <a:tint val="75000"/>
                  </a:schemeClr>
                </a:solidFill>
              </a:defRPr>
            </a:lvl1pPr>
          </a:lstStyle>
          <a:p>
            <a:pPr defTabSz="342900"/>
            <a:fld id="{48A87A34-81AB-432B-8DAE-1953F412C126}" type="datetimeFigureOut">
              <a:rPr lang="en-US" dirty="0">
                <a:solidFill>
                  <a:prstClr val="black">
                    <a:tint val="75000"/>
                  </a:prstClr>
                </a:solidFill>
              </a:rPr>
              <a:pPr defTabSz="342900"/>
              <a:t>8/27/2019</a:t>
            </a:fld>
            <a:endParaRPr lang="en-US" dirty="0">
              <a:solidFill>
                <a:prstClr val="black">
                  <a:tint val="75000"/>
                </a:prstClr>
              </a:solidFill>
            </a:endParaRPr>
          </a:p>
        </p:txBody>
      </p:sp>
      <p:sp>
        <p:nvSpPr>
          <p:cNvPr id="5" name="Footer Placeholder 4"/>
          <p:cNvSpPr>
            <a:spLocks noGrp="1"/>
          </p:cNvSpPr>
          <p:nvPr>
            <p:ph type="ftr" sz="quarter" idx="3"/>
          </p:nvPr>
        </p:nvSpPr>
        <p:spPr>
          <a:xfrm>
            <a:off x="603504" y="4670298"/>
            <a:ext cx="7941564" cy="240030"/>
          </a:xfrm>
          <a:prstGeom prst="rect">
            <a:avLst/>
          </a:prstGeom>
        </p:spPr>
        <p:txBody>
          <a:bodyPr vert="horz" lIns="68580" tIns="34290" rIns="68580" bIns="34290" rtlCol="0" anchor="ctr"/>
          <a:lstStyle>
            <a:lvl1pPr algn="r">
              <a:defRPr sz="800">
                <a:solidFill>
                  <a:schemeClr val="tx1">
                    <a:tint val="75000"/>
                  </a:schemeClr>
                </a:solidFill>
              </a:defRPr>
            </a:lvl1pPr>
          </a:lstStyle>
          <a:p>
            <a:pPr defTabSz="342900"/>
            <a:endParaRPr lang="en-US" dirty="0">
              <a:solidFill>
                <a:prstClr val="black">
                  <a:tint val="75000"/>
                </a:prstClr>
              </a:solidFill>
            </a:endParaRPr>
          </a:p>
        </p:txBody>
      </p:sp>
      <p:sp>
        <p:nvSpPr>
          <p:cNvPr id="6" name="Slide Number Placeholder 5"/>
          <p:cNvSpPr>
            <a:spLocks noGrp="1"/>
          </p:cNvSpPr>
          <p:nvPr>
            <p:ph type="sldNum" sz="quarter" idx="4"/>
          </p:nvPr>
        </p:nvSpPr>
        <p:spPr>
          <a:xfrm>
            <a:off x="7852410" y="240030"/>
            <a:ext cx="685800" cy="240030"/>
          </a:xfrm>
          <a:prstGeom prst="rect">
            <a:avLst/>
          </a:prstGeom>
        </p:spPr>
        <p:txBody>
          <a:bodyPr vert="horz" lIns="68580" tIns="34290" rIns="68580" bIns="34290" rtlCol="0" anchor="ctr"/>
          <a:lstStyle>
            <a:lvl1pPr algn="r">
              <a:defRPr sz="800">
                <a:solidFill>
                  <a:schemeClr val="tx1">
                    <a:tint val="75000"/>
                  </a:schemeClr>
                </a:solidFill>
              </a:defRPr>
            </a:lvl1pPr>
          </a:lstStyle>
          <a:p>
            <a:pPr defTabSz="342900"/>
            <a:fld id="{6D22F896-40B5-4ADD-8801-0D06FADFA095}" type="slidenum">
              <a:rPr lang="en-US" dirty="0">
                <a:solidFill>
                  <a:prstClr val="black">
                    <a:tint val="75000"/>
                  </a:prstClr>
                </a:solidFill>
              </a:rPr>
              <a:pPr defTabSz="342900"/>
              <a:t>‹#›</a:t>
            </a:fld>
            <a:endParaRPr lang="en-US" dirty="0">
              <a:solidFill>
                <a:prstClr val="black">
                  <a:tint val="75000"/>
                </a:prstClr>
              </a:solidFill>
            </a:endParaRPr>
          </a:p>
        </p:txBody>
      </p:sp>
    </p:spTree>
    <p:extLst>
      <p:ext uri="{BB962C8B-B14F-4D97-AF65-F5344CB8AC3E}">
        <p14:creationId xmlns:p14="http://schemas.microsoft.com/office/powerpoint/2010/main" val="8999174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85800" rtl="0" eaLnBrk="1" latinLnBrk="0" hangingPunct="1">
        <a:lnSpc>
          <a:spcPct val="85000"/>
        </a:lnSpc>
        <a:spcBef>
          <a:spcPct val="0"/>
        </a:spcBef>
        <a:buNone/>
        <a:defRPr sz="30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1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hyperlink" Target="http://www.charleyproject.org/cases/b/burdynski_george.html"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washingtonpost.com/local/crime/philip-welshs-simple-life-hampers-search-for-his-killer/2014/05/05/1fd20a52-cff7-11e3-a6b1-45c4dffb85a6_story.html?utm_term=.fa1096fdad8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time_continue=3&amp;v=MK0SrxBC1xs" TargetMode="External"/><Relationship Id="rId2" Type="http://schemas.openxmlformats.org/officeDocument/2006/relationships/hyperlink" Target="https://www.youtube.com/watch?v=QSIPNhOiMoE" TargetMode="External"/><Relationship Id="rId1" Type="http://schemas.openxmlformats.org/officeDocument/2006/relationships/slideLayout" Target="../slideLayouts/slideLayout2.xml"/><Relationship Id="rId4" Type="http://schemas.openxmlformats.org/officeDocument/2006/relationships/hyperlink" Target="https://www.fireeye.com/blog/threat-research/2018/08/suspected-iranian-influence-operation.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1</a:t>
            </a:r>
          </a:p>
        </p:txBody>
      </p:sp>
      <p:sp>
        <p:nvSpPr>
          <p:cNvPr id="3" name="Subtitle 2"/>
          <p:cNvSpPr>
            <a:spLocks noGrp="1"/>
          </p:cNvSpPr>
          <p:nvPr>
            <p:ph type="subTitle" idx="1"/>
          </p:nvPr>
        </p:nvSpPr>
        <p:spPr/>
        <p:txBody>
          <a:bodyPr/>
          <a:lstStyle/>
          <a:p>
            <a:r>
              <a:rPr lang="en-US" dirty="0"/>
              <a:t>Introduction to Digital Forensics</a:t>
            </a:r>
          </a:p>
        </p:txBody>
      </p:sp>
      <p:sp>
        <p:nvSpPr>
          <p:cNvPr id="4" name="TextBox 3"/>
          <p:cNvSpPr txBox="1"/>
          <p:nvPr/>
        </p:nvSpPr>
        <p:spPr>
          <a:xfrm>
            <a:off x="1319429" y="914401"/>
            <a:ext cx="6505071" cy="288539"/>
          </a:xfrm>
          <a:prstGeom prst="rect">
            <a:avLst/>
          </a:prstGeom>
          <a:noFill/>
        </p:spPr>
        <p:txBody>
          <a:bodyPr wrap="square" lIns="68579" tIns="34289" rIns="68579" bIns="34289" rtlCol="0">
            <a:spAutoFit/>
          </a:bodyPr>
          <a:lstStyle/>
          <a:p>
            <a:pPr defTabSz="342892"/>
            <a:r>
              <a:rPr lang="en-US" sz="1400" dirty="0">
                <a:solidFill>
                  <a:prstClr val="white"/>
                </a:solidFill>
              </a:rPr>
              <a:t>CIS 347 / SOC 395</a:t>
            </a:r>
          </a:p>
        </p:txBody>
      </p:sp>
    </p:spTree>
    <p:extLst>
      <p:ext uri="{BB962C8B-B14F-4D97-AF65-F5344CB8AC3E}">
        <p14:creationId xmlns:p14="http://schemas.microsoft.com/office/powerpoint/2010/main" val="2368652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NetAnalysis Screen with Mork Database Loaded">
            <a:extLst>
              <a:ext uri="{FF2B5EF4-FFF2-40B4-BE49-F238E27FC236}">
                <a16:creationId xmlns:a16="http://schemas.microsoft.com/office/drawing/2014/main" id="{1495B1C2-F070-4F75-AA35-52B7B52A4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3825"/>
            <a:ext cx="9144000" cy="48942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Mork Database Header">
            <a:extLst>
              <a:ext uri="{FF2B5EF4-FFF2-40B4-BE49-F238E27FC236}">
                <a16:creationId xmlns:a16="http://schemas.microsoft.com/office/drawing/2014/main" id="{5F9F2600-7369-49FA-8A75-9C04D0E045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676900"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57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fade">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ork Field B1">
            <a:extLst>
              <a:ext uri="{FF2B5EF4-FFF2-40B4-BE49-F238E27FC236}">
                <a16:creationId xmlns:a16="http://schemas.microsoft.com/office/drawing/2014/main" id="{244AA3D3-F05E-43A1-8635-D876DD413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586" y="652462"/>
            <a:ext cx="6600825" cy="94297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Decoded Record 6E2F">
            <a:extLst>
              <a:ext uri="{FF2B5EF4-FFF2-40B4-BE49-F238E27FC236}">
                <a16:creationId xmlns:a16="http://schemas.microsoft.com/office/drawing/2014/main" id="{1DA32DC1-CE13-4975-AE74-D5121495BB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7" y="1657350"/>
            <a:ext cx="7858125" cy="305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113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ork Field 27F4B">
            <a:extLst>
              <a:ext uri="{FF2B5EF4-FFF2-40B4-BE49-F238E27FC236}">
                <a16:creationId xmlns:a16="http://schemas.microsoft.com/office/drawing/2014/main" id="{0AD929F9-1DDF-4DF7-B0EB-7EA801D034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0" y="495300"/>
            <a:ext cx="6124575" cy="12573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Decoded Record 174EF">
            <a:extLst>
              <a:ext uri="{FF2B5EF4-FFF2-40B4-BE49-F238E27FC236}">
                <a16:creationId xmlns:a16="http://schemas.microsoft.com/office/drawing/2014/main" id="{76D8EE6C-377A-4A69-8692-5C1C343908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4" y="1809750"/>
            <a:ext cx="7858125"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522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Forensics</a:t>
            </a:r>
          </a:p>
        </p:txBody>
      </p:sp>
      <p:sp>
        <p:nvSpPr>
          <p:cNvPr id="3" name="Content Placeholder 2"/>
          <p:cNvSpPr>
            <a:spLocks noGrp="1"/>
          </p:cNvSpPr>
          <p:nvPr>
            <p:ph idx="1"/>
          </p:nvPr>
        </p:nvSpPr>
        <p:spPr>
          <a:xfrm>
            <a:off x="3733800" y="285750"/>
            <a:ext cx="4953000" cy="4648199"/>
          </a:xfrm>
        </p:spPr>
        <p:txBody>
          <a:bodyPr/>
          <a:lstStyle/>
          <a:p>
            <a:r>
              <a:rPr lang="en-US" dirty="0"/>
              <a:t>“The collection of data from computers and other digital devices in the interest of obtaining, analyzing, verifying, and preserving that data.”</a:t>
            </a:r>
          </a:p>
          <a:p>
            <a:pPr marL="0" indent="0">
              <a:buNone/>
            </a:pPr>
            <a:endParaRPr lang="en-US" dirty="0"/>
          </a:p>
          <a:p>
            <a:r>
              <a:rPr lang="en-US" dirty="0"/>
              <a:t>No distinction between criminal or civil, legal or civilian. There are digital forensic applications that pertain to numerous industries in both the public and private sectors.</a:t>
            </a:r>
          </a:p>
          <a:p>
            <a:pPr marL="342892" lvl="1" indent="0">
              <a:buNone/>
            </a:pPr>
            <a:endParaRPr lang="en-US" dirty="0"/>
          </a:p>
        </p:txBody>
      </p:sp>
    </p:spTree>
    <p:extLst>
      <p:ext uri="{BB962C8B-B14F-4D97-AF65-F5344CB8AC3E}">
        <p14:creationId xmlns:p14="http://schemas.microsoft.com/office/powerpoint/2010/main" val="29455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Assurance Tree</a:t>
            </a:r>
          </a:p>
        </p:txBody>
      </p:sp>
      <p:sp>
        <p:nvSpPr>
          <p:cNvPr id="3" name="Content Placeholder 2"/>
          <p:cNvSpPr>
            <a:spLocks noGrp="1"/>
          </p:cNvSpPr>
          <p:nvPr>
            <p:ph idx="1"/>
          </p:nvPr>
        </p:nvSpPr>
        <p:spPr>
          <a:xfrm>
            <a:off x="3838839" y="102268"/>
            <a:ext cx="4711405" cy="1040732"/>
          </a:xfrm>
        </p:spPr>
        <p:txBody>
          <a:bodyPr/>
          <a:lstStyle/>
          <a:p>
            <a:r>
              <a:rPr lang="en-US" dirty="0"/>
              <a:t>Note: This is not prescriptive. Each organization is different (either a little or a lot), but this is roughly the way things are out in the world.</a:t>
            </a:r>
          </a:p>
        </p:txBody>
      </p:sp>
      <p:pic>
        <p:nvPicPr>
          <p:cNvPr id="6" name="Picture 5">
            <a:extLst>
              <a:ext uri="{FF2B5EF4-FFF2-40B4-BE49-F238E27FC236}">
                <a16:creationId xmlns:a16="http://schemas.microsoft.com/office/drawing/2014/main" id="{590C0561-EB31-4B17-872D-37F15866DFD5}"/>
              </a:ext>
            </a:extLst>
          </p:cNvPr>
          <p:cNvPicPr>
            <a:picLocks noChangeAspect="1"/>
          </p:cNvPicPr>
          <p:nvPr/>
        </p:nvPicPr>
        <p:blipFill>
          <a:blip r:embed="rId2"/>
          <a:stretch>
            <a:fillRect/>
          </a:stretch>
        </p:blipFill>
        <p:spPr>
          <a:xfrm>
            <a:off x="3428901" y="1333157"/>
            <a:ext cx="5619409" cy="2656953"/>
          </a:xfrm>
          <a:prstGeom prst="rect">
            <a:avLst/>
          </a:prstGeom>
        </p:spPr>
      </p:pic>
      <p:sp>
        <p:nvSpPr>
          <p:cNvPr id="4" name="Rectangle 3"/>
          <p:cNvSpPr/>
          <p:nvPr/>
        </p:nvSpPr>
        <p:spPr>
          <a:xfrm>
            <a:off x="5128699" y="4100763"/>
            <a:ext cx="2219812" cy="92333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C-I-A</a:t>
            </a:r>
          </a:p>
        </p:txBody>
      </p:sp>
    </p:spTree>
    <p:extLst>
      <p:ext uri="{BB962C8B-B14F-4D97-AF65-F5344CB8AC3E}">
        <p14:creationId xmlns:p14="http://schemas.microsoft.com/office/powerpoint/2010/main" val="3069254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Applications of Digital Forensics</a:t>
            </a:r>
          </a:p>
        </p:txBody>
      </p:sp>
      <p:sp>
        <p:nvSpPr>
          <p:cNvPr id="3" name="Content Placeholder 2"/>
          <p:cNvSpPr>
            <a:spLocks noGrp="1"/>
          </p:cNvSpPr>
          <p:nvPr>
            <p:ph idx="1"/>
          </p:nvPr>
        </p:nvSpPr>
        <p:spPr>
          <a:xfrm>
            <a:off x="3838839" y="209551"/>
            <a:ext cx="4847961" cy="4679226"/>
          </a:xfrm>
        </p:spPr>
        <p:txBody>
          <a:bodyPr>
            <a:normAutofit/>
          </a:bodyPr>
          <a:lstStyle/>
          <a:p>
            <a:r>
              <a:rPr lang="en-US" dirty="0"/>
              <a:t>“Criminals, violent and white-collar alike, are using technology to facilitate their offenses and avoid apprehension, creating new challenges for attorney’s, judges, law enforcement agents, forensic examiners, and corporate security professionals.” – Casey, </a:t>
            </a:r>
            <a:r>
              <a:rPr lang="en-US" dirty="0" err="1"/>
              <a:t>pg</a:t>
            </a:r>
            <a:r>
              <a:rPr lang="en-US" dirty="0"/>
              <a:t> 3.</a:t>
            </a:r>
          </a:p>
          <a:p>
            <a:r>
              <a:rPr lang="en-US" dirty="0"/>
              <a:t>Includes:</a:t>
            </a:r>
          </a:p>
          <a:p>
            <a:pPr lvl="1"/>
            <a:r>
              <a:rPr lang="en-US" dirty="0"/>
              <a:t>Terrorist and extremists using the Internet to plan and carry out attacks.</a:t>
            </a:r>
          </a:p>
          <a:p>
            <a:pPr lvl="1"/>
            <a:r>
              <a:rPr lang="en-US" dirty="0"/>
              <a:t>State-sponsored hackers influencing elections and controlling the zeitgeist.</a:t>
            </a:r>
          </a:p>
          <a:p>
            <a:pPr lvl="1"/>
            <a:r>
              <a:rPr lang="en-US" dirty="0"/>
              <a:t>Violent serial offenders use technology to fulfill a ritual component of communiques.</a:t>
            </a:r>
          </a:p>
          <a:p>
            <a:pPr lvl="1"/>
            <a:r>
              <a:rPr lang="en-US" dirty="0"/>
              <a:t>Suicides due to bullying, stalking, and harassment. Some attributable to instances of gang stalking or acts of sadism.</a:t>
            </a:r>
          </a:p>
          <a:p>
            <a:pPr lvl="1"/>
            <a:r>
              <a:rPr lang="en-US" dirty="0"/>
              <a:t>Cases of corporate espionage and data breaches.</a:t>
            </a:r>
          </a:p>
          <a:p>
            <a:pPr lvl="1"/>
            <a:r>
              <a:rPr lang="en-US" dirty="0"/>
              <a:t>Just about every crime committed in our contemporary era involves email, a cell phone, dash cam, the Internet, whatever.</a:t>
            </a:r>
          </a:p>
        </p:txBody>
      </p:sp>
    </p:spTree>
    <p:extLst>
      <p:ext uri="{BB962C8B-B14F-4D97-AF65-F5344CB8AC3E}">
        <p14:creationId xmlns:p14="http://schemas.microsoft.com/office/powerpoint/2010/main" val="3557149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Computer Investigations</a:t>
            </a:r>
          </a:p>
        </p:txBody>
      </p:sp>
      <p:sp>
        <p:nvSpPr>
          <p:cNvPr id="3" name="Content Placeholder 2"/>
          <p:cNvSpPr>
            <a:spLocks noGrp="1"/>
          </p:cNvSpPr>
          <p:nvPr>
            <p:ph idx="1"/>
          </p:nvPr>
        </p:nvSpPr>
        <p:spPr>
          <a:xfrm>
            <a:off x="3489158" y="133351"/>
            <a:ext cx="5197641" cy="4757650"/>
          </a:xfrm>
        </p:spPr>
        <p:txBody>
          <a:bodyPr>
            <a:normAutofit/>
          </a:bodyPr>
          <a:lstStyle/>
          <a:p>
            <a:pPr marL="0" indent="0">
              <a:buNone/>
            </a:pPr>
            <a:r>
              <a:rPr lang="en-US" dirty="0"/>
              <a:t>These days, digital forensics is a field that encompasses all crimes which utilize, in whole or in part, computers or technical devices. In short: </a:t>
            </a:r>
            <a:r>
              <a:rPr lang="en-US" i="1" u="sng" dirty="0"/>
              <a:t>All crimes</a:t>
            </a:r>
            <a:r>
              <a:rPr lang="en-US" dirty="0"/>
              <a:t>.</a:t>
            </a:r>
          </a:p>
          <a:p>
            <a:pPr marL="0" indent="0">
              <a:buNone/>
            </a:pPr>
            <a:r>
              <a:rPr lang="en-US" dirty="0"/>
              <a:t>It is also a critical skillset in the private sector:</a:t>
            </a:r>
          </a:p>
          <a:p>
            <a:r>
              <a:rPr lang="en-US" dirty="0"/>
              <a:t>Intellectual Property theft</a:t>
            </a:r>
          </a:p>
          <a:p>
            <a:r>
              <a:rPr lang="en-US" dirty="0"/>
              <a:t>Industrial/corporate espionage and data breaches</a:t>
            </a:r>
          </a:p>
          <a:p>
            <a:r>
              <a:rPr lang="en-US" dirty="0"/>
              <a:t>Employment disputes</a:t>
            </a:r>
          </a:p>
          <a:p>
            <a:r>
              <a:rPr lang="en-US" dirty="0"/>
              <a:t>Fraud investigations</a:t>
            </a:r>
          </a:p>
          <a:p>
            <a:r>
              <a:rPr lang="en-US" dirty="0"/>
              <a:t>Forgeries</a:t>
            </a:r>
          </a:p>
          <a:p>
            <a:r>
              <a:rPr lang="en-US" dirty="0"/>
              <a:t>Bankruptcy investigations</a:t>
            </a:r>
          </a:p>
          <a:p>
            <a:r>
              <a:rPr lang="en-US" dirty="0"/>
              <a:t>Inappropriate email and internet use in the workplace</a:t>
            </a:r>
          </a:p>
          <a:p>
            <a:r>
              <a:rPr lang="en-US" dirty="0"/>
              <a:t>Regulatory compliance</a:t>
            </a:r>
          </a:p>
        </p:txBody>
      </p:sp>
    </p:spTree>
    <p:extLst>
      <p:ext uri="{BB962C8B-B14F-4D97-AF65-F5344CB8AC3E}">
        <p14:creationId xmlns:p14="http://schemas.microsoft.com/office/powerpoint/2010/main" val="2261257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Computer Investigations</a:t>
            </a:r>
          </a:p>
        </p:txBody>
      </p:sp>
      <p:sp>
        <p:nvSpPr>
          <p:cNvPr id="3" name="Content Placeholder 2"/>
          <p:cNvSpPr>
            <a:spLocks noGrp="1"/>
          </p:cNvSpPr>
          <p:nvPr>
            <p:ph idx="1"/>
          </p:nvPr>
        </p:nvSpPr>
        <p:spPr>
          <a:xfrm>
            <a:off x="3441034" y="209551"/>
            <a:ext cx="5510462" cy="4681450"/>
          </a:xfrm>
        </p:spPr>
        <p:txBody>
          <a:bodyPr>
            <a:normAutofit/>
          </a:bodyPr>
          <a:lstStyle/>
          <a:p>
            <a:pPr marL="0" indent="0">
              <a:buNone/>
            </a:pPr>
            <a:r>
              <a:rPr lang="en-US" dirty="0"/>
              <a:t>Example (criminal) case:</a:t>
            </a:r>
          </a:p>
          <a:p>
            <a:r>
              <a:rPr lang="en-US" dirty="0"/>
              <a:t>On December 17th, 2000, Air Force Captain Marty </a:t>
            </a:r>
            <a:r>
              <a:rPr lang="en-US" dirty="0" err="1"/>
              <a:t>Theer</a:t>
            </a:r>
            <a:r>
              <a:rPr lang="en-US" dirty="0"/>
              <a:t> was shot and killed. The case took a turn as there were no eyewitnesses and no physical evidence. </a:t>
            </a:r>
          </a:p>
          <a:p>
            <a:r>
              <a:rPr lang="en-US" dirty="0"/>
              <a:t>However, the prosecutors were able to get their hands on 88,000 e-mails and other messages on a computer belonging to Captain </a:t>
            </a:r>
            <a:r>
              <a:rPr lang="en-US" dirty="0" err="1"/>
              <a:t>Theer’s</a:t>
            </a:r>
            <a:r>
              <a:rPr lang="en-US" dirty="0"/>
              <a:t> wife Michelle’, and discovered personal ads that Michelle had posted in 1999. </a:t>
            </a:r>
          </a:p>
          <a:p>
            <a:pPr lvl="1"/>
            <a:r>
              <a:rPr lang="en-US" dirty="0"/>
              <a:t>They also found email responses by her for that ad which showed clear evidence of a sexual relationship between Michelle and a man named John Diamond. </a:t>
            </a:r>
          </a:p>
          <a:p>
            <a:pPr lvl="1"/>
            <a:r>
              <a:rPr lang="en-US" dirty="0"/>
              <a:t>Furthermore, messages containing information about the conspiracy to murder Captain Marty were also recovered. </a:t>
            </a:r>
          </a:p>
          <a:p>
            <a:pPr lvl="1"/>
            <a:r>
              <a:rPr lang="en-US" dirty="0"/>
              <a:t>On December 3rd, 2004, Michelle </a:t>
            </a:r>
            <a:r>
              <a:rPr lang="en-US" dirty="0" err="1"/>
              <a:t>Theer</a:t>
            </a:r>
            <a:r>
              <a:rPr lang="en-US" dirty="0"/>
              <a:t> was found guilty of murder and conspiracy and sentenced to life imprisonment.</a:t>
            </a:r>
          </a:p>
        </p:txBody>
      </p:sp>
    </p:spTree>
    <p:extLst>
      <p:ext uri="{BB962C8B-B14F-4D97-AF65-F5344CB8AC3E}">
        <p14:creationId xmlns:p14="http://schemas.microsoft.com/office/powerpoint/2010/main" val="243791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Computer Investigations</a:t>
            </a:r>
          </a:p>
        </p:txBody>
      </p:sp>
      <p:sp>
        <p:nvSpPr>
          <p:cNvPr id="3" name="Content Placeholder 2"/>
          <p:cNvSpPr>
            <a:spLocks noGrp="1"/>
          </p:cNvSpPr>
          <p:nvPr>
            <p:ph idx="1"/>
          </p:nvPr>
        </p:nvSpPr>
        <p:spPr>
          <a:xfrm>
            <a:off x="3441034" y="209551"/>
            <a:ext cx="5510462" cy="4681450"/>
          </a:xfrm>
        </p:spPr>
        <p:txBody>
          <a:bodyPr>
            <a:normAutofit/>
          </a:bodyPr>
          <a:lstStyle/>
          <a:p>
            <a:pPr marL="0" indent="0">
              <a:buNone/>
            </a:pPr>
            <a:r>
              <a:rPr lang="en-US" dirty="0"/>
              <a:t>Example (non-criminal) case:</a:t>
            </a:r>
          </a:p>
          <a:p>
            <a:r>
              <a:rPr lang="en-US" dirty="0"/>
              <a:t>An official investigation was launched in August of 2007 by the Securities and Exchange Commission’s Office of the Inspector General (SEC OIG). </a:t>
            </a:r>
          </a:p>
          <a:p>
            <a:r>
              <a:rPr lang="en-US" dirty="0"/>
              <a:t>Initial evidence showed a vast misuse of government computers and networks, and attempts to circumvent security measures from within the SEC.</a:t>
            </a:r>
          </a:p>
          <a:p>
            <a:r>
              <a:rPr lang="en-US" dirty="0"/>
              <a:t>This caused the investigation to expand. In the end, it turned out there had been an erosion of security due to the use of government computers to access pornographic materials:</a:t>
            </a:r>
          </a:p>
          <a:p>
            <a:pPr lvl="1"/>
            <a:r>
              <a:rPr lang="en-US" dirty="0"/>
              <a:t>An accountant with over 16,000 denials from perimeter security measures for access to adult material.</a:t>
            </a:r>
          </a:p>
          <a:p>
            <a:pPr lvl="1"/>
            <a:r>
              <a:rPr lang="en-US" dirty="0"/>
              <a:t>Over 45,000 individual pornographic images. </a:t>
            </a:r>
          </a:p>
          <a:p>
            <a:pPr lvl="1"/>
            <a:r>
              <a:rPr lang="en-US" dirty="0"/>
              <a:t>Several cases of government property being destroyed due to hard drives being filled to the gills with porn and malware.</a:t>
            </a:r>
          </a:p>
        </p:txBody>
      </p:sp>
    </p:spTree>
    <p:extLst>
      <p:ext uri="{BB962C8B-B14F-4D97-AF65-F5344CB8AC3E}">
        <p14:creationId xmlns:p14="http://schemas.microsoft.com/office/powerpoint/2010/main" val="374149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Evidence</a:t>
            </a:r>
          </a:p>
        </p:txBody>
      </p:sp>
      <p:sp>
        <p:nvSpPr>
          <p:cNvPr id="3" name="Content Placeholder 2"/>
          <p:cNvSpPr>
            <a:spLocks noGrp="1"/>
          </p:cNvSpPr>
          <p:nvPr>
            <p:ph idx="1"/>
          </p:nvPr>
        </p:nvSpPr>
        <p:spPr>
          <a:xfrm>
            <a:off x="3657600" y="209550"/>
            <a:ext cx="5181600" cy="4800599"/>
          </a:xfrm>
        </p:spPr>
        <p:txBody>
          <a:bodyPr/>
          <a:lstStyle/>
          <a:p>
            <a:pPr marL="0" indent="0">
              <a:buNone/>
            </a:pPr>
            <a:r>
              <a:rPr lang="en-US" dirty="0"/>
              <a:t>“Any data stored or transmitted using a computer that supports or refutes a theory of how an offense occurred or that addresses criminal elements of the offense such as intent or alibi” –Casey, </a:t>
            </a:r>
            <a:r>
              <a:rPr lang="en-US" dirty="0" err="1"/>
              <a:t>pg</a:t>
            </a:r>
            <a:r>
              <a:rPr lang="en-US" dirty="0"/>
              <a:t> 7.</a:t>
            </a:r>
          </a:p>
          <a:p>
            <a:r>
              <a:rPr lang="en-US" dirty="0"/>
              <a:t>Mobile</a:t>
            </a:r>
          </a:p>
          <a:p>
            <a:pPr lvl="1"/>
            <a:r>
              <a:rPr lang="en-US" dirty="0"/>
              <a:t>Phone call logs, text messages, app data, triangulation logs</a:t>
            </a:r>
          </a:p>
          <a:p>
            <a:r>
              <a:rPr lang="en-US" dirty="0"/>
              <a:t>Endpoint</a:t>
            </a:r>
          </a:p>
          <a:p>
            <a:pPr lvl="1"/>
            <a:r>
              <a:rPr lang="en-US" dirty="0"/>
              <a:t>Network packet caps and logs, OS artifacts, data on disk, even “deleted” data, volatile data (memory, in CPU registers, etc.), Internet search history, IP routing information</a:t>
            </a:r>
          </a:p>
          <a:p>
            <a:r>
              <a:rPr lang="en-US" dirty="0"/>
              <a:t>It involves the examination of evidence from computers of all types, mobile devices, and often unconventional devices like GPS units, automobile computers, printers, etc.</a:t>
            </a:r>
          </a:p>
        </p:txBody>
      </p:sp>
    </p:spTree>
    <p:extLst>
      <p:ext uri="{BB962C8B-B14F-4D97-AF65-F5344CB8AC3E}">
        <p14:creationId xmlns:p14="http://schemas.microsoft.com/office/powerpoint/2010/main" val="2386222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Forensics</a:t>
            </a:r>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076"/>
            <a:ext cx="9155430"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8230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Computers make their own records</a:t>
            </a:r>
          </a:p>
        </p:txBody>
      </p:sp>
      <p:sp>
        <p:nvSpPr>
          <p:cNvPr id="3" name="Content Placeholder 2"/>
          <p:cNvSpPr>
            <a:spLocks noGrp="1"/>
          </p:cNvSpPr>
          <p:nvPr>
            <p:ph idx="1"/>
          </p:nvPr>
        </p:nvSpPr>
        <p:spPr>
          <a:xfrm>
            <a:off x="3581400" y="602389"/>
            <a:ext cx="5334000" cy="3936467"/>
          </a:xfrm>
        </p:spPr>
        <p:txBody>
          <a:bodyPr/>
          <a:lstStyle/>
          <a:p>
            <a:r>
              <a:rPr lang="en-US" dirty="0"/>
              <a:t>Computers create transaction logs of many activities, including logging in, sending and receiving email, saving and retrieving files, connecting to the Internet, and many other applications </a:t>
            </a:r>
          </a:p>
          <a:p>
            <a:r>
              <a:rPr lang="en-US" dirty="0"/>
              <a:t>Electronic documents, photos, and email contain hidden information that is very helpful to investigators; this information may include dates and times, address and routing information, deleted and edited data, and more </a:t>
            </a:r>
          </a:p>
        </p:txBody>
      </p:sp>
    </p:spTree>
    <p:extLst>
      <p:ext uri="{BB962C8B-B14F-4D97-AF65-F5344CB8AC3E}">
        <p14:creationId xmlns:p14="http://schemas.microsoft.com/office/powerpoint/2010/main" val="1349882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computer is an island</a:t>
            </a:r>
          </a:p>
        </p:txBody>
      </p:sp>
      <p:sp>
        <p:nvSpPr>
          <p:cNvPr id="3" name="Content Placeholder 2"/>
          <p:cNvSpPr>
            <a:spLocks noGrp="1"/>
          </p:cNvSpPr>
          <p:nvPr>
            <p:ph idx="1"/>
          </p:nvPr>
        </p:nvSpPr>
        <p:spPr>
          <a:xfrm>
            <a:off x="3967930" y="151872"/>
            <a:ext cx="5151380" cy="4850477"/>
          </a:xfrm>
        </p:spPr>
        <p:txBody>
          <a:bodyPr>
            <a:normAutofit/>
          </a:bodyPr>
          <a:lstStyle/>
          <a:p>
            <a:r>
              <a:rPr lang="en-US" dirty="0"/>
              <a:t>Computers rarely stand alone; any two or more connected digital devices create a network; networked devices communicate with each other and share information; sometimes, a computer can be controlled from a remote location. </a:t>
            </a:r>
          </a:p>
          <a:p>
            <a:r>
              <a:rPr lang="en-US" dirty="0"/>
              <a:t>All digital information is located SOMEWHERE, not in an imaginary “cyberspace” or cloud, but on a computer, a server, or some other digital storage device.</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4"/>
            <a:ext cx="3865667" cy="5154223"/>
          </a:xfrm>
          <a:prstGeom prst="rect">
            <a:avLst/>
          </a:prstGeom>
        </p:spPr>
      </p:pic>
    </p:spTree>
    <p:extLst>
      <p:ext uri="{BB962C8B-B14F-4D97-AF65-F5344CB8AC3E}">
        <p14:creationId xmlns:p14="http://schemas.microsoft.com/office/powerpoint/2010/main" val="1156782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you should NOT become a digital forensic scientist</a:t>
            </a:r>
          </a:p>
        </p:txBody>
      </p:sp>
      <p:sp>
        <p:nvSpPr>
          <p:cNvPr id="3" name="Content Placeholder 2"/>
          <p:cNvSpPr>
            <a:spLocks noGrp="1"/>
          </p:cNvSpPr>
          <p:nvPr>
            <p:ph idx="1"/>
          </p:nvPr>
        </p:nvSpPr>
        <p:spPr>
          <a:xfrm>
            <a:off x="3628505" y="149632"/>
            <a:ext cx="5349240" cy="4875415"/>
          </a:xfrm>
        </p:spPr>
        <p:txBody>
          <a:bodyPr>
            <a:normAutofit fontScale="85000" lnSpcReduction="10000"/>
          </a:bodyPr>
          <a:lstStyle/>
          <a:p>
            <a:r>
              <a:rPr lang="en-US" dirty="0"/>
              <a:t>You see horrible things.</a:t>
            </a:r>
          </a:p>
          <a:p>
            <a:r>
              <a:rPr lang="en-US" dirty="0"/>
              <a:t>Your whole job is to be obsessed with details.</a:t>
            </a:r>
          </a:p>
          <a:p>
            <a:r>
              <a:rPr lang="en-US" dirty="0"/>
              <a:t>You must follow a lot of rules that don’t make logical sense but make attorneys / jurors “feel” better. (scientific conclusions v. legal decision-making)</a:t>
            </a:r>
          </a:p>
          <a:p>
            <a:r>
              <a:rPr lang="en-US" dirty="0"/>
              <a:t>It is a defense attorney’s whole job to pick apart your work and attack your credentials, competency, character, reputation, methods, etc.</a:t>
            </a:r>
          </a:p>
          <a:p>
            <a:r>
              <a:rPr lang="en-US" dirty="0"/>
              <a:t>If you make a mistake, it is a big deal. Possibly leading to a perversion of justice.</a:t>
            </a:r>
          </a:p>
          <a:p>
            <a:r>
              <a:rPr lang="en-US" dirty="0"/>
              <a:t>You do more paperwork than a cop, but less respect. (The Blue Magnet does not extend to hired geeks.)</a:t>
            </a:r>
          </a:p>
          <a:p>
            <a:r>
              <a:rPr lang="en-US" dirty="0"/>
              <a:t>You might never get to know the outcome of your work.</a:t>
            </a:r>
          </a:p>
          <a:p>
            <a:r>
              <a:rPr lang="en-US" dirty="0"/>
              <a:t>You must always be learning and keeping up with trends - progress stops for no one, and it is more important for you than ANY other IT position to stay competent.</a:t>
            </a:r>
          </a:p>
          <a:p>
            <a:r>
              <a:rPr lang="en-US" dirty="0"/>
              <a:t>The way tech has been heading, your job only gets harder and harder and harder. Built-in encryption, cloud storage, ever-evolving malware, for example.</a:t>
            </a:r>
          </a:p>
          <a:p>
            <a:r>
              <a:rPr lang="en-US" dirty="0"/>
              <a:t>You might do EVERYTHING RIGHT and STILL fail.</a:t>
            </a:r>
          </a:p>
        </p:txBody>
      </p:sp>
    </p:spTree>
    <p:extLst>
      <p:ext uri="{BB962C8B-B14F-4D97-AF65-F5344CB8AC3E}">
        <p14:creationId xmlns:p14="http://schemas.microsoft.com/office/powerpoint/2010/main" val="395510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you should become a digital forensic scientist</a:t>
            </a:r>
          </a:p>
        </p:txBody>
      </p:sp>
      <p:sp>
        <p:nvSpPr>
          <p:cNvPr id="3" name="Content Placeholder 2"/>
          <p:cNvSpPr>
            <a:spLocks noGrp="1"/>
          </p:cNvSpPr>
          <p:nvPr>
            <p:ph idx="1"/>
          </p:nvPr>
        </p:nvSpPr>
        <p:spPr>
          <a:xfrm>
            <a:off x="3838839" y="411481"/>
            <a:ext cx="4711405" cy="4477295"/>
          </a:xfrm>
        </p:spPr>
        <p:txBody>
          <a:bodyPr>
            <a:normAutofit/>
          </a:bodyPr>
          <a:lstStyle/>
          <a:p>
            <a:r>
              <a:rPr lang="en-US" dirty="0"/>
              <a:t>Because you can.</a:t>
            </a:r>
          </a:p>
          <a:p>
            <a:r>
              <a:rPr lang="en-US" dirty="0"/>
              <a:t>Someone must.</a:t>
            </a:r>
          </a:p>
        </p:txBody>
      </p:sp>
    </p:spTree>
    <p:extLst>
      <p:ext uri="{BB962C8B-B14F-4D97-AF65-F5344CB8AC3E}">
        <p14:creationId xmlns:p14="http://schemas.microsoft.com/office/powerpoint/2010/main" val="364765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Locard’s</a:t>
            </a:r>
            <a:r>
              <a:rPr lang="en-US" dirty="0"/>
              <a:t> Exchange Principle</a:t>
            </a:r>
          </a:p>
        </p:txBody>
      </p:sp>
      <p:sp>
        <p:nvSpPr>
          <p:cNvPr id="3" name="Content Placeholder 2"/>
          <p:cNvSpPr>
            <a:spLocks noGrp="1"/>
          </p:cNvSpPr>
          <p:nvPr>
            <p:ph idx="1"/>
          </p:nvPr>
        </p:nvSpPr>
        <p:spPr>
          <a:xfrm>
            <a:off x="3581400" y="209550"/>
            <a:ext cx="5257800" cy="4724399"/>
          </a:xfrm>
        </p:spPr>
        <p:txBody>
          <a:bodyPr>
            <a:normAutofit/>
          </a:bodyPr>
          <a:lstStyle/>
          <a:p>
            <a:r>
              <a:rPr lang="en-US" dirty="0"/>
              <a:t>"Wherever he steps, whatever he touches, whatever he leaves, even unconsciously, will serve as a silent witness against him. Not only his fingerprints or his footprints, but his hair, the fibers from his clothes, the glass he breaks, the tool mark he leaves, the paint he scratches, the blood or semen he deposits or collects. All of these and more, bear mute witness against him. This is evidence that does not forget. It is not confused by the excitement of the moment. It is not absent because human witnesses are. It is factual evidence. Physical evidence cannot be wrong, it cannot perjure itself, it cannot be wholly absent. Only human failure to find it, study and understand it, can diminish its value."</a:t>
            </a:r>
          </a:p>
        </p:txBody>
      </p:sp>
      <p:sp>
        <p:nvSpPr>
          <p:cNvPr id="4" name="TextBox 3"/>
          <p:cNvSpPr txBox="1"/>
          <p:nvPr/>
        </p:nvSpPr>
        <p:spPr>
          <a:xfrm>
            <a:off x="533400" y="3892219"/>
            <a:ext cx="2888856" cy="284691"/>
          </a:xfrm>
          <a:prstGeom prst="rect">
            <a:avLst/>
          </a:prstGeom>
          <a:noFill/>
        </p:spPr>
        <p:txBody>
          <a:bodyPr wrap="square" lIns="68579" tIns="34289" rIns="68579" bIns="34289" rtlCol="0">
            <a:spAutoFit/>
          </a:bodyPr>
          <a:lstStyle/>
          <a:p>
            <a:pPr algn="ctr" defTabSz="342892"/>
            <a:r>
              <a:rPr lang="en-US" sz="1400" dirty="0">
                <a:solidFill>
                  <a:prstClr val="black"/>
                </a:solidFill>
              </a:rPr>
              <a:t>“Every contact leaves a trace.”</a:t>
            </a:r>
          </a:p>
        </p:txBody>
      </p:sp>
    </p:spTree>
    <p:extLst>
      <p:ext uri="{BB962C8B-B14F-4D97-AF65-F5344CB8AC3E}">
        <p14:creationId xmlns:p14="http://schemas.microsoft.com/office/powerpoint/2010/main" val="3013070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History of Digital Forensics</a:t>
            </a:r>
          </a:p>
        </p:txBody>
      </p:sp>
    </p:spTree>
    <p:extLst>
      <p:ext uri="{BB962C8B-B14F-4D97-AF65-F5344CB8AC3E}">
        <p14:creationId xmlns:p14="http://schemas.microsoft.com/office/powerpoint/2010/main" val="1190578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19428" y="1552077"/>
            <a:ext cx="6505070" cy="2369566"/>
          </a:xfrm>
        </p:spPr>
        <p:txBody>
          <a:bodyPr>
            <a:normAutofit/>
          </a:bodyPr>
          <a:lstStyle/>
          <a:p>
            <a:pPr algn="l"/>
            <a:r>
              <a:rPr lang="en-US" dirty="0"/>
              <a:t>3</a:t>
            </a:r>
            <a:r>
              <a:rPr lang="en-US" baseline="30000" dirty="0"/>
              <a:t>rd</a:t>
            </a:r>
            <a:r>
              <a:rPr lang="en-US" dirty="0"/>
              <a:t> Century: </a:t>
            </a:r>
          </a:p>
          <a:p>
            <a:pPr marL="214308" indent="-214308" algn="l">
              <a:buFont typeface="Arial" panose="020B0604020202020204" pitchFamily="34" charset="0"/>
              <a:buChar char="•"/>
            </a:pPr>
            <a:r>
              <a:rPr lang="en-US" dirty="0"/>
              <a:t>First known use of forensic science in China</a:t>
            </a:r>
          </a:p>
          <a:p>
            <a:pPr algn="l"/>
            <a:r>
              <a:rPr lang="en-US" dirty="0"/>
              <a:t>Pre-17</a:t>
            </a:r>
            <a:r>
              <a:rPr lang="en-US" baseline="30000" dirty="0"/>
              <a:t>th</a:t>
            </a:r>
            <a:r>
              <a:rPr lang="en-US" dirty="0"/>
              <a:t> Century:</a:t>
            </a:r>
          </a:p>
          <a:p>
            <a:pPr marL="214308" indent="-214308" algn="l">
              <a:buFont typeface="Arial" panose="020B0604020202020204" pitchFamily="34" charset="0"/>
              <a:buChar char="•"/>
            </a:pPr>
            <a:r>
              <a:rPr lang="en-US" dirty="0"/>
              <a:t>In the western world, forensic science amounts to the old “witch test” and “torture tests.”</a:t>
            </a:r>
          </a:p>
          <a:p>
            <a:pPr marL="214308" indent="-214308" algn="l">
              <a:buFont typeface="Arial" panose="020B0604020202020204" pitchFamily="34" charset="0"/>
              <a:buChar char="•"/>
            </a:pPr>
            <a:endParaRPr lang="en-US" dirty="0"/>
          </a:p>
        </p:txBody>
      </p:sp>
      <p:sp>
        <p:nvSpPr>
          <p:cNvPr id="4" name="TextBox 3"/>
          <p:cNvSpPr txBox="1"/>
          <p:nvPr/>
        </p:nvSpPr>
        <p:spPr>
          <a:xfrm>
            <a:off x="1319429" y="896356"/>
            <a:ext cx="6505071" cy="484748"/>
          </a:xfrm>
          <a:prstGeom prst="rect">
            <a:avLst/>
          </a:prstGeom>
          <a:noFill/>
        </p:spPr>
        <p:txBody>
          <a:bodyPr wrap="square" lIns="68579" tIns="34289" rIns="68579" bIns="34289" rtlCol="0">
            <a:spAutoFit/>
          </a:bodyPr>
          <a:lstStyle/>
          <a:p>
            <a:pPr algn="ctr" defTabSz="342892"/>
            <a:r>
              <a:rPr lang="en-US" sz="2700" dirty="0">
                <a:solidFill>
                  <a:prstClr val="white"/>
                </a:solidFill>
              </a:rPr>
              <a:t>Timeline of Forensic Science</a:t>
            </a:r>
          </a:p>
        </p:txBody>
      </p:sp>
    </p:spTree>
    <p:extLst>
      <p:ext uri="{BB962C8B-B14F-4D97-AF65-F5344CB8AC3E}">
        <p14:creationId xmlns:p14="http://schemas.microsoft.com/office/powerpoint/2010/main" val="1343233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19428" y="1552077"/>
            <a:ext cx="6505070" cy="2369566"/>
          </a:xfrm>
        </p:spPr>
        <p:txBody>
          <a:bodyPr>
            <a:normAutofit fontScale="92500"/>
          </a:bodyPr>
          <a:lstStyle/>
          <a:p>
            <a:pPr algn="l"/>
            <a:r>
              <a:rPr lang="en-US" dirty="0"/>
              <a:t>19</a:t>
            </a:r>
            <a:r>
              <a:rPr lang="en-US" baseline="30000" dirty="0"/>
              <a:t>th</a:t>
            </a:r>
            <a:r>
              <a:rPr lang="en-US" dirty="0"/>
              <a:t> Century: </a:t>
            </a:r>
          </a:p>
          <a:p>
            <a:pPr marL="214308" indent="-214308" algn="l">
              <a:buFont typeface="Arial" panose="020B0604020202020204" pitchFamily="34" charset="0"/>
              <a:buChar char="•"/>
            </a:pPr>
            <a:r>
              <a:rPr lang="en-US" dirty="0"/>
              <a:t>Toxicological evidence at trial become accepted and commonplace.</a:t>
            </a:r>
          </a:p>
          <a:p>
            <a:pPr marL="214308" indent="-214308" algn="l">
              <a:buFont typeface="Arial" panose="020B0604020202020204" pitchFamily="34" charset="0"/>
              <a:buChar char="•"/>
            </a:pPr>
            <a:r>
              <a:rPr lang="en-US" dirty="0"/>
              <a:t>Photographs become common for documenting crime scenes.</a:t>
            </a:r>
          </a:p>
          <a:p>
            <a:pPr marL="214308" indent="-214308" algn="l">
              <a:buFont typeface="Arial" panose="020B0604020202020204" pitchFamily="34" charset="0"/>
              <a:buChar char="•"/>
            </a:pPr>
            <a:r>
              <a:rPr lang="en-US" dirty="0"/>
              <a:t>A technique known as Anthropometry becomes common for identifying people.</a:t>
            </a:r>
          </a:p>
          <a:p>
            <a:pPr algn="l"/>
            <a:r>
              <a:rPr lang="en-US" dirty="0"/>
              <a:t>20</a:t>
            </a:r>
            <a:r>
              <a:rPr lang="en-US" baseline="30000" dirty="0"/>
              <a:t>th</a:t>
            </a:r>
            <a:r>
              <a:rPr lang="en-US" dirty="0"/>
              <a:t> Century:</a:t>
            </a:r>
          </a:p>
          <a:p>
            <a:pPr marL="214308" indent="-214308" algn="l">
              <a:buFont typeface="Arial" panose="020B0604020202020204" pitchFamily="34" charset="0"/>
              <a:buChar char="•"/>
            </a:pPr>
            <a:r>
              <a:rPr lang="en-US" dirty="0"/>
              <a:t>Blood typing is discovered.</a:t>
            </a:r>
          </a:p>
          <a:p>
            <a:pPr marL="214308" indent="-214308" algn="l">
              <a:buFont typeface="Arial" panose="020B0604020202020204" pitchFamily="34" charset="0"/>
              <a:buChar char="•"/>
            </a:pPr>
            <a:r>
              <a:rPr lang="en-US" dirty="0"/>
              <a:t>Fingerprinting replaces Anthropometry.</a:t>
            </a:r>
          </a:p>
          <a:p>
            <a:pPr marL="214308" indent="-214308" algn="l">
              <a:buFont typeface="Arial" panose="020B0604020202020204" pitchFamily="34" charset="0"/>
              <a:buChar char="•"/>
            </a:pPr>
            <a:r>
              <a:rPr lang="en-US" dirty="0"/>
              <a:t>First crime labs established.</a:t>
            </a:r>
          </a:p>
          <a:p>
            <a:pPr marL="214308" indent="-214308" algn="l">
              <a:buFont typeface="Arial" panose="020B0604020202020204" pitchFamily="34" charset="0"/>
              <a:buChar char="•"/>
            </a:pPr>
            <a:endParaRPr lang="en-US" dirty="0"/>
          </a:p>
        </p:txBody>
      </p:sp>
      <p:sp>
        <p:nvSpPr>
          <p:cNvPr id="4" name="TextBox 3"/>
          <p:cNvSpPr txBox="1"/>
          <p:nvPr/>
        </p:nvSpPr>
        <p:spPr>
          <a:xfrm>
            <a:off x="1319429" y="896356"/>
            <a:ext cx="6505071" cy="484748"/>
          </a:xfrm>
          <a:prstGeom prst="rect">
            <a:avLst/>
          </a:prstGeom>
          <a:noFill/>
        </p:spPr>
        <p:txBody>
          <a:bodyPr wrap="square" lIns="68579" tIns="34289" rIns="68579" bIns="34289" rtlCol="0">
            <a:spAutoFit/>
          </a:bodyPr>
          <a:lstStyle/>
          <a:p>
            <a:pPr algn="ctr" defTabSz="342892"/>
            <a:r>
              <a:rPr lang="en-US" sz="2700" dirty="0">
                <a:solidFill>
                  <a:prstClr val="white"/>
                </a:solidFill>
              </a:rPr>
              <a:t>Timeline of Forensic Science</a:t>
            </a:r>
          </a:p>
        </p:txBody>
      </p:sp>
    </p:spTree>
    <p:extLst>
      <p:ext uri="{BB962C8B-B14F-4D97-AF65-F5344CB8AC3E}">
        <p14:creationId xmlns:p14="http://schemas.microsoft.com/office/powerpoint/2010/main" val="2015211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19428" y="1552077"/>
            <a:ext cx="6505070" cy="2369566"/>
          </a:xfrm>
        </p:spPr>
        <p:txBody>
          <a:bodyPr>
            <a:normAutofit/>
          </a:bodyPr>
          <a:lstStyle/>
          <a:p>
            <a:pPr algn="l"/>
            <a:r>
              <a:rPr lang="en-US" dirty="0"/>
              <a:t>The Ad Hoc Era (‘76 to ‘92):</a:t>
            </a:r>
          </a:p>
          <a:p>
            <a:pPr lvl="1" algn="l"/>
            <a:r>
              <a:rPr lang="en-US" dirty="0">
                <a:solidFill>
                  <a:schemeClr val="bg1"/>
                </a:solidFill>
              </a:rPr>
              <a:t>1976 – The first text on the topic, Crime by Computer by Don Parker is published. It covers the use of digital information to investigate and prosecute crimes committed with the assistance of a computer. At the time, computer systems were rare and expensive. There was no such thing as Information Security, and any digital forensics were the byproduct of system admins running audits to ensure efficiency (as data processing was expensive at the time.)</a:t>
            </a:r>
            <a:endParaRPr lang="en-US" sz="1200" dirty="0">
              <a:solidFill>
                <a:schemeClr val="bg1"/>
              </a:solidFill>
            </a:endParaRPr>
          </a:p>
        </p:txBody>
      </p:sp>
      <p:sp>
        <p:nvSpPr>
          <p:cNvPr id="4" name="TextBox 3"/>
          <p:cNvSpPr txBox="1"/>
          <p:nvPr/>
        </p:nvSpPr>
        <p:spPr>
          <a:xfrm>
            <a:off x="1319429" y="896356"/>
            <a:ext cx="6505071" cy="484748"/>
          </a:xfrm>
          <a:prstGeom prst="rect">
            <a:avLst/>
          </a:prstGeom>
          <a:noFill/>
        </p:spPr>
        <p:txBody>
          <a:bodyPr wrap="square" lIns="68579" tIns="34289" rIns="68579" bIns="34289" rtlCol="0">
            <a:spAutoFit/>
          </a:bodyPr>
          <a:lstStyle/>
          <a:p>
            <a:pPr algn="ctr" defTabSz="342892"/>
            <a:r>
              <a:rPr lang="en-US" sz="2700" dirty="0">
                <a:solidFill>
                  <a:prstClr val="white"/>
                </a:solidFill>
              </a:rPr>
              <a:t>Timeline of Digital Forensics</a:t>
            </a:r>
          </a:p>
        </p:txBody>
      </p:sp>
    </p:spTree>
    <p:extLst>
      <p:ext uri="{BB962C8B-B14F-4D97-AF65-F5344CB8AC3E}">
        <p14:creationId xmlns:p14="http://schemas.microsoft.com/office/powerpoint/2010/main" val="3080251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19428" y="1552077"/>
            <a:ext cx="6505070" cy="2369566"/>
          </a:xfrm>
        </p:spPr>
        <p:txBody>
          <a:bodyPr>
            <a:normAutofit/>
          </a:bodyPr>
          <a:lstStyle/>
          <a:p>
            <a:pPr algn="l"/>
            <a:r>
              <a:rPr lang="en-US" dirty="0"/>
              <a:t>The Ad Hoc Era (‘76 to ‘92):</a:t>
            </a:r>
          </a:p>
          <a:p>
            <a:pPr algn="l"/>
            <a:endParaRPr lang="en-US" sz="1200" dirty="0"/>
          </a:p>
          <a:p>
            <a:pPr lvl="1" algn="l"/>
            <a:r>
              <a:rPr lang="en-US" dirty="0">
                <a:solidFill>
                  <a:schemeClr val="bg1"/>
                </a:solidFill>
              </a:rPr>
              <a:t>Digital forensics as a career begins with the IRS, and soon followed by the DoD and FBI, who hire and train individuals in mainframe/terminal and mini-computers for the purpose of assisting case investigators in obtaining information from computer systems. </a:t>
            </a:r>
            <a:endParaRPr lang="en-US" sz="1200" dirty="0">
              <a:solidFill>
                <a:schemeClr val="bg1"/>
              </a:solidFill>
            </a:endParaRPr>
          </a:p>
        </p:txBody>
      </p:sp>
      <p:sp>
        <p:nvSpPr>
          <p:cNvPr id="4" name="TextBox 3"/>
          <p:cNvSpPr txBox="1"/>
          <p:nvPr/>
        </p:nvSpPr>
        <p:spPr>
          <a:xfrm>
            <a:off x="1319429" y="896356"/>
            <a:ext cx="6505071" cy="484748"/>
          </a:xfrm>
          <a:prstGeom prst="rect">
            <a:avLst/>
          </a:prstGeom>
          <a:noFill/>
        </p:spPr>
        <p:txBody>
          <a:bodyPr wrap="square" lIns="68579" tIns="34289" rIns="68579" bIns="34289" rtlCol="0">
            <a:spAutoFit/>
          </a:bodyPr>
          <a:lstStyle/>
          <a:p>
            <a:pPr algn="ctr" defTabSz="342892"/>
            <a:r>
              <a:rPr lang="en-US" sz="2700" dirty="0">
                <a:solidFill>
                  <a:prstClr val="white"/>
                </a:solidFill>
              </a:rPr>
              <a:t>Timeline of Digital Forensics</a:t>
            </a:r>
          </a:p>
        </p:txBody>
      </p:sp>
    </p:spTree>
    <p:extLst>
      <p:ext uri="{BB962C8B-B14F-4D97-AF65-F5344CB8AC3E}">
        <p14:creationId xmlns:p14="http://schemas.microsoft.com/office/powerpoint/2010/main" val="328100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BTK</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6750"/>
            <a:ext cx="9144000"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2940"/>
            <a:ext cx="6553200" cy="5131280"/>
          </a:xfrm>
          <a:prstGeom prst="rect">
            <a:avLst/>
          </a:prstGeom>
        </p:spPr>
      </p:pic>
    </p:spTree>
    <p:extLst>
      <p:ext uri="{BB962C8B-B14F-4D97-AF65-F5344CB8AC3E}">
        <p14:creationId xmlns:p14="http://schemas.microsoft.com/office/powerpoint/2010/main" val="131668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19428" y="1552077"/>
            <a:ext cx="6505070" cy="2369566"/>
          </a:xfrm>
        </p:spPr>
        <p:txBody>
          <a:bodyPr>
            <a:normAutofit/>
          </a:bodyPr>
          <a:lstStyle/>
          <a:p>
            <a:pPr algn="l"/>
            <a:r>
              <a:rPr lang="en-US" dirty="0"/>
              <a:t>The Ad Hoc Era (‘76 to ‘92):</a:t>
            </a:r>
          </a:p>
          <a:p>
            <a:pPr algn="l"/>
            <a:endParaRPr lang="en-US" sz="1200" dirty="0"/>
          </a:p>
          <a:p>
            <a:pPr lvl="1" algn="l"/>
            <a:r>
              <a:rPr lang="en-US" dirty="0">
                <a:solidFill>
                  <a:schemeClr val="bg1"/>
                </a:solidFill>
              </a:rPr>
              <a:t>1990 – An early computer investigator named Cliff Stoll is attempting to reconcile a variance between two accounting programs and identifies hackers' access to one of the systems. By applying the scientific method and a significant amount of effort, he develops a method of recording the hackers’ activities in real time. He also publishes a book called The Cuckoo’s Egg about the experience.</a:t>
            </a:r>
            <a:endParaRPr lang="en-US" sz="1200" dirty="0">
              <a:solidFill>
                <a:schemeClr val="bg1"/>
              </a:solidFill>
            </a:endParaRPr>
          </a:p>
        </p:txBody>
      </p:sp>
      <p:sp>
        <p:nvSpPr>
          <p:cNvPr id="4" name="TextBox 3"/>
          <p:cNvSpPr txBox="1"/>
          <p:nvPr/>
        </p:nvSpPr>
        <p:spPr>
          <a:xfrm>
            <a:off x="1319429" y="896356"/>
            <a:ext cx="6505071" cy="484748"/>
          </a:xfrm>
          <a:prstGeom prst="rect">
            <a:avLst/>
          </a:prstGeom>
          <a:noFill/>
        </p:spPr>
        <p:txBody>
          <a:bodyPr wrap="square" lIns="68579" tIns="34289" rIns="68579" bIns="34289" rtlCol="0">
            <a:spAutoFit/>
          </a:bodyPr>
          <a:lstStyle/>
          <a:p>
            <a:pPr algn="ctr" defTabSz="342892"/>
            <a:r>
              <a:rPr lang="en-US" sz="2700" dirty="0">
                <a:solidFill>
                  <a:prstClr val="white"/>
                </a:solidFill>
              </a:rPr>
              <a:t>Timeline of Digital Forensics</a:t>
            </a:r>
          </a:p>
        </p:txBody>
      </p:sp>
    </p:spTree>
    <p:extLst>
      <p:ext uri="{BB962C8B-B14F-4D97-AF65-F5344CB8AC3E}">
        <p14:creationId xmlns:p14="http://schemas.microsoft.com/office/powerpoint/2010/main" val="3155081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Computer Investigations</a:t>
            </a:r>
          </a:p>
        </p:txBody>
      </p:sp>
      <p:sp>
        <p:nvSpPr>
          <p:cNvPr id="3" name="Content Placeholder 2"/>
          <p:cNvSpPr>
            <a:spLocks noGrp="1"/>
          </p:cNvSpPr>
          <p:nvPr>
            <p:ph idx="1"/>
          </p:nvPr>
        </p:nvSpPr>
        <p:spPr>
          <a:xfrm>
            <a:off x="3505201" y="211976"/>
            <a:ext cx="5486400" cy="4788131"/>
          </a:xfrm>
        </p:spPr>
        <p:txBody>
          <a:bodyPr>
            <a:normAutofit/>
          </a:bodyPr>
          <a:lstStyle/>
          <a:p>
            <a:pPr marL="0" indent="0">
              <a:buNone/>
            </a:pPr>
            <a:r>
              <a:rPr lang="en-US" dirty="0"/>
              <a:t>In those early days there was no official organization, governing body, or certification board. There were no standards outside of those imposed by self and peers. This soon changed as the field became formalized. The first organizations were those created by various LEOs as an official response to the need for digital forensics.</a:t>
            </a:r>
          </a:p>
          <a:p>
            <a:r>
              <a:rPr lang="en-US" dirty="0"/>
              <a:t>IRS – Seized Computer Evidence Recovery Specialists (SCERS)</a:t>
            </a:r>
            <a:endParaRPr lang="en-US" sz="1300" dirty="0"/>
          </a:p>
          <a:p>
            <a:r>
              <a:rPr lang="en-US" dirty="0"/>
              <a:t>US SS – Electronic Crimes Special Agent Program (ECSAP)</a:t>
            </a:r>
            <a:endParaRPr lang="en-US" sz="1300" dirty="0"/>
          </a:p>
          <a:p>
            <a:r>
              <a:rPr lang="en-US" dirty="0"/>
              <a:t>FBI – Computer Analysis Response Team (CART)</a:t>
            </a:r>
            <a:endParaRPr lang="en-US" sz="1300" dirty="0"/>
          </a:p>
        </p:txBody>
      </p:sp>
    </p:spTree>
    <p:extLst>
      <p:ext uri="{BB962C8B-B14F-4D97-AF65-F5344CB8AC3E}">
        <p14:creationId xmlns:p14="http://schemas.microsoft.com/office/powerpoint/2010/main" val="3650653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19428" y="1552075"/>
            <a:ext cx="6505070" cy="2436395"/>
          </a:xfrm>
        </p:spPr>
        <p:txBody>
          <a:bodyPr>
            <a:normAutofit lnSpcReduction="10000"/>
          </a:bodyPr>
          <a:lstStyle/>
          <a:p>
            <a:pPr algn="l"/>
            <a:r>
              <a:rPr lang="en-US" dirty="0"/>
              <a:t>The Dawn of the Information Age (‘93 to ’01):</a:t>
            </a:r>
            <a:endParaRPr lang="en-US" sz="1200" dirty="0"/>
          </a:p>
          <a:p>
            <a:pPr lvl="1" algn="l"/>
            <a:r>
              <a:rPr lang="en-US" dirty="0">
                <a:solidFill>
                  <a:schemeClr val="bg1"/>
                </a:solidFill>
              </a:rPr>
              <a:t>In 1993 the FBI hosts the First International Conference on Computer Evidence in Quantico, VA. </a:t>
            </a:r>
            <a:endParaRPr lang="en-US" sz="1200" dirty="0">
              <a:solidFill>
                <a:schemeClr val="bg1"/>
              </a:solidFill>
            </a:endParaRPr>
          </a:p>
          <a:p>
            <a:pPr lvl="1" algn="l"/>
            <a:r>
              <a:rPr lang="en-US" dirty="0">
                <a:solidFill>
                  <a:schemeClr val="bg1"/>
                </a:solidFill>
              </a:rPr>
              <a:t>The Internet was only just becoming A Thing, so much of the focus was on recovering data from standalone computers. However, as hackers began to use modems to access remote computers these early forensic detectives had a completely new set of challenges to face. Imagine a traditional crime scene – all your facts are present. In this new paradigm, your crime scene could be spread over numerous telecom and computer systems.</a:t>
            </a:r>
            <a:endParaRPr lang="en-US" sz="1200" dirty="0">
              <a:solidFill>
                <a:schemeClr val="bg1"/>
              </a:solidFill>
            </a:endParaRPr>
          </a:p>
        </p:txBody>
      </p:sp>
      <p:sp>
        <p:nvSpPr>
          <p:cNvPr id="4" name="TextBox 3"/>
          <p:cNvSpPr txBox="1"/>
          <p:nvPr/>
        </p:nvSpPr>
        <p:spPr>
          <a:xfrm>
            <a:off x="1319429" y="896356"/>
            <a:ext cx="6505071" cy="484748"/>
          </a:xfrm>
          <a:prstGeom prst="rect">
            <a:avLst/>
          </a:prstGeom>
          <a:noFill/>
        </p:spPr>
        <p:txBody>
          <a:bodyPr wrap="square" lIns="68579" tIns="34289" rIns="68579" bIns="34289" rtlCol="0">
            <a:spAutoFit/>
          </a:bodyPr>
          <a:lstStyle/>
          <a:p>
            <a:pPr algn="ctr" defTabSz="342892"/>
            <a:r>
              <a:rPr lang="en-US" sz="2700" dirty="0">
                <a:solidFill>
                  <a:prstClr val="white"/>
                </a:solidFill>
              </a:rPr>
              <a:t>Timeline of Digital Forensics</a:t>
            </a:r>
          </a:p>
        </p:txBody>
      </p:sp>
    </p:spTree>
    <p:extLst>
      <p:ext uri="{BB962C8B-B14F-4D97-AF65-F5344CB8AC3E}">
        <p14:creationId xmlns:p14="http://schemas.microsoft.com/office/powerpoint/2010/main" val="2859403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19428" y="1552075"/>
            <a:ext cx="6505070" cy="2436395"/>
          </a:xfrm>
        </p:spPr>
        <p:txBody>
          <a:bodyPr>
            <a:normAutofit/>
          </a:bodyPr>
          <a:lstStyle/>
          <a:p>
            <a:pPr algn="l"/>
            <a:r>
              <a:rPr lang="en-US" dirty="0"/>
              <a:t>The Dawn of the Information Age (‘93 to ’01):</a:t>
            </a:r>
            <a:endParaRPr lang="en-US" sz="1200" dirty="0"/>
          </a:p>
          <a:p>
            <a:pPr lvl="1" algn="l"/>
            <a:r>
              <a:rPr lang="en-US" dirty="0">
                <a:solidFill>
                  <a:schemeClr val="bg1"/>
                </a:solidFill>
              </a:rPr>
              <a:t>By the mid-90s, interest in digital forensics exploded for two reasons – First, computers became ubiquitous. Second – the ability to practically share files and lack of oversight allowed an explosion in child-exploitation cases, which is generally regarded as beginning with the </a:t>
            </a:r>
            <a:r>
              <a:rPr lang="en-US" dirty="0">
                <a:solidFill>
                  <a:schemeClr val="bg1"/>
                </a:solidFill>
                <a:hlinkClick r:id="rId2"/>
              </a:rPr>
              <a:t>George </a:t>
            </a:r>
            <a:r>
              <a:rPr lang="en-US" dirty="0" err="1">
                <a:solidFill>
                  <a:schemeClr val="bg1"/>
                </a:solidFill>
                <a:hlinkClick r:id="rId2"/>
              </a:rPr>
              <a:t>Burdynski</a:t>
            </a:r>
            <a:r>
              <a:rPr lang="en-US" dirty="0">
                <a:solidFill>
                  <a:schemeClr val="bg1"/>
                </a:solidFill>
                <a:hlinkClick r:id="rId2"/>
              </a:rPr>
              <a:t> Jr </a:t>
            </a:r>
            <a:r>
              <a:rPr lang="en-US" dirty="0">
                <a:solidFill>
                  <a:schemeClr val="bg1"/>
                </a:solidFill>
              </a:rPr>
              <a:t>case in 1993 which led to the formation of task forces across many LEOs.</a:t>
            </a:r>
            <a:endParaRPr lang="en-US" sz="1200" dirty="0">
              <a:solidFill>
                <a:schemeClr val="bg1"/>
              </a:solidFill>
            </a:endParaRPr>
          </a:p>
        </p:txBody>
      </p:sp>
      <p:sp>
        <p:nvSpPr>
          <p:cNvPr id="4" name="TextBox 3"/>
          <p:cNvSpPr txBox="1"/>
          <p:nvPr/>
        </p:nvSpPr>
        <p:spPr>
          <a:xfrm>
            <a:off x="1319429" y="896356"/>
            <a:ext cx="6505071" cy="484748"/>
          </a:xfrm>
          <a:prstGeom prst="rect">
            <a:avLst/>
          </a:prstGeom>
          <a:noFill/>
        </p:spPr>
        <p:txBody>
          <a:bodyPr wrap="square" lIns="68579" tIns="34289" rIns="68579" bIns="34289" rtlCol="0">
            <a:spAutoFit/>
          </a:bodyPr>
          <a:lstStyle/>
          <a:p>
            <a:pPr algn="ctr" defTabSz="342892"/>
            <a:r>
              <a:rPr lang="en-US" sz="2700" dirty="0">
                <a:solidFill>
                  <a:prstClr val="white"/>
                </a:solidFill>
              </a:rPr>
              <a:t>Timeline of Digital Forensics</a:t>
            </a:r>
          </a:p>
        </p:txBody>
      </p:sp>
    </p:spTree>
    <p:extLst>
      <p:ext uri="{BB962C8B-B14F-4D97-AF65-F5344CB8AC3E}">
        <p14:creationId xmlns:p14="http://schemas.microsoft.com/office/powerpoint/2010/main" val="13910881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19428" y="1552075"/>
            <a:ext cx="6505070" cy="2436395"/>
          </a:xfrm>
        </p:spPr>
        <p:txBody>
          <a:bodyPr>
            <a:normAutofit/>
          </a:bodyPr>
          <a:lstStyle/>
          <a:p>
            <a:pPr algn="l"/>
            <a:r>
              <a:rPr lang="en-US" dirty="0"/>
              <a:t>The Dawn of the Information Age (‘93 to ’01):</a:t>
            </a:r>
          </a:p>
          <a:p>
            <a:pPr algn="l"/>
            <a:endParaRPr lang="en-US" sz="1200" dirty="0"/>
          </a:p>
          <a:p>
            <a:pPr lvl="1" algn="l"/>
            <a:r>
              <a:rPr lang="en-US" dirty="0">
                <a:solidFill>
                  <a:schemeClr val="bg1"/>
                </a:solidFill>
              </a:rPr>
              <a:t>The increased interest led to increased scrutiny, and the field of digital forensics became more formalized. Previously, experts were either self-declared or locally recognized “resident experts.” Soon there was a major effort to form accreditation standards and bodies to establish them.</a:t>
            </a:r>
            <a:endParaRPr lang="en-US" sz="1200" dirty="0">
              <a:solidFill>
                <a:schemeClr val="bg1"/>
              </a:solidFill>
            </a:endParaRPr>
          </a:p>
        </p:txBody>
      </p:sp>
      <p:sp>
        <p:nvSpPr>
          <p:cNvPr id="4" name="TextBox 3"/>
          <p:cNvSpPr txBox="1"/>
          <p:nvPr/>
        </p:nvSpPr>
        <p:spPr>
          <a:xfrm>
            <a:off x="1319429" y="896356"/>
            <a:ext cx="6505071" cy="484748"/>
          </a:xfrm>
          <a:prstGeom prst="rect">
            <a:avLst/>
          </a:prstGeom>
          <a:noFill/>
        </p:spPr>
        <p:txBody>
          <a:bodyPr wrap="square" lIns="68579" tIns="34289" rIns="68579" bIns="34289" rtlCol="0">
            <a:spAutoFit/>
          </a:bodyPr>
          <a:lstStyle/>
          <a:p>
            <a:pPr algn="ctr" defTabSz="342892"/>
            <a:r>
              <a:rPr lang="en-US" sz="2700" dirty="0">
                <a:solidFill>
                  <a:prstClr val="white"/>
                </a:solidFill>
              </a:rPr>
              <a:t>Timeline of Digital Forensics</a:t>
            </a:r>
          </a:p>
        </p:txBody>
      </p:sp>
    </p:spTree>
    <p:extLst>
      <p:ext uri="{BB962C8B-B14F-4D97-AF65-F5344CB8AC3E}">
        <p14:creationId xmlns:p14="http://schemas.microsoft.com/office/powerpoint/2010/main" val="42821900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19428" y="1552075"/>
            <a:ext cx="6505070" cy="2436395"/>
          </a:xfrm>
        </p:spPr>
        <p:txBody>
          <a:bodyPr>
            <a:normAutofit/>
          </a:bodyPr>
          <a:lstStyle/>
          <a:p>
            <a:pPr algn="l"/>
            <a:r>
              <a:rPr lang="en-US" dirty="0"/>
              <a:t>The Dawn of the Information Age (‘93 to ’01):</a:t>
            </a:r>
          </a:p>
          <a:p>
            <a:pPr algn="l"/>
            <a:endParaRPr lang="en-US" sz="1200" dirty="0"/>
          </a:p>
          <a:p>
            <a:pPr lvl="1" algn="l"/>
            <a:r>
              <a:rPr lang="en-US" dirty="0">
                <a:solidFill>
                  <a:schemeClr val="bg1"/>
                </a:solidFill>
              </a:rPr>
              <a:t>Things continued much in this fashion for the remaining years, with LEO and private sector investigators largely playing catch-up to the explosion of technology. Then 9/11 happened, and the influx of money, political will, and broad granting of powers led to a new age for digital forensics.</a:t>
            </a:r>
            <a:endParaRPr lang="en-US" sz="1200" dirty="0">
              <a:solidFill>
                <a:schemeClr val="bg1"/>
              </a:solidFill>
            </a:endParaRPr>
          </a:p>
        </p:txBody>
      </p:sp>
      <p:sp>
        <p:nvSpPr>
          <p:cNvPr id="4" name="TextBox 3"/>
          <p:cNvSpPr txBox="1"/>
          <p:nvPr/>
        </p:nvSpPr>
        <p:spPr>
          <a:xfrm>
            <a:off x="1319429" y="896356"/>
            <a:ext cx="6505071" cy="484748"/>
          </a:xfrm>
          <a:prstGeom prst="rect">
            <a:avLst/>
          </a:prstGeom>
          <a:noFill/>
        </p:spPr>
        <p:txBody>
          <a:bodyPr wrap="square" lIns="68579" tIns="34289" rIns="68579" bIns="34289" rtlCol="0">
            <a:spAutoFit/>
          </a:bodyPr>
          <a:lstStyle/>
          <a:p>
            <a:pPr algn="ctr" defTabSz="342892"/>
            <a:r>
              <a:rPr lang="en-US" sz="2700" dirty="0">
                <a:solidFill>
                  <a:prstClr val="white"/>
                </a:solidFill>
              </a:rPr>
              <a:t>Timeline of Digital Forensics</a:t>
            </a:r>
          </a:p>
        </p:txBody>
      </p:sp>
    </p:spTree>
    <p:extLst>
      <p:ext uri="{BB962C8B-B14F-4D97-AF65-F5344CB8AC3E}">
        <p14:creationId xmlns:p14="http://schemas.microsoft.com/office/powerpoint/2010/main" val="18985326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19428" y="1552075"/>
            <a:ext cx="6505070" cy="2436395"/>
          </a:xfrm>
        </p:spPr>
        <p:txBody>
          <a:bodyPr>
            <a:normAutofit/>
          </a:bodyPr>
          <a:lstStyle/>
          <a:p>
            <a:pPr algn="l"/>
            <a:r>
              <a:rPr lang="en-US" dirty="0"/>
              <a:t>Contemporary Age (‘01 to Present):</a:t>
            </a:r>
            <a:endParaRPr lang="en-US" sz="1200" dirty="0"/>
          </a:p>
          <a:p>
            <a:pPr lvl="1" algn="l"/>
            <a:r>
              <a:rPr lang="en-US" dirty="0">
                <a:solidFill>
                  <a:schemeClr val="bg1"/>
                </a:solidFill>
              </a:rPr>
              <a:t>Technology is accepted and integrated into the way we access and share information. In some ways it is integrated into other aspects of our lives (such as fitness watches, commercial drones.)</a:t>
            </a:r>
          </a:p>
          <a:p>
            <a:pPr lvl="1" algn="l"/>
            <a:r>
              <a:rPr lang="en-US" dirty="0">
                <a:solidFill>
                  <a:schemeClr val="bg1"/>
                </a:solidFill>
              </a:rPr>
              <a:t>Laws surrounding the use and abuse of technology are codified.</a:t>
            </a:r>
          </a:p>
          <a:p>
            <a:pPr lvl="1" algn="l"/>
            <a:r>
              <a:rPr lang="en-US" dirty="0">
                <a:solidFill>
                  <a:schemeClr val="bg1"/>
                </a:solidFill>
              </a:rPr>
              <a:t>The number of digital forensic labs has grown, the number of digital forensic practitioners has grown, but neither at a rate necessary to keep up with the need. </a:t>
            </a:r>
          </a:p>
        </p:txBody>
      </p:sp>
      <p:sp>
        <p:nvSpPr>
          <p:cNvPr id="4" name="TextBox 3"/>
          <p:cNvSpPr txBox="1"/>
          <p:nvPr/>
        </p:nvSpPr>
        <p:spPr>
          <a:xfrm>
            <a:off x="1319429" y="896356"/>
            <a:ext cx="6505071" cy="484748"/>
          </a:xfrm>
          <a:prstGeom prst="rect">
            <a:avLst/>
          </a:prstGeom>
          <a:noFill/>
        </p:spPr>
        <p:txBody>
          <a:bodyPr wrap="square" lIns="68579" tIns="34289" rIns="68579" bIns="34289" rtlCol="0">
            <a:spAutoFit/>
          </a:bodyPr>
          <a:lstStyle/>
          <a:p>
            <a:pPr algn="ctr" defTabSz="342892"/>
            <a:r>
              <a:rPr lang="en-US" sz="2700" dirty="0">
                <a:solidFill>
                  <a:prstClr val="white"/>
                </a:solidFill>
              </a:rPr>
              <a:t>Timeline of Digital Forensics</a:t>
            </a:r>
          </a:p>
        </p:txBody>
      </p:sp>
    </p:spTree>
    <p:extLst>
      <p:ext uri="{BB962C8B-B14F-4D97-AF65-F5344CB8AC3E}">
        <p14:creationId xmlns:p14="http://schemas.microsoft.com/office/powerpoint/2010/main" val="36323727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Digital Forensics</a:t>
            </a:r>
          </a:p>
        </p:txBody>
      </p:sp>
      <p:sp>
        <p:nvSpPr>
          <p:cNvPr id="3" name="Content Placeholder 2"/>
          <p:cNvSpPr>
            <a:spLocks noGrp="1"/>
          </p:cNvSpPr>
          <p:nvPr>
            <p:ph idx="1"/>
          </p:nvPr>
        </p:nvSpPr>
        <p:spPr>
          <a:xfrm>
            <a:off x="3653447" y="274321"/>
            <a:ext cx="5149735" cy="4688378"/>
          </a:xfrm>
        </p:spPr>
        <p:txBody>
          <a:bodyPr/>
          <a:lstStyle/>
          <a:p>
            <a:r>
              <a:rPr lang="en-US" dirty="0"/>
              <a:t>Technology is ubiquitous in our lives. We all use computers. We all have cell phones. We cannot walk across the street without being videotaped by surveillance cameras or ending up being in someone else’s selfie. </a:t>
            </a:r>
          </a:p>
          <a:p>
            <a:r>
              <a:rPr lang="en-US" dirty="0"/>
              <a:t>This is getting MORE important, not less, as we now stand on the cusp of a new era where technology doesn’t merely support our lives but supplements it. Interconnected devices, self-driving cars, and other technologies will soon revolutionize our world – but with progress comes problems.</a:t>
            </a:r>
          </a:p>
        </p:txBody>
      </p:sp>
    </p:spTree>
    <p:extLst>
      <p:ext uri="{BB962C8B-B14F-4D97-AF65-F5344CB8AC3E}">
        <p14:creationId xmlns:p14="http://schemas.microsoft.com/office/powerpoint/2010/main" val="31835805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Digital Forensics</a:t>
            </a:r>
          </a:p>
        </p:txBody>
      </p:sp>
      <p:sp>
        <p:nvSpPr>
          <p:cNvPr id="3" name="Content Placeholder 2"/>
          <p:cNvSpPr>
            <a:spLocks noGrp="1"/>
          </p:cNvSpPr>
          <p:nvPr>
            <p:ph idx="1"/>
          </p:nvPr>
        </p:nvSpPr>
        <p:spPr>
          <a:xfrm>
            <a:off x="3653447" y="274321"/>
            <a:ext cx="5149735" cy="4688378"/>
          </a:xfrm>
        </p:spPr>
        <p:txBody>
          <a:bodyPr/>
          <a:lstStyle/>
          <a:p>
            <a:pPr marL="0" indent="0">
              <a:buNone/>
            </a:pPr>
            <a:r>
              <a:rPr lang="en-US" dirty="0"/>
              <a:t>Our digital age also brings with it a plethora of heretofore unheard of problems in communication (and thus in criminal acts.) There are several inherent characteristics of modern communication methods that tend to complicate matters.</a:t>
            </a:r>
          </a:p>
          <a:p>
            <a:endParaRPr lang="en-US" dirty="0"/>
          </a:p>
          <a:p>
            <a:pPr lvl="1"/>
            <a:r>
              <a:rPr lang="en-US" sz="1800" dirty="0"/>
              <a:t>Anonymity</a:t>
            </a:r>
          </a:p>
          <a:p>
            <a:pPr lvl="1"/>
            <a:r>
              <a:rPr lang="en-US" sz="1800" dirty="0"/>
              <a:t>Constant connectivity</a:t>
            </a:r>
          </a:p>
          <a:p>
            <a:pPr lvl="1"/>
            <a:r>
              <a:rPr lang="en-US" sz="1800" dirty="0"/>
              <a:t>Permanence</a:t>
            </a:r>
          </a:p>
          <a:p>
            <a:pPr lvl="1"/>
            <a:r>
              <a:rPr lang="en-US" sz="1800" dirty="0"/>
              <a:t>Depersonalization</a:t>
            </a:r>
          </a:p>
        </p:txBody>
      </p:sp>
    </p:spTree>
    <p:extLst>
      <p:ext uri="{BB962C8B-B14F-4D97-AF65-F5344CB8AC3E}">
        <p14:creationId xmlns:p14="http://schemas.microsoft.com/office/powerpoint/2010/main" val="346941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Dark”</a:t>
            </a:r>
          </a:p>
        </p:txBody>
      </p:sp>
      <p:sp>
        <p:nvSpPr>
          <p:cNvPr id="3" name="Content Placeholder 2"/>
          <p:cNvSpPr>
            <a:spLocks noGrp="1"/>
          </p:cNvSpPr>
          <p:nvPr>
            <p:ph idx="1"/>
          </p:nvPr>
        </p:nvSpPr>
        <p:spPr>
          <a:xfrm>
            <a:off x="3591099" y="224443"/>
            <a:ext cx="5187142" cy="4538750"/>
          </a:xfrm>
        </p:spPr>
        <p:txBody>
          <a:bodyPr>
            <a:normAutofit/>
          </a:bodyPr>
          <a:lstStyle/>
          <a:p>
            <a:r>
              <a:rPr lang="en-US" dirty="0"/>
              <a:t>Unfortunately, an abundance of technology does not automatically bring an abundance of forensic experts. This has led to a significant gap.</a:t>
            </a:r>
          </a:p>
          <a:p>
            <a:r>
              <a:rPr lang="en-US" dirty="0"/>
              <a:t>Some estimates are that up to 98% of all criminals leave some digital evidence of their crime, which could be collected and analyzed through computer forensics. </a:t>
            </a:r>
          </a:p>
          <a:p>
            <a:pPr lvl="1"/>
            <a:r>
              <a:rPr lang="en-US" dirty="0"/>
              <a:t>In our age, a lack of that evidence can make it nearly impossible to solve a case – See </a:t>
            </a:r>
            <a:r>
              <a:rPr lang="en-US" dirty="0">
                <a:hlinkClick r:id="rId2"/>
              </a:rPr>
              <a:t>Philip Welsh </a:t>
            </a:r>
            <a:r>
              <a:rPr lang="en-US" dirty="0"/>
              <a:t>for an example. </a:t>
            </a:r>
          </a:p>
          <a:p>
            <a:r>
              <a:rPr lang="en-US" dirty="0"/>
              <a:t>While automated tools CAN be created, these are trivially spoiled by countermeasures such as encryption and steganography – you just cannot remove the investigator from investigations.</a:t>
            </a:r>
          </a:p>
          <a:p>
            <a:r>
              <a:rPr lang="en-US" dirty="0"/>
              <a:t>Experts call this personnel / knowledge gap, and subsequent lack of viable evidence, “Going dark.”</a:t>
            </a:r>
          </a:p>
          <a:p>
            <a:pPr marL="342892" lvl="1" indent="0">
              <a:buNone/>
            </a:pPr>
            <a:endParaRPr lang="en-US" dirty="0"/>
          </a:p>
        </p:txBody>
      </p:sp>
    </p:spTree>
    <p:extLst>
      <p:ext uri="{BB962C8B-B14F-4D97-AF65-F5344CB8AC3E}">
        <p14:creationId xmlns:p14="http://schemas.microsoft.com/office/powerpoint/2010/main" val="3328732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BTK</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8710" r="15158"/>
          <a:stretch/>
        </p:blipFill>
        <p:spPr>
          <a:xfrm>
            <a:off x="0" y="0"/>
            <a:ext cx="5092297" cy="241935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19349"/>
            <a:ext cx="5092297" cy="2724151"/>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t="34854"/>
          <a:stretch/>
        </p:blipFill>
        <p:spPr>
          <a:xfrm>
            <a:off x="5112350" y="0"/>
            <a:ext cx="4031650" cy="5143500"/>
          </a:xfrm>
          <a:prstGeom prst="rect">
            <a:avLst/>
          </a:prstGeom>
        </p:spPr>
      </p:pic>
    </p:spTree>
    <p:extLst>
      <p:ext uri="{BB962C8B-B14F-4D97-AF65-F5344CB8AC3E}">
        <p14:creationId xmlns:p14="http://schemas.microsoft.com/office/powerpoint/2010/main" val="19944715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Dark”</a:t>
            </a:r>
          </a:p>
        </p:txBody>
      </p:sp>
      <p:sp>
        <p:nvSpPr>
          <p:cNvPr id="3" name="Content Placeholder 2"/>
          <p:cNvSpPr>
            <a:spLocks noGrp="1"/>
          </p:cNvSpPr>
          <p:nvPr>
            <p:ph idx="1"/>
          </p:nvPr>
        </p:nvSpPr>
        <p:spPr>
          <a:xfrm>
            <a:off x="3591099" y="224443"/>
            <a:ext cx="5187142" cy="4538750"/>
          </a:xfrm>
        </p:spPr>
        <p:txBody>
          <a:bodyPr>
            <a:normAutofit/>
          </a:bodyPr>
          <a:lstStyle/>
          <a:p>
            <a:r>
              <a:rPr lang="en-US" dirty="0"/>
              <a:t>With this in mind, it’s all the more alarming that the </a:t>
            </a:r>
            <a:r>
              <a:rPr lang="en-US" dirty="0" err="1">
                <a:hlinkClick r:id="rId2"/>
              </a:rPr>
              <a:t>IoT</a:t>
            </a:r>
            <a:r>
              <a:rPr lang="en-US" dirty="0"/>
              <a:t> is bringing us an </a:t>
            </a:r>
            <a:r>
              <a:rPr lang="en-US" dirty="0">
                <a:hlinkClick r:id="rId3"/>
              </a:rPr>
              <a:t>ever-connected life.</a:t>
            </a:r>
            <a:endParaRPr lang="en-US" dirty="0"/>
          </a:p>
          <a:p>
            <a:endParaRPr lang="en-US" dirty="0"/>
          </a:p>
          <a:p>
            <a:r>
              <a:rPr lang="en-US" dirty="0"/>
              <a:t>These skills become even more important was we do more and more online. Without people trained in this discipline, we will miss out on critical events, such as being able to identify when large groups of individuals allegedly attempt to control the narrative and influence an entire national election.</a:t>
            </a:r>
          </a:p>
          <a:p>
            <a:pPr lvl="1"/>
            <a:r>
              <a:rPr lang="en-US" dirty="0">
                <a:hlinkClick r:id="rId4"/>
              </a:rPr>
              <a:t>https://www.fireeye.com/blog/threat-research/2018/08/suspected-iranian-influence-operation.html</a:t>
            </a:r>
            <a:endParaRPr lang="en-US" dirty="0"/>
          </a:p>
        </p:txBody>
      </p:sp>
    </p:spTree>
    <p:extLst>
      <p:ext uri="{BB962C8B-B14F-4D97-AF65-F5344CB8AC3E}">
        <p14:creationId xmlns:p14="http://schemas.microsoft.com/office/powerpoint/2010/main" val="3019326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14" y="438150"/>
            <a:ext cx="5336628" cy="4343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134484"/>
            <a:ext cx="3581399" cy="4866328"/>
          </a:xfrm>
          <a:prstGeom prst="rect">
            <a:avLst/>
          </a:prstGeom>
        </p:spPr>
      </p:pic>
    </p:spTree>
    <p:extLst>
      <p:ext uri="{BB962C8B-B14F-4D97-AF65-F5344CB8AC3E}">
        <p14:creationId xmlns:p14="http://schemas.microsoft.com/office/powerpoint/2010/main" val="3149717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762125"/>
            <a:ext cx="2624138" cy="1843088"/>
          </a:xfrm>
        </p:spPr>
        <p:txBody>
          <a:bodyPr/>
          <a:lstStyle/>
          <a:p>
            <a:r>
              <a:rPr lang="en-US" dirty="0"/>
              <a:t>BTK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0"/>
            <a:ext cx="7239005" cy="5172873"/>
          </a:xfrm>
          <a:prstGeom prst="rect">
            <a:avLst/>
          </a:prstGeom>
        </p:spPr>
      </p:pic>
    </p:spTree>
    <p:extLst>
      <p:ext uri="{BB962C8B-B14F-4D97-AF65-F5344CB8AC3E}">
        <p14:creationId xmlns:p14="http://schemas.microsoft.com/office/powerpoint/2010/main" val="3843310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BTK</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2149" r="36140"/>
          <a:stretch/>
        </p:blipFill>
        <p:spPr>
          <a:xfrm>
            <a:off x="0" y="0"/>
            <a:ext cx="3168316" cy="5143500"/>
          </a:xfrm>
          <a:prstGeom prst="rect">
            <a:avLst/>
          </a:prstGeom>
        </p:spPr>
      </p:pic>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9589" r="7360" b="21098"/>
          <a:stretch/>
        </p:blipFill>
        <p:spPr bwMode="auto">
          <a:xfrm>
            <a:off x="4944979" y="0"/>
            <a:ext cx="4199021"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24276" t="11426" r="19667" b="562"/>
          <a:stretch/>
        </p:blipFill>
        <p:spPr>
          <a:xfrm>
            <a:off x="2971800" y="0"/>
            <a:ext cx="2634915" cy="5143500"/>
          </a:xfrm>
          <a:prstGeom prst="rect">
            <a:avLst/>
          </a:prstGeom>
        </p:spPr>
      </p:pic>
    </p:spTree>
    <p:extLst>
      <p:ext uri="{BB962C8B-B14F-4D97-AF65-F5344CB8AC3E}">
        <p14:creationId xmlns:p14="http://schemas.microsoft.com/office/powerpoint/2010/main" val="104294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E78E61B-83F0-418E-BF7F-720AB55997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0"/>
            <a:ext cx="771842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128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sey Anthony and Jose Angel Baez standing during the murder trial">
            <a:extLst>
              <a:ext uri="{FF2B5EF4-FFF2-40B4-BE49-F238E27FC236}">
                <a16:creationId xmlns:a16="http://schemas.microsoft.com/office/drawing/2014/main" id="{4D4AF6BB-25DE-4368-9388-FFE431DDA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0" cy="5140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921291"/>
      </p:ext>
    </p:extLst>
  </p:cSld>
  <p:clrMapOvr>
    <a:masterClrMapping/>
  </p:clrMapOvr>
</p:sld>
</file>

<file path=ppt/theme/theme1.xml><?xml version="1.0" encoding="utf-8"?>
<a:theme xmlns:a="http://schemas.openxmlformats.org/drawingml/2006/main" name="Atla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1693</TotalTime>
  <Words>2448</Words>
  <Application>Microsoft Office PowerPoint</Application>
  <PresentationFormat>On-screen Show (16:9)</PresentationFormat>
  <Paragraphs>153</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 Light</vt:lpstr>
      <vt:lpstr>Rockwell</vt:lpstr>
      <vt:lpstr>Wingdings</vt:lpstr>
      <vt:lpstr>Atlas</vt:lpstr>
      <vt:lpstr>Week 1</vt:lpstr>
      <vt:lpstr>Digital Forensics</vt:lpstr>
      <vt:lpstr>BTK</vt:lpstr>
      <vt:lpstr>BTK</vt:lpstr>
      <vt:lpstr>BTK</vt:lpstr>
      <vt:lpstr>BTK</vt:lpstr>
      <vt:lpstr>BTK</vt:lpstr>
      <vt:lpstr>PowerPoint Presentation</vt:lpstr>
      <vt:lpstr>PowerPoint Presentation</vt:lpstr>
      <vt:lpstr>PowerPoint Presentation</vt:lpstr>
      <vt:lpstr>PowerPoint Presentation</vt:lpstr>
      <vt:lpstr>PowerPoint Presentation</vt:lpstr>
      <vt:lpstr>Digital Forensics</vt:lpstr>
      <vt:lpstr>Information Assurance Tree</vt:lpstr>
      <vt:lpstr>Applications of Digital Forensics</vt:lpstr>
      <vt:lpstr>Introduction to Computer Investigations</vt:lpstr>
      <vt:lpstr>Introduction to Computer Investigations</vt:lpstr>
      <vt:lpstr>Introduction to Computer Investigations</vt:lpstr>
      <vt:lpstr>Digital Evidence</vt:lpstr>
      <vt:lpstr>Computers make their own records</vt:lpstr>
      <vt:lpstr>No computer is an island</vt:lpstr>
      <vt:lpstr>Why you should NOT become a digital forensic scientist</vt:lpstr>
      <vt:lpstr>Why you should become a digital forensic scientist</vt:lpstr>
      <vt:lpstr>Locard’s Exchange Principle</vt:lpstr>
      <vt:lpstr>History of Digital Forensics</vt:lpstr>
      <vt:lpstr>PowerPoint Presentation</vt:lpstr>
      <vt:lpstr>PowerPoint Presentation</vt:lpstr>
      <vt:lpstr>PowerPoint Presentation</vt:lpstr>
      <vt:lpstr>PowerPoint Presentation</vt:lpstr>
      <vt:lpstr>PowerPoint Presentation</vt:lpstr>
      <vt:lpstr>Introduction to Computer Investigations</vt:lpstr>
      <vt:lpstr>PowerPoint Presentation</vt:lpstr>
      <vt:lpstr>PowerPoint Presentation</vt:lpstr>
      <vt:lpstr>PowerPoint Presentation</vt:lpstr>
      <vt:lpstr>PowerPoint Presentation</vt:lpstr>
      <vt:lpstr>PowerPoint Presentation</vt:lpstr>
      <vt:lpstr>Applications of Digital Forensics</vt:lpstr>
      <vt:lpstr>Applications of Digital Forensics</vt:lpstr>
      <vt:lpstr>“Going Dark”</vt:lpstr>
      <vt:lpstr>“Going Dark”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adm</dc:creator>
  <cp:lastModifiedBy>Johnson, Chad</cp:lastModifiedBy>
  <cp:revision>27</cp:revision>
  <dcterms:created xsi:type="dcterms:W3CDTF">2006-08-16T00:00:00Z</dcterms:created>
  <dcterms:modified xsi:type="dcterms:W3CDTF">2019-08-28T17:22:18Z</dcterms:modified>
</cp:coreProperties>
</file>