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7" r:id="rId2"/>
    <p:sldId id="376" r:id="rId3"/>
    <p:sldId id="380" r:id="rId4"/>
    <p:sldId id="377" r:id="rId5"/>
    <p:sldId id="432" r:id="rId6"/>
    <p:sldId id="388" r:id="rId7"/>
    <p:sldId id="381" r:id="rId8"/>
    <p:sldId id="433" r:id="rId9"/>
    <p:sldId id="382" r:id="rId10"/>
    <p:sldId id="383" r:id="rId11"/>
    <p:sldId id="384" r:id="rId12"/>
    <p:sldId id="385" r:id="rId13"/>
    <p:sldId id="434" r:id="rId14"/>
    <p:sldId id="435" r:id="rId15"/>
    <p:sldId id="387" r:id="rId16"/>
    <p:sldId id="386" r:id="rId17"/>
    <p:sldId id="374" r:id="rId18"/>
    <p:sldId id="317" r:id="rId19"/>
    <p:sldId id="438" r:id="rId20"/>
    <p:sldId id="436" r:id="rId21"/>
    <p:sldId id="437" r:id="rId22"/>
    <p:sldId id="439" r:id="rId23"/>
    <p:sldId id="440" r:id="rId24"/>
    <p:sldId id="375" r:id="rId25"/>
    <p:sldId id="373" r:id="rId26"/>
    <p:sldId id="256" r:id="rId27"/>
    <p:sldId id="257" r:id="rId28"/>
    <p:sldId id="378" r:id="rId29"/>
    <p:sldId id="431" r:id="rId30"/>
    <p:sldId id="408" r:id="rId31"/>
    <p:sldId id="409" r:id="rId32"/>
    <p:sldId id="410" r:id="rId33"/>
    <p:sldId id="411"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5D34C0-D9E5-4F0B-BE67-B96CC3787B8F}" v="1" dt="2019-11-01T15:22:16.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4" y="12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31E697E5-12D4-4306-BDAF-4E0929B85852}"/>
  </pc:docChgLst>
  <pc:docChgLst>
    <pc:chgData name="Johnson, Chad" userId="29e26967-ee32-4210-a1e6-19e5305e9c5f" providerId="ADAL" clId="{3D5D34C0-D9E5-4F0B-BE67-B96CC3787B8F}"/>
    <pc:docChg chg="modSld">
      <pc:chgData name="Johnson, Chad" userId="29e26967-ee32-4210-a1e6-19e5305e9c5f" providerId="ADAL" clId="{3D5D34C0-D9E5-4F0B-BE67-B96CC3787B8F}" dt="2019-11-01T15:22:16.743" v="0"/>
      <pc:docMkLst>
        <pc:docMk/>
      </pc:docMkLst>
      <pc:sldChg chg="setBg">
        <pc:chgData name="Johnson, Chad" userId="29e26967-ee32-4210-a1e6-19e5305e9c5f" providerId="ADAL" clId="{3D5D34C0-D9E5-4F0B-BE67-B96CC3787B8F}" dt="2019-11-01T15:22:16.743" v="0"/>
        <pc:sldMkLst>
          <pc:docMk/>
          <pc:sldMk cId="140572846" sldId="3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0"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28"/>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0"/>
            <a:ext cx="6505070" cy="991940"/>
          </a:xfrm>
        </p:spPr>
        <p:txBody>
          <a:bodyPr tIns="0">
            <a:normAutofit/>
          </a:bodyPr>
          <a:lstStyle>
            <a:lvl1pPr marL="0" indent="0" algn="ctr">
              <a:lnSpc>
                <a:spcPct val="100000"/>
              </a:lnSpc>
              <a:buNone/>
              <a:defRPr sz="1400" b="0">
                <a:solidFill>
                  <a:srgbClr val="FFFEFF"/>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80" tIns="34290" rIns="68580" bIns="34290" rtlCol="0" anchor="ctr"/>
          <a:lstStyle>
            <a:lvl1pPr>
              <a:defRPr lang="en-US"/>
            </a:lvl1pPr>
          </a:lstStyle>
          <a:p>
            <a:fld id="{425A6B4A-49ED-472E-AD87-983BB3434835}" type="datetimeFigureOut">
              <a:rPr lang="en-US" smtClean="0">
                <a:solidFill>
                  <a:prstClr val="black">
                    <a:tint val="75000"/>
                  </a:prstClr>
                </a:solidFill>
              </a:rPr>
              <a:pPr/>
              <a:t>11/1/2019</a:t>
            </a:fld>
            <a:endParaRPr>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742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08"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8" y="596039"/>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451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1"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0" y="598834"/>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371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0"/>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08"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6" y="602389"/>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072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59"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7"/>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2" y="2885138"/>
            <a:ext cx="4117667" cy="1037828"/>
          </a:xfrm>
        </p:spPr>
        <p:txBody>
          <a:bodyPr tIns="0">
            <a:normAutofit/>
          </a:bodyPr>
          <a:lstStyle>
            <a:lvl1pPr marL="0" indent="0" algn="ctr">
              <a:buNone/>
              <a:defRPr sz="1400">
                <a:solidFill>
                  <a:srgbClr val="FFFEFF"/>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656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0"/>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08"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0" y="1754752"/>
            <a:ext cx="2625621" cy="1852549"/>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59" y="602391"/>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5"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46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0"/>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08"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1" y="1772937"/>
            <a:ext cx="2625621" cy="1845373"/>
          </a:xfrm>
        </p:spPr>
        <p:txBody>
          <a:bodyPr lIns="68580" tIns="68580" rIns="68580" bIns="6858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3843979" y="1116739"/>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727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0"/>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08"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3438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256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0"/>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08"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8" y="602107"/>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67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2"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664082"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2" y="2658759"/>
            <a:ext cx="4332485" cy="955649"/>
          </a:xfrm>
        </p:spPr>
        <p:txBody>
          <a:bodyPr>
            <a:normAutofit/>
          </a:bodyPr>
          <a:lstStyle>
            <a:lvl1pPr marL="0" indent="0" algn="ctr">
              <a:buNone/>
              <a:defRPr sz="1400">
                <a:solidFill>
                  <a:srgbClr val="FFFEFF"/>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25A6B4A-49ED-472E-AD87-983BB3434835}" type="datetimeFigureOut">
              <a:rPr lang="en-US" smtClean="0">
                <a:solidFill>
                  <a:prstClr val="black">
                    <a:tint val="75000"/>
                  </a:prstClr>
                </a:solidFill>
              </a:rPr>
              <a:pPr/>
              <a:t>11/1/2019</a:t>
            </a:fld>
            <a:endParaRPr lang="en-US">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A32628C4-1786-4625-8084-934CFFFD19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63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50" tIns="171450" rIns="171450" bIns="17145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39"/>
            <a:ext cx="4462527" cy="3942818"/>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80" tIns="34290" rIns="68580" bIns="34290" rtlCol="0" anchor="ctr"/>
          <a:lstStyle>
            <a:lvl1pPr algn="l">
              <a:defRPr sz="800">
                <a:solidFill>
                  <a:schemeClr val="tx1">
                    <a:tint val="75000"/>
                  </a:schemeClr>
                </a:solidFill>
              </a:defRPr>
            </a:lvl1pPr>
          </a:lstStyle>
          <a:p>
            <a:pPr defTabSz="342900"/>
            <a:fld id="{425A6B4A-49ED-472E-AD87-983BB3434835}" type="datetimeFigureOut">
              <a:rPr lang="en-US" smtClean="0">
                <a:solidFill>
                  <a:prstClr val="black">
                    <a:tint val="75000"/>
                  </a:prstClr>
                </a:solidFill>
              </a:rPr>
              <a:pPr defTabSz="342900"/>
              <a:t>11/1/2019</a:t>
            </a:fld>
            <a:endParaRPr lang="en-US">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endParaRPr lang="en-US">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80" tIns="34290" rIns="68580" bIns="34290" rtlCol="0" anchor="ctr"/>
          <a:lstStyle>
            <a:lvl1pPr algn="r">
              <a:defRPr sz="800">
                <a:solidFill>
                  <a:schemeClr val="tx1">
                    <a:tint val="75000"/>
                  </a:schemeClr>
                </a:solidFill>
              </a:defRPr>
            </a:lvl1pPr>
          </a:lstStyle>
          <a:p>
            <a:pPr defTabSz="342900"/>
            <a:fld id="{A32628C4-1786-4625-8084-934CFFFD1912}" type="slidenum">
              <a:rPr lang="en-US" smtClean="0">
                <a:solidFill>
                  <a:prstClr val="black">
                    <a:tint val="75000"/>
                  </a:prstClr>
                </a:solidFill>
              </a:rPr>
              <a:pPr defTabSz="342900"/>
              <a:t>‹#›</a:t>
            </a:fld>
            <a:endParaRPr lang="en-US">
              <a:solidFill>
                <a:prstClr val="black">
                  <a:tint val="75000"/>
                </a:prstClr>
              </a:solidFill>
            </a:endParaRPr>
          </a:p>
        </p:txBody>
      </p:sp>
    </p:spTree>
    <p:extLst>
      <p:ext uri="{BB962C8B-B14F-4D97-AF65-F5344CB8AC3E}">
        <p14:creationId xmlns:p14="http://schemas.microsoft.com/office/powerpoint/2010/main" val="738914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sZmrIkRDMs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analyzeword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hyperlink" Target="https://github.com/evllabs/JGAAP" TargetMode="External"/><Relationship Id="rId1" Type="http://schemas.openxmlformats.org/officeDocument/2006/relationships/slideLayout" Target="../slideLayouts/slideLayout2.xml"/><Relationship Id="rId5" Type="http://schemas.openxmlformats.org/officeDocument/2006/relationships/hyperlink" Target="https://programminghistorian.org/en/lessons/introduction-to-stylometry-with-python" TargetMode="External"/><Relationship Id="rId4" Type="http://schemas.openxmlformats.org/officeDocument/2006/relationships/hyperlink" Target="http://www.aicbt.com/authorship-attribution/online-softwar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fbi.gov/file-repository/pre-attack-behaviors-of-active-shooters-in-us-2000-2013.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fbi.gov/file-repository/pre-attack-behaviors-of-active-shooters-in-us-2000-2013.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well.com/2013/07/analysis-software-wrecked-jk-rowling-s-anonym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8CE9-AF2A-44F7-B850-240DCD2FC38B}"/>
              </a:ext>
            </a:extLst>
          </p:cNvPr>
          <p:cNvSpPr>
            <a:spLocks noGrp="1"/>
          </p:cNvSpPr>
          <p:nvPr>
            <p:ph type="ctrTitle"/>
          </p:nvPr>
        </p:nvSpPr>
        <p:spPr/>
        <p:txBody>
          <a:bodyPr/>
          <a:lstStyle/>
          <a:p>
            <a:r>
              <a:rPr lang="en-US" dirty="0"/>
              <a:t>Week 10</a:t>
            </a:r>
          </a:p>
        </p:txBody>
      </p:sp>
      <p:sp>
        <p:nvSpPr>
          <p:cNvPr id="3" name="Subtitle 2">
            <a:extLst>
              <a:ext uri="{FF2B5EF4-FFF2-40B4-BE49-F238E27FC236}">
                <a16:creationId xmlns:a16="http://schemas.microsoft.com/office/drawing/2014/main" id="{E3C9B0AD-83E8-490B-97E1-E98DD90551DE}"/>
              </a:ext>
            </a:extLst>
          </p:cNvPr>
          <p:cNvSpPr>
            <a:spLocks noGrp="1"/>
          </p:cNvSpPr>
          <p:nvPr>
            <p:ph type="subTitle" idx="1"/>
          </p:nvPr>
        </p:nvSpPr>
        <p:spPr/>
        <p:txBody>
          <a:bodyPr/>
          <a:lstStyle/>
          <a:p>
            <a:r>
              <a:rPr lang="en-US" dirty="0"/>
              <a:t>Stylometry</a:t>
            </a:r>
          </a:p>
        </p:txBody>
      </p:sp>
      <p:sp>
        <p:nvSpPr>
          <p:cNvPr id="4" name="TextBox 3">
            <a:extLst>
              <a:ext uri="{FF2B5EF4-FFF2-40B4-BE49-F238E27FC236}">
                <a16:creationId xmlns:a16="http://schemas.microsoft.com/office/drawing/2014/main" id="{998BA0CC-779C-4EEB-A0A0-A3A6B463F756}"/>
              </a:ext>
            </a:extLst>
          </p:cNvPr>
          <p:cNvSpPr txBox="1"/>
          <p:nvPr/>
        </p:nvSpPr>
        <p:spPr>
          <a:xfrm>
            <a:off x="1319427" y="971550"/>
            <a:ext cx="6505071" cy="288539"/>
          </a:xfrm>
          <a:prstGeom prst="rect">
            <a:avLst/>
          </a:prstGeom>
          <a:noFill/>
        </p:spPr>
        <p:txBody>
          <a:bodyPr wrap="square" lIns="68576" tIns="34289" rIns="68576" bIns="34289" rtlCol="0">
            <a:spAutoFit/>
          </a:bodyPr>
          <a:lstStyle/>
          <a:p>
            <a:pPr marL="0" marR="0" lvl="0" indent="0" algn="l" defTabSz="34287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Rockwell" panose="02060603020205020403"/>
                <a:ea typeface="+mn-ea"/>
                <a:cs typeface="+mn-cs"/>
              </a:rPr>
              <a:t>CIS 347 / SOC 395</a:t>
            </a:r>
          </a:p>
        </p:txBody>
      </p:sp>
    </p:spTree>
    <p:extLst>
      <p:ext uri="{BB962C8B-B14F-4D97-AF65-F5344CB8AC3E}">
        <p14:creationId xmlns:p14="http://schemas.microsoft.com/office/powerpoint/2010/main" val="32753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BC33-9C84-4E2A-B87E-31937F5F9FB6}"/>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DE4CCB9F-D928-4B16-86D0-70E1BF6D000B}"/>
              </a:ext>
            </a:extLst>
          </p:cNvPr>
          <p:cNvSpPr>
            <a:spLocks noGrp="1"/>
          </p:cNvSpPr>
          <p:nvPr>
            <p:ph idx="1"/>
          </p:nvPr>
        </p:nvSpPr>
        <p:spPr/>
        <p:txBody>
          <a:bodyPr/>
          <a:lstStyle/>
          <a:p>
            <a:r>
              <a:rPr lang="en-US" dirty="0"/>
              <a:t>Example: Two burglaries; Case A and Case B</a:t>
            </a:r>
          </a:p>
          <a:p>
            <a:pPr lvl="1"/>
            <a:r>
              <a:rPr lang="en-US" dirty="0"/>
              <a:t>Then we apply the similarity coefficient – Jaccard’s is the standard (though coarse) since Tonkin, et al 2008.</a:t>
            </a:r>
          </a:p>
          <a:p>
            <a:pPr lvl="2"/>
            <a:r>
              <a:rPr lang="en-US" dirty="0"/>
              <a:t>X= count of behaviors present in both cases.</a:t>
            </a:r>
          </a:p>
          <a:p>
            <a:pPr lvl="2"/>
            <a:r>
              <a:rPr lang="en-US" dirty="0"/>
              <a:t>Y= count of behaviors present in A but not B</a:t>
            </a:r>
          </a:p>
          <a:p>
            <a:pPr lvl="2"/>
            <a:r>
              <a:rPr lang="en-US" dirty="0"/>
              <a:t>Z= count of behaviors in B but not A</a:t>
            </a:r>
          </a:p>
          <a:p>
            <a:pPr lvl="2"/>
            <a:r>
              <a:rPr lang="en-US" dirty="0"/>
              <a:t>1 = perfect similarity, 0 = perfect dissimilarity</a:t>
            </a:r>
          </a:p>
          <a:p>
            <a:pPr lvl="2"/>
            <a:r>
              <a:rPr lang="en-US" dirty="0"/>
              <a:t>Of course, this all assumes all evidence was discovered &amp; recorded, and does not consider “joint non-occurrences” aka. things that </a:t>
            </a:r>
            <a:r>
              <a:rPr lang="en-US" i="1" dirty="0"/>
              <a:t>didn’t </a:t>
            </a:r>
            <a:r>
              <a:rPr lang="en-US" dirty="0"/>
              <a:t>occur in either cases.</a:t>
            </a:r>
          </a:p>
          <a:p>
            <a:pPr marL="685800" lvl="2" indent="0" algn="ctr">
              <a:buNone/>
            </a:pPr>
            <a:endParaRPr lang="en-US" dirty="0"/>
          </a:p>
          <a:p>
            <a:pPr marL="0" indent="0" algn="ctr">
              <a:buNone/>
            </a:pPr>
            <a:r>
              <a:rPr lang="en-US" sz="2100" dirty="0"/>
              <a:t>J = x / (</a:t>
            </a:r>
            <a:r>
              <a:rPr lang="en-US" sz="2100" dirty="0" err="1"/>
              <a:t>x+y+z</a:t>
            </a:r>
            <a:r>
              <a:rPr lang="en-US" sz="2100" dirty="0"/>
              <a:t>)</a:t>
            </a:r>
          </a:p>
        </p:txBody>
      </p:sp>
    </p:spTree>
    <p:extLst>
      <p:ext uri="{BB962C8B-B14F-4D97-AF65-F5344CB8AC3E}">
        <p14:creationId xmlns:p14="http://schemas.microsoft.com/office/powerpoint/2010/main" val="162324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BC33-9C84-4E2A-B87E-31937F5F9FB6}"/>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DE4CCB9F-D928-4B16-86D0-70E1BF6D000B}"/>
              </a:ext>
            </a:extLst>
          </p:cNvPr>
          <p:cNvSpPr>
            <a:spLocks noGrp="1"/>
          </p:cNvSpPr>
          <p:nvPr>
            <p:ph idx="1"/>
          </p:nvPr>
        </p:nvSpPr>
        <p:spPr/>
        <p:txBody>
          <a:bodyPr/>
          <a:lstStyle/>
          <a:p>
            <a:r>
              <a:rPr lang="en-US" dirty="0"/>
              <a:t>Example: Two burglaries; Case A and Case B</a:t>
            </a:r>
          </a:p>
          <a:p>
            <a:pPr lvl="1"/>
            <a:r>
              <a:rPr lang="en-US" dirty="0"/>
              <a:t>Once you have your coefficients you can put them into a logistic regression model for predictive analysis. You see these all the time – To what extent does a given factor contribute to an outcome</a:t>
            </a:r>
          </a:p>
          <a:p>
            <a:pPr lvl="2"/>
            <a:r>
              <a:rPr lang="en-US" dirty="0"/>
              <a:t>To what extent does smoking contribute to heart attack?, etc.</a:t>
            </a:r>
          </a:p>
          <a:p>
            <a:pPr lvl="2"/>
            <a:r>
              <a:rPr lang="en-US" dirty="0"/>
              <a:t>In our case, do the behavior domains contribute to the offense.</a:t>
            </a:r>
          </a:p>
          <a:p>
            <a:pPr lvl="1"/>
            <a:r>
              <a:rPr lang="en-US" dirty="0"/>
              <a:t>Produces a p-value (probability of the </a:t>
            </a:r>
            <a:r>
              <a:rPr lang="en-US" i="1" dirty="0"/>
              <a:t>null hypothesis</a:t>
            </a:r>
            <a:r>
              <a:rPr lang="en-US" dirty="0"/>
              <a:t> being true, so the lower the better.) </a:t>
            </a:r>
          </a:p>
          <a:p>
            <a:pPr lvl="1"/>
            <a:r>
              <a:rPr lang="en-US" dirty="0"/>
              <a:t>Repeat for the other domains, run in combination to discount non-contributing factors.</a:t>
            </a:r>
          </a:p>
          <a:p>
            <a:pPr lvl="1"/>
            <a:r>
              <a:rPr lang="en-US" dirty="0"/>
              <a:t>This goes into the ROC curves – a graphic representation of the data. The graphs are usually x – probability of false positive against y – probability of true positive</a:t>
            </a:r>
          </a:p>
        </p:txBody>
      </p:sp>
      <p:pic>
        <p:nvPicPr>
          <p:cNvPr id="4" name="Picture 3">
            <a:extLst>
              <a:ext uri="{FF2B5EF4-FFF2-40B4-BE49-F238E27FC236}">
                <a16:creationId xmlns:a16="http://schemas.microsoft.com/office/drawing/2014/main" id="{0E66A620-F4DA-4D9D-A0B7-4C6AF0ECC6F0}"/>
              </a:ext>
            </a:extLst>
          </p:cNvPr>
          <p:cNvPicPr>
            <a:picLocks noChangeAspect="1"/>
          </p:cNvPicPr>
          <p:nvPr/>
        </p:nvPicPr>
        <p:blipFill>
          <a:blip r:embed="rId2"/>
          <a:stretch>
            <a:fillRect/>
          </a:stretch>
        </p:blipFill>
        <p:spPr>
          <a:xfrm>
            <a:off x="0" y="484647"/>
            <a:ext cx="9144000" cy="4171950"/>
          </a:xfrm>
          <a:prstGeom prst="rect">
            <a:avLst/>
          </a:prstGeom>
        </p:spPr>
      </p:pic>
    </p:spTree>
    <p:extLst>
      <p:ext uri="{BB962C8B-B14F-4D97-AF65-F5344CB8AC3E}">
        <p14:creationId xmlns:p14="http://schemas.microsoft.com/office/powerpoint/2010/main" val="1405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BC33-9C84-4E2A-B87E-31937F5F9FB6}"/>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DE4CCB9F-D928-4B16-86D0-70E1BF6D000B}"/>
              </a:ext>
            </a:extLst>
          </p:cNvPr>
          <p:cNvSpPr>
            <a:spLocks noGrp="1"/>
          </p:cNvSpPr>
          <p:nvPr>
            <p:ph idx="1"/>
          </p:nvPr>
        </p:nvSpPr>
        <p:spPr>
          <a:xfrm>
            <a:off x="3838836" y="285751"/>
            <a:ext cx="4711405" cy="4572000"/>
          </a:xfrm>
        </p:spPr>
        <p:txBody>
          <a:bodyPr>
            <a:normAutofit lnSpcReduction="10000"/>
          </a:bodyPr>
          <a:lstStyle/>
          <a:p>
            <a:r>
              <a:rPr lang="en-US" dirty="0"/>
              <a:t>Yes, this applies to computer crimes as well. Matt </a:t>
            </a:r>
            <a:r>
              <a:rPr lang="en-US" dirty="0" err="1"/>
              <a:t>Wixey</a:t>
            </a:r>
            <a:r>
              <a:rPr lang="en-US" dirty="0"/>
              <a:t> conducted some research and presented it a DefCon this year. Recording volunteers on honeypots.</a:t>
            </a:r>
          </a:p>
          <a:p>
            <a:r>
              <a:rPr lang="en-US" dirty="0"/>
              <a:t>Hypothesis:</a:t>
            </a:r>
          </a:p>
          <a:p>
            <a:pPr lvl="1"/>
            <a:r>
              <a:rPr lang="en-US" dirty="0"/>
              <a:t>“Cyber attackers will exhibit consistent and distinctive behaviors whilst executing commands on compromised hosts, which will provide a statistically significant basis for distinguishing between linked and unlinked attack pairs.”</a:t>
            </a:r>
          </a:p>
          <a:p>
            <a:r>
              <a:rPr lang="en-US" dirty="0"/>
              <a:t>Behavior domains (40 behaviors each):</a:t>
            </a:r>
          </a:p>
          <a:p>
            <a:pPr lvl="1"/>
            <a:r>
              <a:rPr lang="en-US" dirty="0"/>
              <a:t>Navigation – moving through the filesystem</a:t>
            </a:r>
          </a:p>
          <a:p>
            <a:pPr lvl="1"/>
            <a:r>
              <a:rPr lang="en-US" dirty="0"/>
              <a:t>Enumeration – local recon</a:t>
            </a:r>
          </a:p>
          <a:p>
            <a:pPr lvl="1"/>
            <a:r>
              <a:rPr lang="en-US" dirty="0"/>
              <a:t>Exploitation – </a:t>
            </a:r>
            <a:r>
              <a:rPr lang="en-US" dirty="0" err="1"/>
              <a:t>privesc</a:t>
            </a:r>
            <a:r>
              <a:rPr lang="en-US" dirty="0"/>
              <a:t> and exfil attempted</a:t>
            </a:r>
          </a:p>
          <a:p>
            <a:r>
              <a:rPr lang="en-US" dirty="0"/>
              <a:t>3 metadata variables</a:t>
            </a:r>
          </a:p>
          <a:p>
            <a:pPr lvl="1"/>
            <a:r>
              <a:rPr lang="en-US" dirty="0"/>
              <a:t>Keystroke flight time in keystrokes</a:t>
            </a:r>
          </a:p>
          <a:p>
            <a:pPr lvl="1"/>
            <a:r>
              <a:rPr lang="en-US" dirty="0" err="1"/>
              <a:t>ms</a:t>
            </a:r>
            <a:r>
              <a:rPr lang="en-US" dirty="0"/>
              <a:t> between commands</a:t>
            </a:r>
          </a:p>
          <a:p>
            <a:pPr lvl="1"/>
            <a:r>
              <a:rPr lang="en-US" dirty="0"/>
              <a:t>Backspaces as percentage of total keystrokes (typing accuracy)</a:t>
            </a:r>
          </a:p>
        </p:txBody>
      </p:sp>
    </p:spTree>
    <p:extLst>
      <p:ext uri="{BB962C8B-B14F-4D97-AF65-F5344CB8AC3E}">
        <p14:creationId xmlns:p14="http://schemas.microsoft.com/office/powerpoint/2010/main" val="355318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BC33-9C84-4E2A-B87E-31937F5F9FB6}"/>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DE4CCB9F-D928-4B16-86D0-70E1BF6D000B}"/>
              </a:ext>
            </a:extLst>
          </p:cNvPr>
          <p:cNvSpPr>
            <a:spLocks noGrp="1"/>
          </p:cNvSpPr>
          <p:nvPr>
            <p:ph idx="1"/>
          </p:nvPr>
        </p:nvSpPr>
        <p:spPr>
          <a:xfrm>
            <a:off x="3838836" y="285751"/>
            <a:ext cx="4711405" cy="4572000"/>
          </a:xfrm>
        </p:spPr>
        <p:txBody>
          <a:bodyPr>
            <a:normAutofit lnSpcReduction="10000"/>
          </a:bodyPr>
          <a:lstStyle/>
          <a:p>
            <a:r>
              <a:rPr lang="en-US" dirty="0"/>
              <a:t>Yes, this applies to computer crimes as well. Matt </a:t>
            </a:r>
            <a:r>
              <a:rPr lang="en-US" dirty="0" err="1"/>
              <a:t>Wixey</a:t>
            </a:r>
            <a:r>
              <a:rPr lang="en-US" dirty="0"/>
              <a:t> conducted some research and presented it a DefCon this year. Recording volunteers on honeypots.</a:t>
            </a:r>
          </a:p>
          <a:p>
            <a:r>
              <a:rPr lang="en-US" dirty="0"/>
              <a:t>Hypothesis:</a:t>
            </a:r>
          </a:p>
          <a:p>
            <a:pPr lvl="1"/>
            <a:r>
              <a:rPr lang="en-US" dirty="0"/>
              <a:t>“Cyber attackers will exhibit consistent and distinctive behaviors whilst executing commands on compromised hosts, which will provide a statistically significant basis for distinguishing between linked and unlinked attack pairs.”</a:t>
            </a:r>
          </a:p>
          <a:p>
            <a:r>
              <a:rPr lang="en-US" dirty="0"/>
              <a:t>Behavior domains (40 behaviors each):</a:t>
            </a:r>
          </a:p>
          <a:p>
            <a:pPr lvl="1"/>
            <a:r>
              <a:rPr lang="en-US" dirty="0"/>
              <a:t>Navigation – moving through the filesystem</a:t>
            </a:r>
          </a:p>
          <a:p>
            <a:pPr lvl="1"/>
            <a:r>
              <a:rPr lang="en-US" dirty="0"/>
              <a:t>Enumeration – local recon</a:t>
            </a:r>
          </a:p>
          <a:p>
            <a:pPr lvl="1"/>
            <a:r>
              <a:rPr lang="en-US" dirty="0"/>
              <a:t>Exploitation – </a:t>
            </a:r>
            <a:r>
              <a:rPr lang="en-US" dirty="0" err="1"/>
              <a:t>privesc</a:t>
            </a:r>
            <a:r>
              <a:rPr lang="en-US" dirty="0"/>
              <a:t> and exfil attempted</a:t>
            </a:r>
          </a:p>
          <a:p>
            <a:r>
              <a:rPr lang="en-US" dirty="0"/>
              <a:t>3 metadata variables</a:t>
            </a:r>
          </a:p>
          <a:p>
            <a:pPr lvl="1"/>
            <a:r>
              <a:rPr lang="en-US" dirty="0"/>
              <a:t>Keystroke flight time in keystrokes</a:t>
            </a:r>
          </a:p>
          <a:p>
            <a:pPr lvl="1"/>
            <a:r>
              <a:rPr lang="en-US" dirty="0" err="1"/>
              <a:t>ms</a:t>
            </a:r>
            <a:r>
              <a:rPr lang="en-US" dirty="0"/>
              <a:t> between commands</a:t>
            </a:r>
          </a:p>
          <a:p>
            <a:pPr lvl="1"/>
            <a:r>
              <a:rPr lang="en-US" dirty="0"/>
              <a:t>Backspaces as percentage of total keystrokes (typing accuracy)</a:t>
            </a:r>
          </a:p>
        </p:txBody>
      </p:sp>
      <p:pic>
        <p:nvPicPr>
          <p:cNvPr id="5" name="Picture 4">
            <a:extLst>
              <a:ext uri="{FF2B5EF4-FFF2-40B4-BE49-F238E27FC236}">
                <a16:creationId xmlns:a16="http://schemas.microsoft.com/office/drawing/2014/main" id="{19FF66EF-970C-41EF-BC30-F685AE207091}"/>
              </a:ext>
            </a:extLst>
          </p:cNvPr>
          <p:cNvPicPr>
            <a:picLocks noChangeAspect="1"/>
          </p:cNvPicPr>
          <p:nvPr/>
        </p:nvPicPr>
        <p:blipFill>
          <a:blip r:embed="rId2"/>
          <a:stretch>
            <a:fillRect/>
          </a:stretch>
        </p:blipFill>
        <p:spPr>
          <a:xfrm>
            <a:off x="-37367" y="0"/>
            <a:ext cx="9218734" cy="5143500"/>
          </a:xfrm>
          <a:prstGeom prst="rect">
            <a:avLst/>
          </a:prstGeom>
        </p:spPr>
      </p:pic>
    </p:spTree>
    <p:extLst>
      <p:ext uri="{BB962C8B-B14F-4D97-AF65-F5344CB8AC3E}">
        <p14:creationId xmlns:p14="http://schemas.microsoft.com/office/powerpoint/2010/main" val="67023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BC33-9C84-4E2A-B87E-31937F5F9FB6}"/>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DE4CCB9F-D928-4B16-86D0-70E1BF6D000B}"/>
              </a:ext>
            </a:extLst>
          </p:cNvPr>
          <p:cNvSpPr>
            <a:spLocks noGrp="1"/>
          </p:cNvSpPr>
          <p:nvPr>
            <p:ph idx="1"/>
          </p:nvPr>
        </p:nvSpPr>
        <p:spPr>
          <a:xfrm>
            <a:off x="3838836" y="285751"/>
            <a:ext cx="4711405" cy="4572000"/>
          </a:xfrm>
        </p:spPr>
        <p:txBody>
          <a:bodyPr>
            <a:normAutofit lnSpcReduction="10000"/>
          </a:bodyPr>
          <a:lstStyle/>
          <a:p>
            <a:r>
              <a:rPr lang="en-US" dirty="0"/>
              <a:t>Yes, this applies to computer crimes as well. Matt </a:t>
            </a:r>
            <a:r>
              <a:rPr lang="en-US" dirty="0" err="1"/>
              <a:t>Wixey</a:t>
            </a:r>
            <a:r>
              <a:rPr lang="en-US" dirty="0"/>
              <a:t> conducted some research and presented it a DefCon this year. Recording volunteers on honeypots.</a:t>
            </a:r>
          </a:p>
          <a:p>
            <a:r>
              <a:rPr lang="en-US" dirty="0"/>
              <a:t>Hypothesis:</a:t>
            </a:r>
          </a:p>
          <a:p>
            <a:pPr lvl="1"/>
            <a:r>
              <a:rPr lang="en-US" dirty="0"/>
              <a:t>“Cyber attackers will exhibit consistent and distinctive behaviors whilst executing commands on compromised hosts, which will provide a statistically significant basis for distinguishing between linked and unlinked attack pairs.”</a:t>
            </a:r>
          </a:p>
          <a:p>
            <a:r>
              <a:rPr lang="en-US" dirty="0"/>
              <a:t>Behavior domains (40 behaviors each):</a:t>
            </a:r>
          </a:p>
          <a:p>
            <a:pPr lvl="1"/>
            <a:r>
              <a:rPr lang="en-US" dirty="0"/>
              <a:t>Navigation – moving through the filesystem</a:t>
            </a:r>
          </a:p>
          <a:p>
            <a:pPr lvl="1"/>
            <a:r>
              <a:rPr lang="en-US" dirty="0"/>
              <a:t>Enumeration – local recon</a:t>
            </a:r>
          </a:p>
          <a:p>
            <a:pPr lvl="1"/>
            <a:r>
              <a:rPr lang="en-US" dirty="0"/>
              <a:t>Exploitation – </a:t>
            </a:r>
            <a:r>
              <a:rPr lang="en-US" dirty="0" err="1"/>
              <a:t>privesc</a:t>
            </a:r>
            <a:r>
              <a:rPr lang="en-US" dirty="0"/>
              <a:t> and exfil attempted</a:t>
            </a:r>
          </a:p>
          <a:p>
            <a:r>
              <a:rPr lang="en-US" dirty="0"/>
              <a:t>3 metadata variables</a:t>
            </a:r>
          </a:p>
          <a:p>
            <a:pPr lvl="1"/>
            <a:r>
              <a:rPr lang="en-US" dirty="0"/>
              <a:t>Keystroke flight time in keystrokes</a:t>
            </a:r>
          </a:p>
          <a:p>
            <a:pPr lvl="1"/>
            <a:r>
              <a:rPr lang="en-US" dirty="0" err="1"/>
              <a:t>ms</a:t>
            </a:r>
            <a:r>
              <a:rPr lang="en-US" dirty="0"/>
              <a:t> between commands</a:t>
            </a:r>
          </a:p>
          <a:p>
            <a:pPr lvl="1"/>
            <a:r>
              <a:rPr lang="en-US" dirty="0"/>
              <a:t>Backspaces as percentage of total keystrokes (typing accuracy)</a:t>
            </a:r>
          </a:p>
        </p:txBody>
      </p:sp>
      <p:pic>
        <p:nvPicPr>
          <p:cNvPr id="6" name="Picture 5">
            <a:extLst>
              <a:ext uri="{FF2B5EF4-FFF2-40B4-BE49-F238E27FC236}">
                <a16:creationId xmlns:a16="http://schemas.microsoft.com/office/drawing/2014/main" id="{6F92A352-7737-4860-86DC-22AFEE48D22D}"/>
              </a:ext>
            </a:extLst>
          </p:cNvPr>
          <p:cNvPicPr>
            <a:picLocks noChangeAspect="1"/>
          </p:cNvPicPr>
          <p:nvPr/>
        </p:nvPicPr>
        <p:blipFill>
          <a:blip r:embed="rId2"/>
          <a:stretch>
            <a:fillRect/>
          </a:stretch>
        </p:blipFill>
        <p:spPr>
          <a:xfrm>
            <a:off x="2082" y="114300"/>
            <a:ext cx="9160968" cy="4914900"/>
          </a:xfrm>
          <a:prstGeom prst="rect">
            <a:avLst/>
          </a:prstGeom>
        </p:spPr>
      </p:pic>
    </p:spTree>
    <p:extLst>
      <p:ext uri="{BB962C8B-B14F-4D97-AF65-F5344CB8AC3E}">
        <p14:creationId xmlns:p14="http://schemas.microsoft.com/office/powerpoint/2010/main" val="339869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F51106-5135-4BA9-B823-6B4F88D17AEA}"/>
              </a:ext>
            </a:extLst>
          </p:cNvPr>
          <p:cNvPicPr>
            <a:picLocks noChangeAspect="1"/>
          </p:cNvPicPr>
          <p:nvPr/>
        </p:nvPicPr>
        <p:blipFill>
          <a:blip r:embed="rId2"/>
          <a:stretch>
            <a:fillRect/>
          </a:stretch>
        </p:blipFill>
        <p:spPr>
          <a:xfrm>
            <a:off x="0" y="972616"/>
            <a:ext cx="9144000" cy="3198267"/>
          </a:xfrm>
          <a:prstGeom prst="rect">
            <a:avLst/>
          </a:prstGeom>
        </p:spPr>
      </p:pic>
      <p:pic>
        <p:nvPicPr>
          <p:cNvPr id="5" name="Picture 4">
            <a:extLst>
              <a:ext uri="{FF2B5EF4-FFF2-40B4-BE49-F238E27FC236}">
                <a16:creationId xmlns:a16="http://schemas.microsoft.com/office/drawing/2014/main" id="{C0BF7D05-B957-4CFA-8FA2-7DB8ACB8BA1E}"/>
              </a:ext>
            </a:extLst>
          </p:cNvPr>
          <p:cNvPicPr>
            <a:picLocks noChangeAspect="1"/>
          </p:cNvPicPr>
          <p:nvPr/>
        </p:nvPicPr>
        <p:blipFill>
          <a:blip r:embed="rId3"/>
          <a:stretch>
            <a:fillRect/>
          </a:stretch>
        </p:blipFill>
        <p:spPr>
          <a:xfrm>
            <a:off x="38100" y="142874"/>
            <a:ext cx="9067800" cy="4857750"/>
          </a:xfrm>
          <a:prstGeom prst="rect">
            <a:avLst/>
          </a:prstGeom>
        </p:spPr>
      </p:pic>
      <p:pic>
        <p:nvPicPr>
          <p:cNvPr id="6" name="Picture 5">
            <a:extLst>
              <a:ext uri="{FF2B5EF4-FFF2-40B4-BE49-F238E27FC236}">
                <a16:creationId xmlns:a16="http://schemas.microsoft.com/office/drawing/2014/main" id="{CC2E7261-EBA4-4BF7-930C-88FF590CED89}"/>
              </a:ext>
            </a:extLst>
          </p:cNvPr>
          <p:cNvPicPr>
            <a:picLocks noChangeAspect="1"/>
          </p:cNvPicPr>
          <p:nvPr/>
        </p:nvPicPr>
        <p:blipFill>
          <a:blip r:embed="rId4"/>
          <a:stretch>
            <a:fillRect/>
          </a:stretch>
        </p:blipFill>
        <p:spPr>
          <a:xfrm>
            <a:off x="1" y="0"/>
            <a:ext cx="9144000" cy="5143500"/>
          </a:xfrm>
          <a:prstGeom prst="rect">
            <a:avLst/>
          </a:prstGeom>
        </p:spPr>
      </p:pic>
    </p:spTree>
    <p:extLst>
      <p:ext uri="{BB962C8B-B14F-4D97-AF65-F5344CB8AC3E}">
        <p14:creationId xmlns:p14="http://schemas.microsoft.com/office/powerpoint/2010/main" val="270335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BC33-9C84-4E2A-B87E-31937F5F9FB6}"/>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DE4CCB9F-D928-4B16-86D0-70E1BF6D000B}"/>
              </a:ext>
            </a:extLst>
          </p:cNvPr>
          <p:cNvSpPr>
            <a:spLocks noGrp="1"/>
          </p:cNvSpPr>
          <p:nvPr>
            <p:ph idx="1"/>
          </p:nvPr>
        </p:nvSpPr>
        <p:spPr>
          <a:xfrm>
            <a:off x="3581400" y="361950"/>
            <a:ext cx="5334000" cy="4419599"/>
          </a:xfrm>
        </p:spPr>
        <p:txBody>
          <a:bodyPr/>
          <a:lstStyle/>
          <a:p>
            <a:r>
              <a:rPr lang="en-US" dirty="0"/>
              <a:t>Final notes on CLA:</a:t>
            </a:r>
          </a:p>
          <a:p>
            <a:pPr lvl="1"/>
            <a:r>
              <a:rPr lang="en-US" dirty="0"/>
              <a:t>Some offenses are less suitable to this process than others. </a:t>
            </a:r>
          </a:p>
          <a:p>
            <a:pPr lvl="2"/>
            <a:r>
              <a:rPr lang="en-US" dirty="0"/>
              <a:t>Offenses involving victim interaction likely to differ more, which is why this works very well for computer crimes.</a:t>
            </a:r>
          </a:p>
          <a:p>
            <a:pPr lvl="1"/>
            <a:r>
              <a:rPr lang="en-US" dirty="0"/>
              <a:t>Some offenders are more distinctive than others</a:t>
            </a:r>
          </a:p>
          <a:p>
            <a:pPr lvl="1"/>
            <a:r>
              <a:rPr lang="en-US" dirty="0"/>
              <a:t>Some behaviors are less consistent than others</a:t>
            </a:r>
          </a:p>
          <a:p>
            <a:pPr lvl="2"/>
            <a:r>
              <a:rPr lang="en-US" dirty="0"/>
              <a:t>For example, the property stolen in a burglary. The offender doesn’t control that.</a:t>
            </a:r>
          </a:p>
          <a:p>
            <a:pPr lvl="1"/>
            <a:r>
              <a:rPr lang="en-US" dirty="0"/>
              <a:t>MO is learned behavior, and offenders develop and refine their MO over the course of their criminal career.</a:t>
            </a:r>
          </a:p>
          <a:p>
            <a:pPr lvl="1"/>
            <a:r>
              <a:rPr lang="en-US" dirty="0"/>
              <a:t>Offenders will change behavior in response to events or in response to strain.</a:t>
            </a:r>
          </a:p>
        </p:txBody>
      </p:sp>
    </p:spTree>
    <p:extLst>
      <p:ext uri="{BB962C8B-B14F-4D97-AF65-F5344CB8AC3E}">
        <p14:creationId xmlns:p14="http://schemas.microsoft.com/office/powerpoint/2010/main" val="89774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6443-C055-4846-A588-B24FF91641AE}"/>
              </a:ext>
            </a:extLst>
          </p:cNvPr>
          <p:cNvSpPr>
            <a:spLocks noGrp="1"/>
          </p:cNvSpPr>
          <p:nvPr>
            <p:ph type="title"/>
          </p:nvPr>
        </p:nvSpPr>
        <p:spPr/>
        <p:txBody>
          <a:bodyPr/>
          <a:lstStyle/>
          <a:p>
            <a:r>
              <a:rPr lang="en-US" dirty="0"/>
              <a:t>Phraseology</a:t>
            </a:r>
          </a:p>
        </p:txBody>
      </p:sp>
      <p:sp>
        <p:nvSpPr>
          <p:cNvPr id="3" name="Content Placeholder 2">
            <a:extLst>
              <a:ext uri="{FF2B5EF4-FFF2-40B4-BE49-F238E27FC236}">
                <a16:creationId xmlns:a16="http://schemas.microsoft.com/office/drawing/2014/main" id="{1BB168F0-FC53-47D1-B077-32885284E737}"/>
              </a:ext>
            </a:extLst>
          </p:cNvPr>
          <p:cNvSpPr>
            <a:spLocks noGrp="1"/>
          </p:cNvSpPr>
          <p:nvPr>
            <p:ph idx="1"/>
          </p:nvPr>
        </p:nvSpPr>
        <p:spPr>
          <a:xfrm>
            <a:off x="3657600" y="285750"/>
            <a:ext cx="4819926" cy="4648199"/>
          </a:xfrm>
        </p:spPr>
        <p:txBody>
          <a:bodyPr>
            <a:normAutofit/>
          </a:bodyPr>
          <a:lstStyle/>
          <a:p>
            <a:r>
              <a:rPr lang="en-US" dirty="0"/>
              <a:t>A mode of expression, especially one characteristic of a particular speaker or writer.</a:t>
            </a:r>
          </a:p>
          <a:p>
            <a:r>
              <a:rPr lang="en-US" dirty="0"/>
              <a:t>Word Choice</a:t>
            </a:r>
          </a:p>
          <a:p>
            <a:pPr lvl="1"/>
            <a:r>
              <a:rPr lang="en-US" dirty="0"/>
              <a:t>Connotation</a:t>
            </a:r>
          </a:p>
          <a:p>
            <a:pPr lvl="1"/>
            <a:r>
              <a:rPr lang="en-US" dirty="0"/>
              <a:t>Implication</a:t>
            </a:r>
          </a:p>
          <a:p>
            <a:pPr lvl="1"/>
            <a:r>
              <a:rPr lang="en-US" dirty="0"/>
              <a:t>Rare words</a:t>
            </a:r>
          </a:p>
          <a:p>
            <a:pPr lvl="1"/>
            <a:r>
              <a:rPr lang="en-US" dirty="0"/>
              <a:t>Function Words</a:t>
            </a:r>
          </a:p>
          <a:p>
            <a:pPr lvl="1"/>
            <a:r>
              <a:rPr lang="en-US" dirty="0"/>
              <a:t>Jargon / Slang</a:t>
            </a:r>
          </a:p>
        </p:txBody>
      </p:sp>
    </p:spTree>
    <p:extLst>
      <p:ext uri="{BB962C8B-B14F-4D97-AF65-F5344CB8AC3E}">
        <p14:creationId xmlns:p14="http://schemas.microsoft.com/office/powerpoint/2010/main" val="381007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Stylometry</a:t>
            </a:r>
          </a:p>
        </p:txBody>
      </p:sp>
      <p:sp>
        <p:nvSpPr>
          <p:cNvPr id="3" name="Content Placeholder 2"/>
          <p:cNvSpPr>
            <a:spLocks noGrp="1"/>
          </p:cNvSpPr>
          <p:nvPr>
            <p:ph idx="1"/>
          </p:nvPr>
        </p:nvSpPr>
        <p:spPr>
          <a:xfrm>
            <a:off x="3543561" y="135667"/>
            <a:ext cx="5428990" cy="4826861"/>
          </a:xfrm>
        </p:spPr>
        <p:txBody>
          <a:bodyPr>
            <a:normAutofit/>
          </a:bodyPr>
          <a:lstStyle/>
          <a:p>
            <a:r>
              <a:rPr lang="en-US" dirty="0"/>
              <a:t>Digital forensics has less to go on than a physical crime scene.  </a:t>
            </a:r>
          </a:p>
          <a:p>
            <a:r>
              <a:rPr lang="en-US" dirty="0"/>
              <a:t>There may still be clues of typology or whether the perpetrator is organized or disorganized, but often the only behaviors to observe are based in text and habit. </a:t>
            </a:r>
          </a:p>
          <a:p>
            <a:r>
              <a:rPr lang="en-US" dirty="0"/>
              <a:t>While it might not be entirely possible to construct a full profile from this, it can often be very revealing of a personal psychological traits. </a:t>
            </a:r>
          </a:p>
        </p:txBody>
      </p:sp>
    </p:spTree>
    <p:extLst>
      <p:ext uri="{BB962C8B-B14F-4D97-AF65-F5344CB8AC3E}">
        <p14:creationId xmlns:p14="http://schemas.microsoft.com/office/powerpoint/2010/main" val="314792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Stylometry</a:t>
            </a:r>
          </a:p>
        </p:txBody>
      </p:sp>
      <p:sp>
        <p:nvSpPr>
          <p:cNvPr id="3" name="Content Placeholder 2"/>
          <p:cNvSpPr>
            <a:spLocks noGrp="1"/>
          </p:cNvSpPr>
          <p:nvPr>
            <p:ph idx="1"/>
          </p:nvPr>
        </p:nvSpPr>
        <p:spPr>
          <a:xfrm>
            <a:off x="3543561" y="590550"/>
            <a:ext cx="4933965" cy="3733800"/>
          </a:xfrm>
        </p:spPr>
        <p:txBody>
          <a:bodyPr>
            <a:normAutofit/>
          </a:bodyPr>
          <a:lstStyle/>
          <a:p>
            <a:r>
              <a:rPr lang="en-US" dirty="0"/>
              <a:t>Word choice. It can be assumed that a person with a more extensive vocabulary is better educated. </a:t>
            </a:r>
          </a:p>
          <a:p>
            <a:r>
              <a:rPr lang="en-US" dirty="0"/>
              <a:t>True, there is definitely a correlation, but the words we hold in our personal lexicon are more of a reflection of where we’ve been, what we identify with, and what we like – and from THERE comes the connection between education and vocabulary. </a:t>
            </a:r>
          </a:p>
          <a:p>
            <a:r>
              <a:rPr lang="en-US" dirty="0"/>
              <a:t>In short – Using big words doesn’t mean someone is intelligent. It is merely suggestive of their exposure to such words though (presumably) academic means. Age, for example, is also a positive correlate with lexicon.</a:t>
            </a:r>
          </a:p>
        </p:txBody>
      </p:sp>
    </p:spTree>
    <p:extLst>
      <p:ext uri="{BB962C8B-B14F-4D97-AF65-F5344CB8AC3E}">
        <p14:creationId xmlns:p14="http://schemas.microsoft.com/office/powerpoint/2010/main" val="370692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A358-0A82-47EE-8D89-49B0F61D8E5B}"/>
              </a:ext>
            </a:extLst>
          </p:cNvPr>
          <p:cNvSpPr>
            <a:spLocks noGrp="1"/>
          </p:cNvSpPr>
          <p:nvPr>
            <p:ph type="title"/>
          </p:nvPr>
        </p:nvSpPr>
        <p:spPr/>
        <p:txBody>
          <a:bodyPr/>
          <a:lstStyle/>
          <a:p>
            <a:r>
              <a:rPr lang="en-US" dirty="0"/>
              <a:t>Hello, Stylometry</a:t>
            </a:r>
          </a:p>
        </p:txBody>
      </p:sp>
      <p:sp>
        <p:nvSpPr>
          <p:cNvPr id="3" name="Content Placeholder 2">
            <a:extLst>
              <a:ext uri="{FF2B5EF4-FFF2-40B4-BE49-F238E27FC236}">
                <a16:creationId xmlns:a16="http://schemas.microsoft.com/office/drawing/2014/main" id="{FA5E6CA5-323A-468E-A97A-D9D8069451A4}"/>
              </a:ext>
            </a:extLst>
          </p:cNvPr>
          <p:cNvSpPr>
            <a:spLocks noGrp="1"/>
          </p:cNvSpPr>
          <p:nvPr>
            <p:ph idx="1"/>
          </p:nvPr>
        </p:nvSpPr>
        <p:spPr>
          <a:xfrm>
            <a:off x="3657600" y="602389"/>
            <a:ext cx="5105400" cy="3936467"/>
          </a:xfrm>
        </p:spPr>
        <p:txBody>
          <a:bodyPr/>
          <a:lstStyle/>
          <a:p>
            <a:r>
              <a:rPr lang="en-US" dirty="0"/>
              <a:t>Stylometry is the study of the unique linguistic styles and writing behaviors of individuals in order to determine authorship. Its underlying assumption is that an author displays distinctive writing habits, which are exhibited in such features as the author's core vocabulary usage, sentence complexity and phraseology.</a:t>
            </a:r>
          </a:p>
          <a:p>
            <a:endParaRPr lang="en-US" dirty="0"/>
          </a:p>
          <a:p>
            <a:r>
              <a:rPr lang="en-US" dirty="0"/>
              <a:t>The goal: Authorship attribution. Which is important when identities can be adopted/obfuscated to avoid detection or </a:t>
            </a:r>
            <a:r>
              <a:rPr lang="en-US" dirty="0">
                <a:hlinkClick r:id="rId2"/>
              </a:rPr>
              <a:t>Astroturf</a:t>
            </a:r>
            <a:r>
              <a:rPr lang="en-US" dirty="0"/>
              <a:t>.</a:t>
            </a:r>
          </a:p>
        </p:txBody>
      </p:sp>
    </p:spTree>
    <p:extLst>
      <p:ext uri="{BB962C8B-B14F-4D97-AF65-F5344CB8AC3E}">
        <p14:creationId xmlns:p14="http://schemas.microsoft.com/office/powerpoint/2010/main" val="74479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Stylometry</a:t>
            </a:r>
          </a:p>
        </p:txBody>
      </p:sp>
      <p:sp>
        <p:nvSpPr>
          <p:cNvPr id="3" name="Content Placeholder 2"/>
          <p:cNvSpPr>
            <a:spLocks noGrp="1"/>
          </p:cNvSpPr>
          <p:nvPr>
            <p:ph idx="1"/>
          </p:nvPr>
        </p:nvSpPr>
        <p:spPr>
          <a:xfrm>
            <a:off x="3543561" y="135667"/>
            <a:ext cx="5428990" cy="4826861"/>
          </a:xfrm>
        </p:spPr>
        <p:txBody>
          <a:bodyPr>
            <a:normAutofit/>
          </a:bodyPr>
          <a:lstStyle/>
          <a:p>
            <a:r>
              <a:rPr lang="en-US" dirty="0"/>
              <a:t>Tier 1 – Basic vocabulary. Common words used everyday by everyone. I.e. “I hate giving speeches.”</a:t>
            </a:r>
          </a:p>
          <a:p>
            <a:r>
              <a:rPr lang="en-US" dirty="0"/>
              <a:t>Tier 2 – High frequency vocabulary. Common words in adult conversations and literature. I.e. “I don’t enjoy public speaking. It makes me anxious.”</a:t>
            </a:r>
          </a:p>
          <a:p>
            <a:r>
              <a:rPr lang="en-US" dirty="0"/>
              <a:t>Tier 3 – Low frequency, context-specific vocabulary. Words that only appear in certain domains, such as academia or certain vocations. “My avoidant personality makes public speaking difficult.”</a:t>
            </a:r>
          </a:p>
          <a:p>
            <a:r>
              <a:rPr lang="en-US" dirty="0"/>
              <a:t>Tier 4 – Low frequency, archaic or underutilized vocabulary. Includes sesquipedalian words / intelligentsia. Words that are rarely used in our time, or serve narrow purposes now served by other terms. I.e. “I am not garrulous or loquacious by nature, so I feel maladroit when presenting before an audience.”</a:t>
            </a:r>
          </a:p>
        </p:txBody>
      </p:sp>
    </p:spTree>
    <p:extLst>
      <p:ext uri="{BB962C8B-B14F-4D97-AF65-F5344CB8AC3E}">
        <p14:creationId xmlns:p14="http://schemas.microsoft.com/office/powerpoint/2010/main" val="99002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Digital Crime Scene</a:t>
            </a:r>
          </a:p>
        </p:txBody>
      </p:sp>
      <p:sp>
        <p:nvSpPr>
          <p:cNvPr id="3" name="Content Placeholder 2"/>
          <p:cNvSpPr>
            <a:spLocks noGrp="1"/>
          </p:cNvSpPr>
          <p:nvPr>
            <p:ph idx="1"/>
          </p:nvPr>
        </p:nvSpPr>
        <p:spPr>
          <a:xfrm>
            <a:off x="3543561" y="135667"/>
            <a:ext cx="5428990" cy="4826861"/>
          </a:xfrm>
        </p:spPr>
        <p:txBody>
          <a:bodyPr>
            <a:normAutofit/>
          </a:bodyPr>
          <a:lstStyle/>
          <a:p>
            <a:r>
              <a:rPr lang="en-US" dirty="0"/>
              <a:t>If you exclude proper nouns, multiword phrases (like “kick the bucket”), and derived words (like “helplessly,” from “help”)—the typical English-speaking American knows about 42,000 of these so-called “lemmas” by the age of 20. High scorers—those in the top 5%—know an average of 52,000 lemmas, whereas low scorers—those in the bottom 5%—know an average of 27,000. </a:t>
            </a:r>
          </a:p>
        </p:txBody>
      </p:sp>
    </p:spTree>
    <p:extLst>
      <p:ext uri="{BB962C8B-B14F-4D97-AF65-F5344CB8AC3E}">
        <p14:creationId xmlns:p14="http://schemas.microsoft.com/office/powerpoint/2010/main" val="396217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Digital Crime Scene</a:t>
            </a:r>
          </a:p>
        </p:txBody>
      </p:sp>
      <p:sp>
        <p:nvSpPr>
          <p:cNvPr id="3" name="Content Placeholder 2"/>
          <p:cNvSpPr>
            <a:spLocks noGrp="1"/>
          </p:cNvSpPr>
          <p:nvPr>
            <p:ph idx="1"/>
          </p:nvPr>
        </p:nvSpPr>
        <p:spPr>
          <a:xfrm>
            <a:off x="3543561" y="135667"/>
            <a:ext cx="4933965" cy="4826861"/>
          </a:xfrm>
        </p:spPr>
        <p:txBody>
          <a:bodyPr>
            <a:normAutofit/>
          </a:bodyPr>
          <a:lstStyle/>
          <a:p>
            <a:r>
              <a:rPr lang="en-US" dirty="0"/>
              <a:t>Text is about so much more than vocabulary, however. There are things like grammar and syntax that make language what it is and establish tone. </a:t>
            </a:r>
          </a:p>
          <a:p>
            <a:pPr lvl="1"/>
            <a:r>
              <a:rPr lang="en-US" dirty="0">
                <a:hlinkClick r:id="rId2"/>
              </a:rPr>
              <a:t>http://www.analyzewords.com/</a:t>
            </a:r>
            <a:r>
              <a:rPr lang="en-US" dirty="0"/>
              <a:t> is a site that looks up tweets to do a personality assessment. </a:t>
            </a:r>
          </a:p>
          <a:p>
            <a:r>
              <a:rPr lang="en-US" dirty="0"/>
              <a:t>The Internet is already not as anonymous as it used to be, and with this we can more easily establish usage across many sites.</a:t>
            </a:r>
          </a:p>
        </p:txBody>
      </p:sp>
    </p:spTree>
    <p:extLst>
      <p:ext uri="{BB962C8B-B14F-4D97-AF65-F5344CB8AC3E}">
        <p14:creationId xmlns:p14="http://schemas.microsoft.com/office/powerpoint/2010/main" val="176428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6443-C055-4846-A588-B24FF91641AE}"/>
              </a:ext>
            </a:extLst>
          </p:cNvPr>
          <p:cNvSpPr>
            <a:spLocks noGrp="1"/>
          </p:cNvSpPr>
          <p:nvPr>
            <p:ph type="title"/>
          </p:nvPr>
        </p:nvSpPr>
        <p:spPr/>
        <p:txBody>
          <a:bodyPr/>
          <a:lstStyle/>
          <a:p>
            <a:r>
              <a:rPr lang="en-US" dirty="0"/>
              <a:t>Phraseology</a:t>
            </a:r>
          </a:p>
        </p:txBody>
      </p:sp>
      <p:sp>
        <p:nvSpPr>
          <p:cNvPr id="3" name="Content Placeholder 2">
            <a:extLst>
              <a:ext uri="{FF2B5EF4-FFF2-40B4-BE49-F238E27FC236}">
                <a16:creationId xmlns:a16="http://schemas.microsoft.com/office/drawing/2014/main" id="{1BB168F0-FC53-47D1-B077-32885284E737}"/>
              </a:ext>
            </a:extLst>
          </p:cNvPr>
          <p:cNvSpPr>
            <a:spLocks noGrp="1"/>
          </p:cNvSpPr>
          <p:nvPr>
            <p:ph idx="1"/>
          </p:nvPr>
        </p:nvSpPr>
        <p:spPr>
          <a:xfrm>
            <a:off x="3657600" y="285750"/>
            <a:ext cx="5105400" cy="4648199"/>
          </a:xfrm>
        </p:spPr>
        <p:txBody>
          <a:bodyPr>
            <a:normAutofit/>
          </a:bodyPr>
          <a:lstStyle/>
          <a:p>
            <a:r>
              <a:rPr lang="en-US" dirty="0"/>
              <a:t>Lexical Frequencies</a:t>
            </a:r>
          </a:p>
          <a:p>
            <a:r>
              <a:rPr lang="en-US" dirty="0"/>
              <a:t>Hapax Legomenon</a:t>
            </a:r>
          </a:p>
          <a:p>
            <a:pPr lvl="1"/>
            <a:r>
              <a:rPr lang="en-US" dirty="0"/>
              <a:t>This is a word that occurs only once within a context, either in the written record of an entire language, in the works of an author, or in a single text.</a:t>
            </a:r>
          </a:p>
          <a:p>
            <a:r>
              <a:rPr lang="en-US" dirty="0"/>
              <a:t>Idiolect / Stylistics</a:t>
            </a:r>
          </a:p>
          <a:p>
            <a:pPr lvl="1"/>
            <a:r>
              <a:rPr lang="en-US" dirty="0"/>
              <a:t>Cliché density</a:t>
            </a:r>
          </a:p>
          <a:p>
            <a:pPr lvl="1"/>
            <a:r>
              <a:rPr lang="en-US" dirty="0"/>
              <a:t>Emojis</a:t>
            </a:r>
          </a:p>
        </p:txBody>
      </p:sp>
    </p:spTree>
    <p:extLst>
      <p:ext uri="{BB962C8B-B14F-4D97-AF65-F5344CB8AC3E}">
        <p14:creationId xmlns:p14="http://schemas.microsoft.com/office/powerpoint/2010/main" val="401972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C600-BE2F-46CB-A31E-01900B2CC2C9}"/>
              </a:ext>
            </a:extLst>
          </p:cNvPr>
          <p:cNvSpPr>
            <a:spLocks noGrp="1"/>
          </p:cNvSpPr>
          <p:nvPr>
            <p:ph type="title"/>
          </p:nvPr>
        </p:nvSpPr>
        <p:spPr/>
        <p:txBody>
          <a:bodyPr/>
          <a:lstStyle/>
          <a:p>
            <a:r>
              <a:rPr lang="en-US" dirty="0"/>
              <a:t>Stylistic Features</a:t>
            </a:r>
          </a:p>
        </p:txBody>
      </p:sp>
      <p:graphicFrame>
        <p:nvGraphicFramePr>
          <p:cNvPr id="13" name="Table 12">
            <a:extLst>
              <a:ext uri="{FF2B5EF4-FFF2-40B4-BE49-F238E27FC236}">
                <a16:creationId xmlns:a16="http://schemas.microsoft.com/office/drawing/2014/main" id="{67850996-1A21-4EE6-BDFF-DDE26C4A88AB}"/>
              </a:ext>
            </a:extLst>
          </p:cNvPr>
          <p:cNvGraphicFramePr>
            <a:graphicFrameLocks noGrp="1"/>
          </p:cNvGraphicFramePr>
          <p:nvPr>
            <p:extLst>
              <p:ext uri="{D42A27DB-BD31-4B8C-83A1-F6EECF244321}">
                <p14:modId xmlns:p14="http://schemas.microsoft.com/office/powerpoint/2010/main" val="272237919"/>
              </p:ext>
            </p:extLst>
          </p:nvPr>
        </p:nvGraphicFramePr>
        <p:xfrm>
          <a:off x="3581400" y="605672"/>
          <a:ext cx="5257800" cy="393215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07254309"/>
                    </a:ext>
                  </a:extLst>
                </a:gridCol>
              </a:tblGrid>
              <a:tr h="413503">
                <a:tc>
                  <a:txBody>
                    <a:bodyPr/>
                    <a:lstStyle/>
                    <a:p>
                      <a:r>
                        <a:rPr lang="en-US" dirty="0"/>
                        <a:t>Lexical Frequencies:</a:t>
                      </a:r>
                    </a:p>
                  </a:txBody>
                  <a:tcPr/>
                </a:tc>
                <a:extLst>
                  <a:ext uri="{0D108BD9-81ED-4DB2-BD59-A6C34878D82A}">
                    <a16:rowId xmlns:a16="http://schemas.microsoft.com/office/drawing/2014/main" val="1745887612"/>
                  </a:ext>
                </a:extLst>
              </a:tr>
              <a:tr h="405647">
                <a:tc>
                  <a:txBody>
                    <a:bodyPr/>
                    <a:lstStyle/>
                    <a:p>
                      <a:r>
                        <a:rPr lang="en-US" dirty="0"/>
                        <a:t>Number of sentences beginning with uppercase / lowercase</a:t>
                      </a:r>
                    </a:p>
                  </a:txBody>
                  <a:tcPr/>
                </a:tc>
                <a:extLst>
                  <a:ext uri="{0D108BD9-81ED-4DB2-BD59-A6C34878D82A}">
                    <a16:rowId xmlns:a16="http://schemas.microsoft.com/office/drawing/2014/main" val="180629241"/>
                  </a:ext>
                </a:extLst>
              </a:tr>
              <a:tr h="361276">
                <a:tc>
                  <a:txBody>
                    <a:bodyPr/>
                    <a:lstStyle/>
                    <a:p>
                      <a:r>
                        <a:rPr lang="en-US" dirty="0"/>
                        <a:t>Number of words / sentences / paragraphs</a:t>
                      </a:r>
                    </a:p>
                  </a:txBody>
                  <a:tcPr/>
                </a:tc>
                <a:extLst>
                  <a:ext uri="{0D108BD9-81ED-4DB2-BD59-A6C34878D82A}">
                    <a16:rowId xmlns:a16="http://schemas.microsoft.com/office/drawing/2014/main" val="3101973565"/>
                  </a:ext>
                </a:extLst>
              </a:tr>
              <a:tr h="400724">
                <a:tc>
                  <a:txBody>
                    <a:bodyPr/>
                    <a:lstStyle/>
                    <a:p>
                      <a:r>
                        <a:rPr lang="en-US"/>
                        <a:t>Average word length</a:t>
                      </a:r>
                      <a:endParaRPr lang="en-US" dirty="0"/>
                    </a:p>
                  </a:txBody>
                  <a:tcPr/>
                </a:tc>
                <a:extLst>
                  <a:ext uri="{0D108BD9-81ED-4DB2-BD59-A6C34878D82A}">
                    <a16:rowId xmlns:a16="http://schemas.microsoft.com/office/drawing/2014/main" val="2371933845"/>
                  </a:ext>
                </a:extLst>
              </a:tr>
              <a:tr h="34849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Average number of words per sentence / paragraph</a:t>
                      </a:r>
                    </a:p>
                  </a:txBody>
                  <a:tcPr/>
                </a:tc>
                <a:extLst>
                  <a:ext uri="{0D108BD9-81ED-4DB2-BD59-A6C34878D82A}">
                    <a16:rowId xmlns:a16="http://schemas.microsoft.com/office/drawing/2014/main" val="2214368348"/>
                  </a:ext>
                </a:extLst>
              </a:tr>
              <a:tr h="413503">
                <a:tc>
                  <a:txBody>
                    <a:bodyPr/>
                    <a:lstStyle/>
                    <a:p>
                      <a:r>
                        <a:rPr lang="en-US"/>
                        <a:t>Number and use of special characters !@#$%^&amp;*, etc.</a:t>
                      </a:r>
                      <a:endParaRPr lang="en-US" dirty="0"/>
                    </a:p>
                  </a:txBody>
                  <a:tcPr/>
                </a:tc>
                <a:extLst>
                  <a:ext uri="{0D108BD9-81ED-4DB2-BD59-A6C34878D82A}">
                    <a16:rowId xmlns:a16="http://schemas.microsoft.com/office/drawing/2014/main" val="3456514495"/>
                  </a:ext>
                </a:extLst>
              </a:tr>
              <a:tr h="381000">
                <a:tc>
                  <a:txBody>
                    <a:bodyPr/>
                    <a:lstStyle/>
                    <a:p>
                      <a:r>
                        <a:rPr lang="en-US"/>
                        <a:t>Use of commas, ellipsis, punctuations marks (multiple?)</a:t>
                      </a:r>
                      <a:endParaRPr lang="en-US" dirty="0"/>
                    </a:p>
                  </a:txBody>
                  <a:tcPr/>
                </a:tc>
                <a:extLst>
                  <a:ext uri="{0D108BD9-81ED-4DB2-BD59-A6C34878D82A}">
                    <a16:rowId xmlns:a16="http://schemas.microsoft.com/office/drawing/2014/main" val="1657473886"/>
                  </a:ext>
                </a:extLst>
              </a:tr>
              <a:tr h="381000">
                <a:tc>
                  <a:txBody>
                    <a:bodyPr/>
                    <a:lstStyle/>
                    <a:p>
                      <a:r>
                        <a:rPr lang="en-US"/>
                        <a:t>Prefixing (However, Likewise, Therefore, etc.)</a:t>
                      </a:r>
                      <a:endParaRPr lang="en-US" dirty="0"/>
                    </a:p>
                  </a:txBody>
                  <a:tcPr/>
                </a:tc>
                <a:extLst>
                  <a:ext uri="{0D108BD9-81ED-4DB2-BD59-A6C34878D82A}">
                    <a16:rowId xmlns:a16="http://schemas.microsoft.com/office/drawing/2014/main" val="122226061"/>
                  </a:ext>
                </a:extLst>
              </a:tr>
              <a:tr h="413503">
                <a:tc>
                  <a:txBody>
                    <a:bodyPr/>
                    <a:lstStyle/>
                    <a:p>
                      <a:r>
                        <a:rPr lang="en-US" dirty="0"/>
                        <a:t>Filler words (like, well, you know, etc.)</a:t>
                      </a:r>
                    </a:p>
                  </a:txBody>
                  <a:tcPr/>
                </a:tc>
                <a:extLst>
                  <a:ext uri="{0D108BD9-81ED-4DB2-BD59-A6C34878D82A}">
                    <a16:rowId xmlns:a16="http://schemas.microsoft.com/office/drawing/2014/main" val="940444360"/>
                  </a:ext>
                </a:extLst>
              </a:tr>
              <a:tr h="413503">
                <a:tc>
                  <a:txBody>
                    <a:bodyPr/>
                    <a:lstStyle/>
                    <a:p>
                      <a:r>
                        <a:rPr lang="en-US" dirty="0"/>
                        <a:t>Function words (the, to, but, and, etc.)</a:t>
                      </a:r>
                    </a:p>
                  </a:txBody>
                  <a:tcPr/>
                </a:tc>
                <a:extLst>
                  <a:ext uri="{0D108BD9-81ED-4DB2-BD59-A6C34878D82A}">
                    <a16:rowId xmlns:a16="http://schemas.microsoft.com/office/drawing/2014/main" val="2759249698"/>
                  </a:ext>
                </a:extLst>
              </a:tr>
            </a:tbl>
          </a:graphicData>
        </a:graphic>
      </p:graphicFrame>
    </p:spTree>
    <p:extLst>
      <p:ext uri="{BB962C8B-B14F-4D97-AF65-F5344CB8AC3E}">
        <p14:creationId xmlns:p14="http://schemas.microsoft.com/office/powerpoint/2010/main" val="169961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2484-945A-4AF4-BBDB-3908EBFDFB7E}"/>
              </a:ext>
            </a:extLst>
          </p:cNvPr>
          <p:cNvSpPr>
            <a:spLocks noGrp="1"/>
          </p:cNvSpPr>
          <p:nvPr>
            <p:ph type="title"/>
          </p:nvPr>
        </p:nvSpPr>
        <p:spPr/>
        <p:txBody>
          <a:bodyPr/>
          <a:lstStyle/>
          <a:p>
            <a:r>
              <a:rPr lang="en-US" dirty="0"/>
              <a:t>Connotation</a:t>
            </a:r>
          </a:p>
        </p:txBody>
      </p:sp>
      <p:sp>
        <p:nvSpPr>
          <p:cNvPr id="3" name="Content Placeholder 2">
            <a:extLst>
              <a:ext uri="{FF2B5EF4-FFF2-40B4-BE49-F238E27FC236}">
                <a16:creationId xmlns:a16="http://schemas.microsoft.com/office/drawing/2014/main" id="{62BB0928-B226-42FD-A5BD-ACF83F6B1165}"/>
              </a:ext>
            </a:extLst>
          </p:cNvPr>
          <p:cNvSpPr>
            <a:spLocks noGrp="1"/>
          </p:cNvSpPr>
          <p:nvPr>
            <p:ph idx="1"/>
          </p:nvPr>
        </p:nvSpPr>
        <p:spPr/>
        <p:txBody>
          <a:bodyPr/>
          <a:lstStyle/>
          <a:p>
            <a:r>
              <a:rPr lang="en-US" dirty="0"/>
              <a:t>Connotation is the meaning attached to a word beyond is raw definition.</a:t>
            </a:r>
          </a:p>
          <a:p>
            <a:pPr lvl="1"/>
            <a:r>
              <a:rPr lang="en-US" dirty="0"/>
              <a:t>“Billy is lazy.” vs. “Billy is weary.” vs. “Billy is lethargic.” </a:t>
            </a:r>
          </a:p>
          <a:p>
            <a:pPr lvl="1"/>
            <a:r>
              <a:rPr lang="en-US" dirty="0"/>
              <a:t>Connotation is partially reliant on lexicon – a subject may not be familiar with all of the synonyms for a word, and is not likely to consult a thesaurus before composing a message.</a:t>
            </a:r>
          </a:p>
          <a:p>
            <a:pPr lvl="1"/>
            <a:r>
              <a:rPr lang="en-US" dirty="0"/>
              <a:t>Connotation is, despite that, a way to infer emotion of the author. </a:t>
            </a:r>
          </a:p>
          <a:p>
            <a:pPr lvl="2"/>
            <a:r>
              <a:rPr lang="en-US" dirty="0"/>
              <a:t>“Adam Sandler should consider suicide”</a:t>
            </a:r>
          </a:p>
          <a:p>
            <a:pPr lvl="2"/>
            <a:r>
              <a:rPr lang="en-US" dirty="0"/>
              <a:t>“Adam Sandler is a talentless hack”</a:t>
            </a:r>
          </a:p>
        </p:txBody>
      </p:sp>
    </p:spTree>
    <p:extLst>
      <p:ext uri="{BB962C8B-B14F-4D97-AF65-F5344CB8AC3E}">
        <p14:creationId xmlns:p14="http://schemas.microsoft.com/office/powerpoint/2010/main" val="333229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637-2FA1-4668-B1C6-E3A337A02194}"/>
              </a:ext>
            </a:extLst>
          </p:cNvPr>
          <p:cNvSpPr>
            <a:spLocks noGrp="1"/>
          </p:cNvSpPr>
          <p:nvPr>
            <p:ph type="title"/>
          </p:nvPr>
        </p:nvSpPr>
        <p:spPr/>
        <p:txBody>
          <a:bodyPr/>
          <a:lstStyle/>
          <a:p>
            <a:r>
              <a:rPr lang="en-US" dirty="0"/>
              <a:t>Ernest Hemingway, 1922</a:t>
            </a:r>
          </a:p>
        </p:txBody>
      </p:sp>
      <p:sp>
        <p:nvSpPr>
          <p:cNvPr id="3" name="Content Placeholder 2">
            <a:extLst>
              <a:ext uri="{FF2B5EF4-FFF2-40B4-BE49-F238E27FC236}">
                <a16:creationId xmlns:a16="http://schemas.microsoft.com/office/drawing/2014/main" id="{CEC0546C-BA07-4BBC-8895-6A18745CB90E}"/>
              </a:ext>
            </a:extLst>
          </p:cNvPr>
          <p:cNvSpPr>
            <a:spLocks noGrp="1"/>
          </p:cNvSpPr>
          <p:nvPr>
            <p:ph idx="1"/>
          </p:nvPr>
        </p:nvSpPr>
        <p:spPr/>
        <p:txBody>
          <a:bodyPr/>
          <a:lstStyle/>
          <a:p>
            <a:r>
              <a:rPr lang="en-US" dirty="0"/>
              <a:t>All armies are the same</a:t>
            </a:r>
          </a:p>
          <a:p>
            <a:r>
              <a:rPr lang="en-US" dirty="0"/>
              <a:t>Publicity is fame</a:t>
            </a:r>
          </a:p>
          <a:p>
            <a:r>
              <a:rPr lang="en-US" dirty="0"/>
              <a:t>Artillery makes the same old noise</a:t>
            </a:r>
          </a:p>
          <a:p>
            <a:r>
              <a:rPr lang="en-US" dirty="0"/>
              <a:t>Valor is an attribute of boys</a:t>
            </a:r>
          </a:p>
          <a:p>
            <a:r>
              <a:rPr lang="en-US" dirty="0"/>
              <a:t>Old soldiers have tired eyes</a:t>
            </a:r>
          </a:p>
          <a:p>
            <a:r>
              <a:rPr lang="en-US" dirty="0"/>
              <a:t>All soldiers hear the same old lies</a:t>
            </a:r>
          </a:p>
          <a:p>
            <a:r>
              <a:rPr lang="en-US" dirty="0"/>
              <a:t>Dead bodies have always drawn flies</a:t>
            </a:r>
          </a:p>
        </p:txBody>
      </p:sp>
    </p:spTree>
    <p:extLst>
      <p:ext uri="{BB962C8B-B14F-4D97-AF65-F5344CB8AC3E}">
        <p14:creationId xmlns:p14="http://schemas.microsoft.com/office/powerpoint/2010/main" val="943252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637-2FA1-4668-B1C6-E3A337A02194}"/>
              </a:ext>
            </a:extLst>
          </p:cNvPr>
          <p:cNvSpPr>
            <a:spLocks noGrp="1"/>
          </p:cNvSpPr>
          <p:nvPr>
            <p:ph type="title"/>
          </p:nvPr>
        </p:nvSpPr>
        <p:spPr/>
        <p:txBody>
          <a:bodyPr/>
          <a:lstStyle/>
          <a:p>
            <a:r>
              <a:rPr lang="en-US" dirty="0"/>
              <a:t>Ernest Hemingway, 1922</a:t>
            </a:r>
          </a:p>
        </p:txBody>
      </p:sp>
      <p:sp>
        <p:nvSpPr>
          <p:cNvPr id="3" name="Content Placeholder 2">
            <a:extLst>
              <a:ext uri="{FF2B5EF4-FFF2-40B4-BE49-F238E27FC236}">
                <a16:creationId xmlns:a16="http://schemas.microsoft.com/office/drawing/2014/main" id="{CEC0546C-BA07-4BBC-8895-6A18745CB90E}"/>
              </a:ext>
            </a:extLst>
          </p:cNvPr>
          <p:cNvSpPr>
            <a:spLocks noGrp="1"/>
          </p:cNvSpPr>
          <p:nvPr>
            <p:ph idx="1"/>
          </p:nvPr>
        </p:nvSpPr>
        <p:spPr/>
        <p:txBody>
          <a:bodyPr/>
          <a:lstStyle/>
          <a:p>
            <a:r>
              <a:rPr lang="en-US" dirty="0">
                <a:solidFill>
                  <a:srgbClr val="FF0000"/>
                </a:solidFill>
              </a:rPr>
              <a:t>All armies are the same</a:t>
            </a:r>
          </a:p>
          <a:p>
            <a:r>
              <a:rPr lang="en-US" dirty="0">
                <a:solidFill>
                  <a:srgbClr val="FF0000"/>
                </a:solidFill>
              </a:rPr>
              <a:t>Publicity</a:t>
            </a:r>
            <a:r>
              <a:rPr lang="en-US" dirty="0"/>
              <a:t> is </a:t>
            </a:r>
            <a:r>
              <a:rPr lang="en-US" dirty="0">
                <a:solidFill>
                  <a:srgbClr val="FF0000"/>
                </a:solidFill>
              </a:rPr>
              <a:t>fame</a:t>
            </a:r>
          </a:p>
          <a:p>
            <a:r>
              <a:rPr lang="en-US" dirty="0">
                <a:solidFill>
                  <a:srgbClr val="FF0000"/>
                </a:solidFill>
              </a:rPr>
              <a:t>Artillery makes the same old noise</a:t>
            </a:r>
          </a:p>
          <a:p>
            <a:r>
              <a:rPr lang="en-US" dirty="0">
                <a:solidFill>
                  <a:srgbClr val="FF0000"/>
                </a:solidFill>
              </a:rPr>
              <a:t>Valor</a:t>
            </a:r>
            <a:r>
              <a:rPr lang="en-US" dirty="0"/>
              <a:t> is an </a:t>
            </a:r>
            <a:r>
              <a:rPr lang="en-US" dirty="0">
                <a:solidFill>
                  <a:srgbClr val="FF0000"/>
                </a:solidFill>
              </a:rPr>
              <a:t>attribute</a:t>
            </a:r>
            <a:r>
              <a:rPr lang="en-US" dirty="0"/>
              <a:t> of </a:t>
            </a:r>
            <a:r>
              <a:rPr lang="en-US" dirty="0">
                <a:solidFill>
                  <a:srgbClr val="FF0000"/>
                </a:solidFill>
              </a:rPr>
              <a:t>boys</a:t>
            </a:r>
          </a:p>
          <a:p>
            <a:r>
              <a:rPr lang="en-US" dirty="0">
                <a:solidFill>
                  <a:srgbClr val="FF0000"/>
                </a:solidFill>
              </a:rPr>
              <a:t>Old soldiers have tired eyes</a:t>
            </a:r>
          </a:p>
          <a:p>
            <a:r>
              <a:rPr lang="en-US" dirty="0"/>
              <a:t>All soldiers hear the </a:t>
            </a:r>
            <a:r>
              <a:rPr lang="en-US" dirty="0">
                <a:solidFill>
                  <a:srgbClr val="FF0000"/>
                </a:solidFill>
              </a:rPr>
              <a:t>same old lies</a:t>
            </a:r>
          </a:p>
          <a:p>
            <a:r>
              <a:rPr lang="en-US" dirty="0">
                <a:solidFill>
                  <a:srgbClr val="FF0000"/>
                </a:solidFill>
              </a:rPr>
              <a:t>Dead bodies </a:t>
            </a:r>
            <a:r>
              <a:rPr lang="en-US" dirty="0"/>
              <a:t>have always drawn </a:t>
            </a:r>
            <a:r>
              <a:rPr lang="en-US" dirty="0">
                <a:solidFill>
                  <a:srgbClr val="FF0000"/>
                </a:solidFill>
              </a:rPr>
              <a:t>flies</a:t>
            </a:r>
          </a:p>
        </p:txBody>
      </p:sp>
    </p:spTree>
    <p:extLst>
      <p:ext uri="{BB962C8B-B14F-4D97-AF65-F5344CB8AC3E}">
        <p14:creationId xmlns:p14="http://schemas.microsoft.com/office/powerpoint/2010/main" val="1595018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E76A-6E06-40B1-9A48-DA2CE2F03F6F}"/>
              </a:ext>
            </a:extLst>
          </p:cNvPr>
          <p:cNvSpPr>
            <a:spLocks noGrp="1"/>
          </p:cNvSpPr>
          <p:nvPr>
            <p:ph type="title"/>
          </p:nvPr>
        </p:nvSpPr>
        <p:spPr/>
        <p:txBody>
          <a:bodyPr/>
          <a:lstStyle/>
          <a:p>
            <a:r>
              <a:rPr lang="en-US" dirty="0"/>
              <a:t>Stylometry Tech</a:t>
            </a:r>
          </a:p>
        </p:txBody>
      </p:sp>
      <p:sp>
        <p:nvSpPr>
          <p:cNvPr id="3" name="Content Placeholder 2">
            <a:extLst>
              <a:ext uri="{FF2B5EF4-FFF2-40B4-BE49-F238E27FC236}">
                <a16:creationId xmlns:a16="http://schemas.microsoft.com/office/drawing/2014/main" id="{834DB7C8-03FD-4243-8C66-0E0540CE7729}"/>
              </a:ext>
            </a:extLst>
          </p:cNvPr>
          <p:cNvSpPr>
            <a:spLocks noGrp="1"/>
          </p:cNvSpPr>
          <p:nvPr>
            <p:ph idx="1"/>
          </p:nvPr>
        </p:nvSpPr>
        <p:spPr/>
        <p:txBody>
          <a:bodyPr/>
          <a:lstStyle/>
          <a:p>
            <a:r>
              <a:rPr lang="en-US" dirty="0"/>
              <a:t>There are a lot of tools out there for stylometric research.</a:t>
            </a:r>
          </a:p>
          <a:p>
            <a:pPr lvl="1"/>
            <a:r>
              <a:rPr lang="en-US" dirty="0"/>
              <a:t>Signature</a:t>
            </a:r>
          </a:p>
          <a:p>
            <a:pPr lvl="1"/>
            <a:r>
              <a:rPr lang="en-US" dirty="0">
                <a:hlinkClick r:id="rId2"/>
              </a:rPr>
              <a:t>JGAAP</a:t>
            </a:r>
            <a:r>
              <a:rPr lang="en-US" dirty="0"/>
              <a:t> – Java Graphical Authorship Attribution Project</a:t>
            </a:r>
          </a:p>
          <a:p>
            <a:pPr lvl="1"/>
            <a:r>
              <a:rPr lang="en-US" dirty="0">
                <a:hlinkClick r:id="rId3"/>
              </a:rPr>
              <a:t>R Project</a:t>
            </a:r>
            <a:r>
              <a:rPr lang="en-US" dirty="0"/>
              <a:t> – Requires R Studio and R-</a:t>
            </a:r>
            <a:r>
              <a:rPr lang="en-US" dirty="0" err="1"/>
              <a:t>Stylo</a:t>
            </a:r>
            <a:endParaRPr lang="en-US" dirty="0"/>
          </a:p>
          <a:p>
            <a:pPr lvl="1"/>
            <a:r>
              <a:rPr lang="en-US" dirty="0"/>
              <a:t>Several online tools, like </a:t>
            </a:r>
            <a:r>
              <a:rPr lang="en-US" dirty="0">
                <a:hlinkClick r:id="rId4"/>
              </a:rPr>
              <a:t>this one </a:t>
            </a:r>
            <a:r>
              <a:rPr lang="en-US" dirty="0"/>
              <a:t>from AICBT</a:t>
            </a:r>
          </a:p>
          <a:p>
            <a:pPr lvl="1"/>
            <a:r>
              <a:rPr lang="en-US" dirty="0">
                <a:hlinkClick r:id="rId5"/>
              </a:rPr>
              <a:t>Writing your own.</a:t>
            </a:r>
            <a:endParaRPr lang="en-US" dirty="0"/>
          </a:p>
          <a:p>
            <a:r>
              <a:rPr lang="en-US" dirty="0"/>
              <a:t>We can also look to existing analysis datasets and assumptions, like CAPS – Cognitive-Affective Personality System, which shows human behavior is consistent, but distinctive. </a:t>
            </a:r>
          </a:p>
        </p:txBody>
      </p:sp>
    </p:spTree>
    <p:extLst>
      <p:ext uri="{BB962C8B-B14F-4D97-AF65-F5344CB8AC3E}">
        <p14:creationId xmlns:p14="http://schemas.microsoft.com/office/powerpoint/2010/main" val="4108634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C74C-B9A2-459E-994F-D6CBA349E92F}"/>
              </a:ext>
            </a:extLst>
          </p:cNvPr>
          <p:cNvSpPr>
            <a:spLocks noGrp="1"/>
          </p:cNvSpPr>
          <p:nvPr>
            <p:ph type="title"/>
          </p:nvPr>
        </p:nvSpPr>
        <p:spPr/>
        <p:txBody>
          <a:bodyPr/>
          <a:lstStyle/>
          <a:p>
            <a:r>
              <a:rPr lang="en-US" dirty="0"/>
              <a:t>Sample 1</a:t>
            </a:r>
          </a:p>
        </p:txBody>
      </p:sp>
      <p:sp>
        <p:nvSpPr>
          <p:cNvPr id="3" name="Content Placeholder 2">
            <a:extLst>
              <a:ext uri="{FF2B5EF4-FFF2-40B4-BE49-F238E27FC236}">
                <a16:creationId xmlns:a16="http://schemas.microsoft.com/office/drawing/2014/main" id="{8B9D7147-592D-4BDF-BD8B-3239C7F4A181}"/>
              </a:ext>
            </a:extLst>
          </p:cNvPr>
          <p:cNvSpPr>
            <a:spLocks noGrp="1"/>
          </p:cNvSpPr>
          <p:nvPr>
            <p:ph idx="1"/>
          </p:nvPr>
        </p:nvSpPr>
        <p:spPr/>
        <p:txBody>
          <a:bodyPr>
            <a:normAutofit fontScale="92500"/>
          </a:bodyPr>
          <a:lstStyle/>
          <a:p>
            <a:r>
              <a:rPr lang="en-US" dirty="0"/>
              <a:t>There was no hope for him this time: it was the third stroke. Night after night I had passed the house (it was vacation time) and studied the lighted square of window: and night after night I had found it lighted in the same way, faintly and evenly. If he was dead, I thought, I would see the reflection of candles on the darkened blind for I knew that two candles must be set at the head of a corpse. He had often said to me: “I am not long for this world,” and I had thought his words idle. Now I knew they were true. Every night as I gazed up at the window I said softly to myself the word paralysis. It had always sounded strangely in my ears, like the word gnomon in the Euclid and the word simony in the Catechism. But now it sounded to me like the name of some maleficent and sinful being. It filled me with fear, and yet I longed to be nearer to it and to look upon its deadly work.</a:t>
            </a:r>
          </a:p>
        </p:txBody>
      </p:sp>
    </p:spTree>
    <p:extLst>
      <p:ext uri="{BB962C8B-B14F-4D97-AF65-F5344CB8AC3E}">
        <p14:creationId xmlns:p14="http://schemas.microsoft.com/office/powerpoint/2010/main" val="118164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1FC3-5EBB-498A-A240-17BD38C8A197}"/>
              </a:ext>
            </a:extLst>
          </p:cNvPr>
          <p:cNvSpPr>
            <a:spLocks noGrp="1"/>
          </p:cNvSpPr>
          <p:nvPr>
            <p:ph type="title"/>
          </p:nvPr>
        </p:nvSpPr>
        <p:spPr/>
        <p:txBody>
          <a:bodyPr/>
          <a:lstStyle/>
          <a:p>
            <a:r>
              <a:rPr lang="en-US" dirty="0"/>
              <a:t>Biometrics</a:t>
            </a:r>
          </a:p>
        </p:txBody>
      </p:sp>
      <p:sp>
        <p:nvSpPr>
          <p:cNvPr id="3" name="Content Placeholder 2">
            <a:extLst>
              <a:ext uri="{FF2B5EF4-FFF2-40B4-BE49-F238E27FC236}">
                <a16:creationId xmlns:a16="http://schemas.microsoft.com/office/drawing/2014/main" id="{63340C59-EA44-4E4F-A4E5-CF81673F1248}"/>
              </a:ext>
            </a:extLst>
          </p:cNvPr>
          <p:cNvSpPr>
            <a:spLocks noGrp="1"/>
          </p:cNvSpPr>
          <p:nvPr>
            <p:ph idx="1"/>
          </p:nvPr>
        </p:nvSpPr>
        <p:spPr/>
        <p:txBody>
          <a:bodyPr/>
          <a:lstStyle/>
          <a:p>
            <a:r>
              <a:rPr lang="en-US" dirty="0"/>
              <a:t>Typing </a:t>
            </a:r>
          </a:p>
          <a:p>
            <a:pPr lvl="1"/>
            <a:r>
              <a:rPr lang="en-US" dirty="0"/>
              <a:t>Speed (WPM)</a:t>
            </a:r>
          </a:p>
          <a:p>
            <a:pPr lvl="1"/>
            <a:r>
              <a:rPr lang="en-US" dirty="0"/>
              <a:t>Accuracy (errors, or correction keystrokes by percentage)</a:t>
            </a:r>
          </a:p>
          <a:p>
            <a:pPr lvl="1"/>
            <a:r>
              <a:rPr lang="en-US" dirty="0"/>
              <a:t>Typing habits (key preference)</a:t>
            </a:r>
          </a:p>
          <a:p>
            <a:r>
              <a:rPr lang="en-US" dirty="0"/>
              <a:t>Input device preference</a:t>
            </a:r>
          </a:p>
          <a:p>
            <a:r>
              <a:rPr lang="en-US" dirty="0"/>
              <a:t>Flight time in navigation / keystrokes</a:t>
            </a:r>
          </a:p>
          <a:p>
            <a:r>
              <a:rPr lang="en-US" dirty="0"/>
              <a:t>Commands per minute</a:t>
            </a:r>
          </a:p>
          <a:p>
            <a:endParaRPr lang="en-US" dirty="0"/>
          </a:p>
          <a:p>
            <a:endParaRPr lang="en-US" dirty="0"/>
          </a:p>
        </p:txBody>
      </p:sp>
      <p:pic>
        <p:nvPicPr>
          <p:cNvPr id="4" name="Picture 3">
            <a:extLst>
              <a:ext uri="{FF2B5EF4-FFF2-40B4-BE49-F238E27FC236}">
                <a16:creationId xmlns:a16="http://schemas.microsoft.com/office/drawing/2014/main" id="{7C8487D6-4BF0-446F-8A06-C83A72CEDD44}"/>
              </a:ext>
            </a:extLst>
          </p:cNvPr>
          <p:cNvPicPr>
            <a:picLocks noChangeAspect="1"/>
          </p:cNvPicPr>
          <p:nvPr/>
        </p:nvPicPr>
        <p:blipFill>
          <a:blip r:embed="rId2"/>
          <a:stretch>
            <a:fillRect/>
          </a:stretch>
        </p:blipFill>
        <p:spPr>
          <a:xfrm>
            <a:off x="5143500" y="-9525"/>
            <a:ext cx="3990975" cy="5143500"/>
          </a:xfrm>
          <a:prstGeom prst="rect">
            <a:avLst/>
          </a:prstGeom>
        </p:spPr>
      </p:pic>
      <p:pic>
        <p:nvPicPr>
          <p:cNvPr id="5" name="Picture 4">
            <a:extLst>
              <a:ext uri="{FF2B5EF4-FFF2-40B4-BE49-F238E27FC236}">
                <a16:creationId xmlns:a16="http://schemas.microsoft.com/office/drawing/2014/main" id="{6397108C-2F60-4022-A3A6-8E9CAF69BE29}"/>
              </a:ext>
            </a:extLst>
          </p:cNvPr>
          <p:cNvPicPr>
            <a:picLocks noChangeAspect="1"/>
          </p:cNvPicPr>
          <p:nvPr/>
        </p:nvPicPr>
        <p:blipFill>
          <a:blip r:embed="rId3"/>
          <a:stretch>
            <a:fillRect/>
          </a:stretch>
        </p:blipFill>
        <p:spPr>
          <a:xfrm>
            <a:off x="0" y="0"/>
            <a:ext cx="5143500" cy="5143500"/>
          </a:xfrm>
          <a:prstGeom prst="rect">
            <a:avLst/>
          </a:prstGeom>
        </p:spPr>
      </p:pic>
    </p:spTree>
    <p:extLst>
      <p:ext uri="{BB962C8B-B14F-4D97-AF65-F5344CB8AC3E}">
        <p14:creationId xmlns:p14="http://schemas.microsoft.com/office/powerpoint/2010/main" val="3678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2E4A-6C00-4F16-88AF-3BA7668FA70B}"/>
              </a:ext>
            </a:extLst>
          </p:cNvPr>
          <p:cNvSpPr>
            <a:spLocks noGrp="1"/>
          </p:cNvSpPr>
          <p:nvPr>
            <p:ph type="title"/>
          </p:nvPr>
        </p:nvSpPr>
        <p:spPr/>
        <p:txBody>
          <a:bodyPr/>
          <a:lstStyle/>
          <a:p>
            <a:r>
              <a:rPr lang="en-US" dirty="0"/>
              <a:t>Where this Applies</a:t>
            </a:r>
          </a:p>
        </p:txBody>
      </p:sp>
      <p:sp>
        <p:nvSpPr>
          <p:cNvPr id="3" name="Content Placeholder 2">
            <a:extLst>
              <a:ext uri="{FF2B5EF4-FFF2-40B4-BE49-F238E27FC236}">
                <a16:creationId xmlns:a16="http://schemas.microsoft.com/office/drawing/2014/main" id="{3F843AC7-7C7D-400C-B05E-76E722A31635}"/>
              </a:ext>
            </a:extLst>
          </p:cNvPr>
          <p:cNvSpPr>
            <a:spLocks noGrp="1"/>
          </p:cNvSpPr>
          <p:nvPr>
            <p:ph idx="1"/>
          </p:nvPr>
        </p:nvSpPr>
        <p:spPr>
          <a:xfrm>
            <a:off x="3581400" y="133350"/>
            <a:ext cx="5257800" cy="4876799"/>
          </a:xfrm>
        </p:spPr>
        <p:txBody>
          <a:bodyPr>
            <a:normAutofit lnSpcReduction="10000"/>
          </a:bodyPr>
          <a:lstStyle/>
          <a:p>
            <a:r>
              <a:rPr lang="en-US" dirty="0"/>
              <a:t>This is important because </a:t>
            </a:r>
            <a:r>
              <a:rPr lang="en-US" dirty="0">
                <a:hlinkClick r:id="rId2"/>
              </a:rPr>
              <a:t>studies</a:t>
            </a:r>
            <a:r>
              <a:rPr lang="en-US" dirty="0"/>
              <a:t> of certain crimes, especially mass shootings, show that they are not the result of the offender suddenly “snapping” – it’s a long, slow build-up of frustration and strain that is released with an explosive criminal act. </a:t>
            </a:r>
          </a:p>
          <a:p>
            <a:pPr lvl="1"/>
            <a:r>
              <a:rPr lang="en-US" dirty="0"/>
              <a:t>1. The 63 active shooters examined in this study did not appear to be uniform in any way such that they could be readily identified prior to attacking based on demographics alone. </a:t>
            </a:r>
          </a:p>
          <a:p>
            <a:pPr lvl="1"/>
            <a:r>
              <a:rPr lang="en-US" dirty="0"/>
              <a:t>2. Active shooters take time to plan and prepare for the attack, with 77% of the subjects spending a week or longer planning their attack and 46% spending a week or longer actually preparing (procuring the means) for the attack. </a:t>
            </a:r>
          </a:p>
          <a:p>
            <a:pPr lvl="1"/>
            <a:r>
              <a:rPr lang="en-US" dirty="0"/>
              <a:t>3. A majority of active shooters obtained their firearms legally, with only very small percentages obtaining a firearm illegally. </a:t>
            </a:r>
          </a:p>
          <a:p>
            <a:pPr lvl="1"/>
            <a:r>
              <a:rPr lang="en-US" dirty="0"/>
              <a:t>4. The FBI could only verify that 25% of active shooters in the study had ever been diagnosed with a mental illness. Of those diagnosed, only three had been diagnosed with a psychotic disorder. </a:t>
            </a:r>
          </a:p>
          <a:p>
            <a:pPr lvl="1"/>
            <a:r>
              <a:rPr lang="en-US" dirty="0"/>
              <a:t>5. Active shooters were typically experiencing multiple stressors (an average of 3.6 separate stressors) in the year before they attacked. </a:t>
            </a:r>
          </a:p>
        </p:txBody>
      </p:sp>
    </p:spTree>
    <p:extLst>
      <p:ext uri="{BB962C8B-B14F-4D97-AF65-F5344CB8AC3E}">
        <p14:creationId xmlns:p14="http://schemas.microsoft.com/office/powerpoint/2010/main" val="4183476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2E4A-6C00-4F16-88AF-3BA7668FA70B}"/>
              </a:ext>
            </a:extLst>
          </p:cNvPr>
          <p:cNvSpPr>
            <a:spLocks noGrp="1"/>
          </p:cNvSpPr>
          <p:nvPr>
            <p:ph type="title"/>
          </p:nvPr>
        </p:nvSpPr>
        <p:spPr/>
        <p:txBody>
          <a:bodyPr/>
          <a:lstStyle/>
          <a:p>
            <a:r>
              <a:rPr lang="en-US" dirty="0"/>
              <a:t>Where this Applies</a:t>
            </a:r>
          </a:p>
        </p:txBody>
      </p:sp>
      <p:sp>
        <p:nvSpPr>
          <p:cNvPr id="3" name="Content Placeholder 2">
            <a:extLst>
              <a:ext uri="{FF2B5EF4-FFF2-40B4-BE49-F238E27FC236}">
                <a16:creationId xmlns:a16="http://schemas.microsoft.com/office/drawing/2014/main" id="{3F843AC7-7C7D-400C-B05E-76E722A31635}"/>
              </a:ext>
            </a:extLst>
          </p:cNvPr>
          <p:cNvSpPr>
            <a:spLocks noGrp="1"/>
          </p:cNvSpPr>
          <p:nvPr>
            <p:ph idx="1"/>
          </p:nvPr>
        </p:nvSpPr>
        <p:spPr>
          <a:xfrm>
            <a:off x="3657600" y="209550"/>
            <a:ext cx="5181600" cy="4724399"/>
          </a:xfrm>
        </p:spPr>
        <p:txBody>
          <a:bodyPr>
            <a:normAutofit fontScale="92500" lnSpcReduction="20000"/>
          </a:bodyPr>
          <a:lstStyle/>
          <a:p>
            <a:r>
              <a:rPr lang="en-US" dirty="0"/>
              <a:t>This is important because </a:t>
            </a:r>
            <a:r>
              <a:rPr lang="en-US" dirty="0">
                <a:hlinkClick r:id="rId2"/>
              </a:rPr>
              <a:t>studies</a:t>
            </a:r>
            <a:r>
              <a:rPr lang="en-US" dirty="0"/>
              <a:t> of certain crimes, especially mass shootings, show that they are not the result of the offender suddenly “snapping” – it’s a long, slow build-up of frustration and strain that is released with an explosive criminal act. </a:t>
            </a:r>
          </a:p>
          <a:p>
            <a:pPr lvl="1"/>
            <a:r>
              <a:rPr lang="en-US" dirty="0"/>
              <a:t>6. On average, each active shooter displayed 4 to 5 concerning behaviors over time that were observable to others around the shooter. The most frequently occurring concerning behaviors were related to the active shooter’s mental health, problematic interpersonal interactions, and leakage of violent intent. </a:t>
            </a:r>
          </a:p>
          <a:p>
            <a:pPr lvl="1"/>
            <a:r>
              <a:rPr lang="en-US" dirty="0"/>
              <a:t>7. For active shooters under age 18, school peers and teachers were more likely to observe concerning behaviors than family members. For active shooters 18 years old and over, spouses/domestic partners were the most likely to observe concerning behaviors. </a:t>
            </a:r>
          </a:p>
          <a:p>
            <a:pPr lvl="1"/>
            <a:r>
              <a:rPr lang="en-US" dirty="0"/>
              <a:t>8. When concerning behavior was observed by others, the most common response was to communicate directly to the active shooter (83%) or do nothing (54%). In 41% of the cases the concerning behavior was reported to law enforcement. Therefore, just because concerning behavior was recognized does not necessarily mean that it was reported to law enforcement. </a:t>
            </a:r>
          </a:p>
          <a:p>
            <a:pPr lvl="1"/>
            <a:r>
              <a:rPr lang="en-US" dirty="0"/>
              <a:t>9. In those cases where the active shooter’s primary grievance could be identified, the most common grievances were related to an adverse interpersonal or employment action against the shooter (49%). </a:t>
            </a:r>
          </a:p>
          <a:p>
            <a:pPr lvl="1"/>
            <a:r>
              <a:rPr lang="en-US" dirty="0"/>
              <a:t>10. In the majority of cases (64%) at least one of the victims was specifically targeted by the active shooter.</a:t>
            </a:r>
          </a:p>
        </p:txBody>
      </p:sp>
    </p:spTree>
    <p:extLst>
      <p:ext uri="{BB962C8B-B14F-4D97-AF65-F5344CB8AC3E}">
        <p14:creationId xmlns:p14="http://schemas.microsoft.com/office/powerpoint/2010/main" val="4170551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07F0-0C92-416D-B48D-1AE34E570DB2}"/>
              </a:ext>
            </a:extLst>
          </p:cNvPr>
          <p:cNvSpPr>
            <a:spLocks noGrp="1"/>
          </p:cNvSpPr>
          <p:nvPr>
            <p:ph type="title"/>
          </p:nvPr>
        </p:nvSpPr>
        <p:spPr/>
        <p:txBody>
          <a:bodyPr/>
          <a:lstStyle/>
          <a:p>
            <a:r>
              <a:rPr lang="en-US" dirty="0"/>
              <a:t>Where this Applies</a:t>
            </a:r>
          </a:p>
        </p:txBody>
      </p:sp>
      <p:sp>
        <p:nvSpPr>
          <p:cNvPr id="3" name="Content Placeholder 2">
            <a:extLst>
              <a:ext uri="{FF2B5EF4-FFF2-40B4-BE49-F238E27FC236}">
                <a16:creationId xmlns:a16="http://schemas.microsoft.com/office/drawing/2014/main" id="{66B5A194-C102-4E05-92BB-E3AEC9A06A22}"/>
              </a:ext>
            </a:extLst>
          </p:cNvPr>
          <p:cNvSpPr>
            <a:spLocks noGrp="1"/>
          </p:cNvSpPr>
          <p:nvPr>
            <p:ph idx="1"/>
          </p:nvPr>
        </p:nvSpPr>
        <p:spPr/>
        <p:txBody>
          <a:bodyPr/>
          <a:lstStyle/>
          <a:p>
            <a:r>
              <a:rPr lang="en-US" dirty="0"/>
              <a:t>This means that there may be indications weeks or months before an incident where warning signs may be identified.</a:t>
            </a:r>
          </a:p>
          <a:p>
            <a:pPr lvl="1"/>
            <a:r>
              <a:rPr lang="en-US" dirty="0"/>
              <a:t>On average, a shooter spends 1-2 months ramping up to the event.</a:t>
            </a:r>
          </a:p>
          <a:p>
            <a:pPr lvl="1"/>
            <a:r>
              <a:rPr lang="en-US" dirty="0"/>
              <a:t>Ramping up does not mean planning the attack and gathering materials – it means the strain is building, and likely has been long enough that the shooter does not need to go out and prepare much once the time comes. </a:t>
            </a:r>
          </a:p>
          <a:p>
            <a:pPr lvl="1"/>
            <a:r>
              <a:rPr lang="en-US" dirty="0"/>
              <a:t>Remember our talk on behavioral analysis – isolation means and </a:t>
            </a:r>
            <a:r>
              <a:rPr lang="en-US" i="1" dirty="0"/>
              <a:t>increase</a:t>
            </a:r>
            <a:r>
              <a:rPr lang="en-US" dirty="0"/>
              <a:t> in online activity, so we would likely see more messages from a subject in the prior prior to an incident. </a:t>
            </a:r>
          </a:p>
        </p:txBody>
      </p:sp>
      <p:pic>
        <p:nvPicPr>
          <p:cNvPr id="4" name="Picture 3">
            <a:extLst>
              <a:ext uri="{FF2B5EF4-FFF2-40B4-BE49-F238E27FC236}">
                <a16:creationId xmlns:a16="http://schemas.microsoft.com/office/drawing/2014/main" id="{351F12F9-7558-4429-BAC5-9CF766E9C3DB}"/>
              </a:ext>
            </a:extLst>
          </p:cNvPr>
          <p:cNvPicPr>
            <a:picLocks noChangeAspect="1"/>
          </p:cNvPicPr>
          <p:nvPr/>
        </p:nvPicPr>
        <p:blipFill>
          <a:blip r:embed="rId2"/>
          <a:stretch>
            <a:fillRect/>
          </a:stretch>
        </p:blipFill>
        <p:spPr>
          <a:xfrm>
            <a:off x="3505200" y="513222"/>
            <a:ext cx="5538355" cy="4114800"/>
          </a:xfrm>
          <a:prstGeom prst="rect">
            <a:avLst/>
          </a:prstGeom>
        </p:spPr>
      </p:pic>
    </p:spTree>
    <p:extLst>
      <p:ext uri="{BB962C8B-B14F-4D97-AF65-F5344CB8AC3E}">
        <p14:creationId xmlns:p14="http://schemas.microsoft.com/office/powerpoint/2010/main" val="219430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6000-BA86-45D9-B5BA-C0DC5A422115}"/>
              </a:ext>
            </a:extLst>
          </p:cNvPr>
          <p:cNvSpPr>
            <a:spLocks noGrp="1"/>
          </p:cNvSpPr>
          <p:nvPr>
            <p:ph type="title"/>
          </p:nvPr>
        </p:nvSpPr>
        <p:spPr/>
        <p:txBody>
          <a:bodyPr/>
          <a:lstStyle/>
          <a:p>
            <a:r>
              <a:rPr lang="en-US" dirty="0"/>
              <a:t>Where this Applies</a:t>
            </a:r>
          </a:p>
        </p:txBody>
      </p:sp>
      <p:graphicFrame>
        <p:nvGraphicFramePr>
          <p:cNvPr id="4" name="Content Placeholder 3">
            <a:extLst>
              <a:ext uri="{FF2B5EF4-FFF2-40B4-BE49-F238E27FC236}">
                <a16:creationId xmlns:a16="http://schemas.microsoft.com/office/drawing/2014/main" id="{DB7E6D1D-E45F-47DA-8BE9-42BE9AA2243B}"/>
              </a:ext>
            </a:extLst>
          </p:cNvPr>
          <p:cNvGraphicFramePr>
            <a:graphicFrameLocks noGrp="1"/>
          </p:cNvGraphicFramePr>
          <p:nvPr>
            <p:ph idx="1"/>
            <p:extLst>
              <p:ext uri="{D42A27DB-BD31-4B8C-83A1-F6EECF244321}">
                <p14:modId xmlns:p14="http://schemas.microsoft.com/office/powerpoint/2010/main" val="1850068084"/>
              </p:ext>
            </p:extLst>
          </p:nvPr>
        </p:nvGraphicFramePr>
        <p:xfrm>
          <a:off x="3581401" y="133350"/>
          <a:ext cx="5334000" cy="4835208"/>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557632532"/>
                    </a:ext>
                  </a:extLst>
                </a:gridCol>
                <a:gridCol w="1778000">
                  <a:extLst>
                    <a:ext uri="{9D8B030D-6E8A-4147-A177-3AD203B41FA5}">
                      <a16:colId xmlns:a16="http://schemas.microsoft.com/office/drawing/2014/main" val="2506377490"/>
                    </a:ext>
                  </a:extLst>
                </a:gridCol>
                <a:gridCol w="1778000">
                  <a:extLst>
                    <a:ext uri="{9D8B030D-6E8A-4147-A177-3AD203B41FA5}">
                      <a16:colId xmlns:a16="http://schemas.microsoft.com/office/drawing/2014/main" val="1720969910"/>
                    </a:ext>
                  </a:extLst>
                </a:gridCol>
              </a:tblGrid>
              <a:tr h="409416">
                <a:tc>
                  <a:txBody>
                    <a:bodyPr/>
                    <a:lstStyle/>
                    <a:p>
                      <a:r>
                        <a:rPr lang="en-US" sz="1100" dirty="0"/>
                        <a:t>Concerning Behavior</a:t>
                      </a:r>
                    </a:p>
                  </a:txBody>
                  <a:tcPr/>
                </a:tc>
                <a:tc>
                  <a:txBody>
                    <a:bodyPr/>
                    <a:lstStyle/>
                    <a:p>
                      <a:r>
                        <a:rPr lang="en-US" sz="1100" dirty="0"/>
                        <a:t>Number</a:t>
                      </a:r>
                    </a:p>
                  </a:txBody>
                  <a:tcPr/>
                </a:tc>
                <a:tc>
                  <a:txBody>
                    <a:bodyPr/>
                    <a:lstStyle/>
                    <a:p>
                      <a:r>
                        <a:rPr lang="en-US" sz="1100" dirty="0"/>
                        <a:t>%</a:t>
                      </a:r>
                    </a:p>
                  </a:txBody>
                  <a:tcPr/>
                </a:tc>
                <a:extLst>
                  <a:ext uri="{0D108BD9-81ED-4DB2-BD59-A6C34878D82A}">
                    <a16:rowId xmlns:a16="http://schemas.microsoft.com/office/drawing/2014/main" val="2048278667"/>
                  </a:ext>
                </a:extLst>
              </a:tr>
              <a:tr h="293013">
                <a:tc>
                  <a:txBody>
                    <a:bodyPr/>
                    <a:lstStyle/>
                    <a:p>
                      <a:r>
                        <a:rPr lang="en-US" sz="1100" dirty="0"/>
                        <a:t>Mental Health</a:t>
                      </a:r>
                    </a:p>
                  </a:txBody>
                  <a:tcPr/>
                </a:tc>
                <a:tc>
                  <a:txBody>
                    <a:bodyPr/>
                    <a:lstStyle/>
                    <a:p>
                      <a:r>
                        <a:rPr lang="en-US" sz="1100" dirty="0"/>
                        <a:t>39</a:t>
                      </a:r>
                    </a:p>
                  </a:txBody>
                  <a:tcPr/>
                </a:tc>
                <a:tc>
                  <a:txBody>
                    <a:bodyPr/>
                    <a:lstStyle/>
                    <a:p>
                      <a:r>
                        <a:rPr lang="en-US" sz="1100" dirty="0"/>
                        <a:t>62</a:t>
                      </a:r>
                    </a:p>
                  </a:txBody>
                  <a:tcPr/>
                </a:tc>
                <a:extLst>
                  <a:ext uri="{0D108BD9-81ED-4DB2-BD59-A6C34878D82A}">
                    <a16:rowId xmlns:a16="http://schemas.microsoft.com/office/drawing/2014/main" val="1874128895"/>
                  </a:ext>
                </a:extLst>
              </a:tr>
              <a:tr h="409416">
                <a:tc>
                  <a:txBody>
                    <a:bodyPr/>
                    <a:lstStyle/>
                    <a:p>
                      <a:r>
                        <a:rPr lang="en-US" sz="1100" dirty="0"/>
                        <a:t>Interpersonal Interactions</a:t>
                      </a:r>
                    </a:p>
                  </a:txBody>
                  <a:tcPr/>
                </a:tc>
                <a:tc>
                  <a:txBody>
                    <a:bodyPr/>
                    <a:lstStyle/>
                    <a:p>
                      <a:r>
                        <a:rPr lang="en-US" sz="1100" dirty="0"/>
                        <a:t>36</a:t>
                      </a:r>
                    </a:p>
                  </a:txBody>
                  <a:tcPr/>
                </a:tc>
                <a:tc>
                  <a:txBody>
                    <a:bodyPr/>
                    <a:lstStyle/>
                    <a:p>
                      <a:r>
                        <a:rPr lang="en-US" sz="1100" dirty="0"/>
                        <a:t>57</a:t>
                      </a:r>
                    </a:p>
                  </a:txBody>
                  <a:tcPr/>
                </a:tc>
                <a:extLst>
                  <a:ext uri="{0D108BD9-81ED-4DB2-BD59-A6C34878D82A}">
                    <a16:rowId xmlns:a16="http://schemas.microsoft.com/office/drawing/2014/main" val="657053142"/>
                  </a:ext>
                </a:extLst>
              </a:tr>
              <a:tr h="293013">
                <a:tc>
                  <a:txBody>
                    <a:bodyPr/>
                    <a:lstStyle/>
                    <a:p>
                      <a:r>
                        <a:rPr lang="en-US" sz="1100" dirty="0"/>
                        <a:t>Leakage</a:t>
                      </a:r>
                    </a:p>
                  </a:txBody>
                  <a:tcPr/>
                </a:tc>
                <a:tc>
                  <a:txBody>
                    <a:bodyPr/>
                    <a:lstStyle/>
                    <a:p>
                      <a:r>
                        <a:rPr lang="en-US" sz="1100" dirty="0"/>
                        <a:t>35</a:t>
                      </a:r>
                    </a:p>
                  </a:txBody>
                  <a:tcPr/>
                </a:tc>
                <a:tc>
                  <a:txBody>
                    <a:bodyPr/>
                    <a:lstStyle/>
                    <a:p>
                      <a:r>
                        <a:rPr lang="en-US" sz="1100" dirty="0"/>
                        <a:t>56</a:t>
                      </a:r>
                    </a:p>
                  </a:txBody>
                  <a:tcPr/>
                </a:tc>
                <a:extLst>
                  <a:ext uri="{0D108BD9-81ED-4DB2-BD59-A6C34878D82A}">
                    <a16:rowId xmlns:a16="http://schemas.microsoft.com/office/drawing/2014/main" val="2414770440"/>
                  </a:ext>
                </a:extLst>
              </a:tr>
              <a:tr h="409416">
                <a:tc>
                  <a:txBody>
                    <a:bodyPr/>
                    <a:lstStyle/>
                    <a:p>
                      <a:r>
                        <a:rPr lang="en-US" sz="1100" dirty="0"/>
                        <a:t>Quality of thinking / communication</a:t>
                      </a:r>
                    </a:p>
                  </a:txBody>
                  <a:tcPr/>
                </a:tc>
                <a:tc>
                  <a:txBody>
                    <a:bodyPr/>
                    <a:lstStyle/>
                    <a:p>
                      <a:r>
                        <a:rPr lang="en-US" sz="1100" dirty="0"/>
                        <a:t>34</a:t>
                      </a:r>
                    </a:p>
                  </a:txBody>
                  <a:tcPr/>
                </a:tc>
                <a:tc>
                  <a:txBody>
                    <a:bodyPr/>
                    <a:lstStyle/>
                    <a:p>
                      <a:r>
                        <a:rPr lang="en-US" sz="1100" dirty="0"/>
                        <a:t>54</a:t>
                      </a:r>
                    </a:p>
                  </a:txBody>
                  <a:tcPr/>
                </a:tc>
                <a:extLst>
                  <a:ext uri="{0D108BD9-81ED-4DB2-BD59-A6C34878D82A}">
                    <a16:rowId xmlns:a16="http://schemas.microsoft.com/office/drawing/2014/main" val="3553658930"/>
                  </a:ext>
                </a:extLst>
              </a:tr>
              <a:tr h="293013">
                <a:tc>
                  <a:txBody>
                    <a:bodyPr/>
                    <a:lstStyle/>
                    <a:p>
                      <a:r>
                        <a:rPr lang="en-US" sz="1100" dirty="0"/>
                        <a:t>Work performance</a:t>
                      </a:r>
                    </a:p>
                  </a:txBody>
                  <a:tcPr/>
                </a:tc>
                <a:tc>
                  <a:txBody>
                    <a:bodyPr/>
                    <a:lstStyle/>
                    <a:p>
                      <a:r>
                        <a:rPr lang="en-US" sz="1100" dirty="0"/>
                        <a:t>11</a:t>
                      </a:r>
                    </a:p>
                  </a:txBody>
                  <a:tcPr/>
                </a:tc>
                <a:tc>
                  <a:txBody>
                    <a:bodyPr/>
                    <a:lstStyle/>
                    <a:p>
                      <a:r>
                        <a:rPr lang="en-US" sz="1100" dirty="0"/>
                        <a:t>46</a:t>
                      </a:r>
                    </a:p>
                  </a:txBody>
                  <a:tcPr/>
                </a:tc>
                <a:extLst>
                  <a:ext uri="{0D108BD9-81ED-4DB2-BD59-A6C34878D82A}">
                    <a16:rowId xmlns:a16="http://schemas.microsoft.com/office/drawing/2014/main" val="3297371626"/>
                  </a:ext>
                </a:extLst>
              </a:tr>
              <a:tr h="409416">
                <a:tc>
                  <a:txBody>
                    <a:bodyPr/>
                    <a:lstStyle/>
                    <a:p>
                      <a:r>
                        <a:rPr lang="en-US" sz="1100" dirty="0"/>
                        <a:t>School performance</a:t>
                      </a:r>
                    </a:p>
                  </a:txBody>
                  <a:tcPr/>
                </a:tc>
                <a:tc>
                  <a:txBody>
                    <a:bodyPr/>
                    <a:lstStyle/>
                    <a:p>
                      <a:r>
                        <a:rPr lang="en-US" sz="1100" dirty="0"/>
                        <a:t>5</a:t>
                      </a:r>
                    </a:p>
                  </a:txBody>
                  <a:tcPr/>
                </a:tc>
                <a:tc>
                  <a:txBody>
                    <a:bodyPr/>
                    <a:lstStyle/>
                    <a:p>
                      <a:r>
                        <a:rPr lang="en-US" sz="1100" dirty="0"/>
                        <a:t>42</a:t>
                      </a:r>
                    </a:p>
                  </a:txBody>
                  <a:tcPr/>
                </a:tc>
                <a:extLst>
                  <a:ext uri="{0D108BD9-81ED-4DB2-BD59-A6C34878D82A}">
                    <a16:rowId xmlns:a16="http://schemas.microsoft.com/office/drawing/2014/main" val="2183676550"/>
                  </a:ext>
                </a:extLst>
              </a:tr>
              <a:tr h="409416">
                <a:tc>
                  <a:txBody>
                    <a:bodyPr/>
                    <a:lstStyle/>
                    <a:p>
                      <a:r>
                        <a:rPr lang="en-US" sz="1100" dirty="0"/>
                        <a:t>Threats/confrontations</a:t>
                      </a:r>
                    </a:p>
                  </a:txBody>
                  <a:tcPr/>
                </a:tc>
                <a:tc>
                  <a:txBody>
                    <a:bodyPr/>
                    <a:lstStyle/>
                    <a:p>
                      <a:r>
                        <a:rPr lang="en-US" sz="1100" dirty="0"/>
                        <a:t>22</a:t>
                      </a:r>
                    </a:p>
                  </a:txBody>
                  <a:tcPr/>
                </a:tc>
                <a:tc>
                  <a:txBody>
                    <a:bodyPr/>
                    <a:lstStyle/>
                    <a:p>
                      <a:r>
                        <a:rPr lang="en-US" sz="1100" dirty="0"/>
                        <a:t>35</a:t>
                      </a:r>
                    </a:p>
                  </a:txBody>
                  <a:tcPr/>
                </a:tc>
                <a:extLst>
                  <a:ext uri="{0D108BD9-81ED-4DB2-BD59-A6C34878D82A}">
                    <a16:rowId xmlns:a16="http://schemas.microsoft.com/office/drawing/2014/main" val="401832515"/>
                  </a:ext>
                </a:extLst>
              </a:tr>
              <a:tr h="293013">
                <a:tc>
                  <a:txBody>
                    <a:bodyPr/>
                    <a:lstStyle/>
                    <a:p>
                      <a:r>
                        <a:rPr lang="en-US" sz="1100" dirty="0"/>
                        <a:t>Anger</a:t>
                      </a:r>
                    </a:p>
                  </a:txBody>
                  <a:tcPr/>
                </a:tc>
                <a:tc>
                  <a:txBody>
                    <a:bodyPr/>
                    <a:lstStyle/>
                    <a:p>
                      <a:r>
                        <a:rPr lang="en-US" sz="1100" dirty="0"/>
                        <a:t>21</a:t>
                      </a:r>
                    </a:p>
                  </a:txBody>
                  <a:tcPr/>
                </a:tc>
                <a:tc>
                  <a:txBody>
                    <a:bodyPr/>
                    <a:lstStyle/>
                    <a:p>
                      <a:r>
                        <a:rPr lang="en-US" sz="1100" dirty="0"/>
                        <a:t>33</a:t>
                      </a:r>
                    </a:p>
                  </a:txBody>
                  <a:tcPr/>
                </a:tc>
                <a:extLst>
                  <a:ext uri="{0D108BD9-81ED-4DB2-BD59-A6C34878D82A}">
                    <a16:rowId xmlns:a16="http://schemas.microsoft.com/office/drawing/2014/main" val="937094272"/>
                  </a:ext>
                </a:extLst>
              </a:tr>
              <a:tr h="409416">
                <a:tc>
                  <a:txBody>
                    <a:bodyPr/>
                    <a:lstStyle/>
                    <a:p>
                      <a:r>
                        <a:rPr lang="en-US" sz="1100" dirty="0"/>
                        <a:t>Physical aggression</a:t>
                      </a:r>
                    </a:p>
                  </a:txBody>
                  <a:tcPr/>
                </a:tc>
                <a:tc>
                  <a:txBody>
                    <a:bodyPr/>
                    <a:lstStyle/>
                    <a:p>
                      <a:r>
                        <a:rPr lang="en-US" sz="1100" dirty="0"/>
                        <a:t>21</a:t>
                      </a:r>
                    </a:p>
                  </a:txBody>
                  <a:tcPr/>
                </a:tc>
                <a:tc>
                  <a:txBody>
                    <a:bodyPr/>
                    <a:lstStyle/>
                    <a:p>
                      <a:r>
                        <a:rPr lang="en-US" sz="1100" dirty="0"/>
                        <a:t>33</a:t>
                      </a:r>
                    </a:p>
                  </a:txBody>
                  <a:tcPr/>
                </a:tc>
                <a:extLst>
                  <a:ext uri="{0D108BD9-81ED-4DB2-BD59-A6C34878D82A}">
                    <a16:rowId xmlns:a16="http://schemas.microsoft.com/office/drawing/2014/main" val="2913537932"/>
                  </a:ext>
                </a:extLst>
              </a:tr>
              <a:tr h="293013">
                <a:tc>
                  <a:txBody>
                    <a:bodyPr/>
                    <a:lstStyle/>
                    <a:p>
                      <a:r>
                        <a:rPr lang="en-US" sz="1100" dirty="0"/>
                        <a:t>Risk-taking</a:t>
                      </a:r>
                    </a:p>
                  </a:txBody>
                  <a:tcPr/>
                </a:tc>
                <a:tc>
                  <a:txBody>
                    <a:bodyPr/>
                    <a:lstStyle/>
                    <a:p>
                      <a:r>
                        <a:rPr lang="en-US" sz="1100" dirty="0"/>
                        <a:t>13</a:t>
                      </a:r>
                    </a:p>
                  </a:txBody>
                  <a:tcPr/>
                </a:tc>
                <a:tc>
                  <a:txBody>
                    <a:bodyPr/>
                    <a:lstStyle/>
                    <a:p>
                      <a:r>
                        <a:rPr lang="en-US" sz="1100" dirty="0"/>
                        <a:t>21</a:t>
                      </a:r>
                    </a:p>
                  </a:txBody>
                  <a:tcPr/>
                </a:tc>
                <a:extLst>
                  <a:ext uri="{0D108BD9-81ED-4DB2-BD59-A6C34878D82A}">
                    <a16:rowId xmlns:a16="http://schemas.microsoft.com/office/drawing/2014/main" val="353615460"/>
                  </a:ext>
                </a:extLst>
              </a:tr>
              <a:tr h="293013">
                <a:tc>
                  <a:txBody>
                    <a:bodyPr/>
                    <a:lstStyle/>
                    <a:p>
                      <a:r>
                        <a:rPr lang="en-US" sz="1100" dirty="0"/>
                        <a:t>Firearm behavior</a:t>
                      </a:r>
                    </a:p>
                  </a:txBody>
                  <a:tcPr/>
                </a:tc>
                <a:tc>
                  <a:txBody>
                    <a:bodyPr/>
                    <a:lstStyle/>
                    <a:p>
                      <a:r>
                        <a:rPr lang="en-US" sz="1100" dirty="0"/>
                        <a:t>13</a:t>
                      </a:r>
                    </a:p>
                  </a:txBody>
                  <a:tcPr/>
                </a:tc>
                <a:tc>
                  <a:txBody>
                    <a:bodyPr/>
                    <a:lstStyle/>
                    <a:p>
                      <a:r>
                        <a:rPr lang="en-US" sz="1100" dirty="0"/>
                        <a:t>21</a:t>
                      </a:r>
                    </a:p>
                  </a:txBody>
                  <a:tcPr/>
                </a:tc>
                <a:extLst>
                  <a:ext uri="{0D108BD9-81ED-4DB2-BD59-A6C34878D82A}">
                    <a16:rowId xmlns:a16="http://schemas.microsoft.com/office/drawing/2014/main" val="1395268664"/>
                  </a:ext>
                </a:extLst>
              </a:tr>
              <a:tr h="293013">
                <a:tc>
                  <a:txBody>
                    <a:bodyPr/>
                    <a:lstStyle/>
                    <a:p>
                      <a:r>
                        <a:rPr lang="en-US" sz="1100" dirty="0"/>
                        <a:t>Drug abuse</a:t>
                      </a:r>
                    </a:p>
                  </a:txBody>
                  <a:tcPr/>
                </a:tc>
                <a:tc>
                  <a:txBody>
                    <a:bodyPr/>
                    <a:lstStyle/>
                    <a:p>
                      <a:r>
                        <a:rPr lang="en-US" sz="1100" dirty="0"/>
                        <a:t>12</a:t>
                      </a:r>
                    </a:p>
                  </a:txBody>
                  <a:tcPr/>
                </a:tc>
                <a:tc>
                  <a:txBody>
                    <a:bodyPr/>
                    <a:lstStyle/>
                    <a:p>
                      <a:r>
                        <a:rPr lang="en-US" sz="1100" dirty="0"/>
                        <a:t>18</a:t>
                      </a:r>
                    </a:p>
                  </a:txBody>
                  <a:tcPr/>
                </a:tc>
                <a:extLst>
                  <a:ext uri="{0D108BD9-81ED-4DB2-BD59-A6C34878D82A}">
                    <a16:rowId xmlns:a16="http://schemas.microsoft.com/office/drawing/2014/main" val="3231712903"/>
                  </a:ext>
                </a:extLst>
              </a:tr>
              <a:tr h="293013">
                <a:tc>
                  <a:txBody>
                    <a:bodyPr/>
                    <a:lstStyle/>
                    <a:p>
                      <a:r>
                        <a:rPr lang="en-US" sz="1100" dirty="0"/>
                        <a:t>Impulsivity</a:t>
                      </a:r>
                    </a:p>
                  </a:txBody>
                  <a:tcPr/>
                </a:tc>
                <a:tc>
                  <a:txBody>
                    <a:bodyPr/>
                    <a:lstStyle/>
                    <a:p>
                      <a:r>
                        <a:rPr lang="en-US" sz="1100" dirty="0"/>
                        <a:t>7</a:t>
                      </a:r>
                    </a:p>
                  </a:txBody>
                  <a:tcPr/>
                </a:tc>
                <a:tc>
                  <a:txBody>
                    <a:bodyPr/>
                    <a:lstStyle/>
                    <a:p>
                      <a:r>
                        <a:rPr lang="en-US" sz="1100" dirty="0"/>
                        <a:t>11</a:t>
                      </a:r>
                    </a:p>
                  </a:txBody>
                  <a:tcPr/>
                </a:tc>
                <a:extLst>
                  <a:ext uri="{0D108BD9-81ED-4DB2-BD59-A6C34878D82A}">
                    <a16:rowId xmlns:a16="http://schemas.microsoft.com/office/drawing/2014/main" val="1253760037"/>
                  </a:ext>
                </a:extLst>
              </a:tr>
            </a:tbl>
          </a:graphicData>
        </a:graphic>
      </p:graphicFrame>
      <p:pic>
        <p:nvPicPr>
          <p:cNvPr id="5" name="Picture 4">
            <a:extLst>
              <a:ext uri="{FF2B5EF4-FFF2-40B4-BE49-F238E27FC236}">
                <a16:creationId xmlns:a16="http://schemas.microsoft.com/office/drawing/2014/main" id="{36E819A1-2037-44FC-901A-1395ACFB03D8}"/>
              </a:ext>
            </a:extLst>
          </p:cNvPr>
          <p:cNvPicPr>
            <a:picLocks noChangeAspect="1"/>
          </p:cNvPicPr>
          <p:nvPr/>
        </p:nvPicPr>
        <p:blipFill>
          <a:blip r:embed="rId2"/>
          <a:stretch>
            <a:fillRect/>
          </a:stretch>
        </p:blipFill>
        <p:spPr>
          <a:xfrm>
            <a:off x="3462338" y="1352550"/>
            <a:ext cx="5572125" cy="2438400"/>
          </a:xfrm>
          <a:prstGeom prst="rect">
            <a:avLst/>
          </a:prstGeom>
        </p:spPr>
      </p:pic>
    </p:spTree>
    <p:extLst>
      <p:ext uri="{BB962C8B-B14F-4D97-AF65-F5344CB8AC3E}">
        <p14:creationId xmlns:p14="http://schemas.microsoft.com/office/powerpoint/2010/main" val="94374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13FC-D9A8-43C9-8C71-B12F69CEACCB}"/>
              </a:ext>
            </a:extLst>
          </p:cNvPr>
          <p:cNvSpPr>
            <a:spLocks noGrp="1"/>
          </p:cNvSpPr>
          <p:nvPr>
            <p:ph type="title"/>
          </p:nvPr>
        </p:nvSpPr>
        <p:spPr/>
        <p:txBody>
          <a:bodyPr/>
          <a:lstStyle/>
          <a:p>
            <a:r>
              <a:rPr lang="en-US" dirty="0"/>
              <a:t>Hello, Stylometry</a:t>
            </a:r>
          </a:p>
        </p:txBody>
      </p:sp>
      <p:sp>
        <p:nvSpPr>
          <p:cNvPr id="3" name="Content Placeholder 2">
            <a:extLst>
              <a:ext uri="{FF2B5EF4-FFF2-40B4-BE49-F238E27FC236}">
                <a16:creationId xmlns:a16="http://schemas.microsoft.com/office/drawing/2014/main" id="{6B529706-E694-4CEE-880A-509070AA98E6}"/>
              </a:ext>
            </a:extLst>
          </p:cNvPr>
          <p:cNvSpPr>
            <a:spLocks noGrp="1"/>
          </p:cNvSpPr>
          <p:nvPr>
            <p:ph idx="1"/>
          </p:nvPr>
        </p:nvSpPr>
        <p:spPr>
          <a:xfrm>
            <a:off x="3581400" y="285751"/>
            <a:ext cx="5334000" cy="4495800"/>
          </a:xfrm>
        </p:spPr>
        <p:txBody>
          <a:bodyPr>
            <a:normAutofit/>
          </a:bodyPr>
          <a:lstStyle/>
          <a:p>
            <a:r>
              <a:rPr lang="en-US" dirty="0"/>
              <a:t>Before we even get started with this, the FAQ. The efficacy of stylometry depends on a number of factors.</a:t>
            </a:r>
          </a:p>
          <a:p>
            <a:pPr lvl="1"/>
            <a:r>
              <a:rPr lang="en-US" dirty="0"/>
              <a:t>The more distinctive an author, the easier.</a:t>
            </a:r>
          </a:p>
          <a:p>
            <a:pPr lvl="1"/>
            <a:r>
              <a:rPr lang="en-US" dirty="0"/>
              <a:t>The more source material to analyze, the more confident the results. A single text message? Only a few unstable inferences could be made. Several novels? </a:t>
            </a:r>
            <a:r>
              <a:rPr lang="en-US" dirty="0">
                <a:hlinkClick r:id="rId2"/>
              </a:rPr>
              <a:t>Pretty solid analysis.</a:t>
            </a:r>
            <a:endParaRPr lang="en-US" dirty="0"/>
          </a:p>
          <a:p>
            <a:pPr lvl="1"/>
            <a:r>
              <a:rPr lang="en-US" dirty="0"/>
              <a:t>The purpose of stylometry is primarily disambiguation. The individual characteristics of authorship (not a particular bit of text) </a:t>
            </a:r>
          </a:p>
          <a:p>
            <a:pPr lvl="1"/>
            <a:r>
              <a:rPr lang="en-US" dirty="0"/>
              <a:t>Stylometry is NOT offender profiling – it is case linkage analysis (CLA).  The difference is one is an inference about behavior, the other is determining statistical similarities between data.</a:t>
            </a:r>
          </a:p>
        </p:txBody>
      </p:sp>
    </p:spTree>
    <p:extLst>
      <p:ext uri="{BB962C8B-B14F-4D97-AF65-F5344CB8AC3E}">
        <p14:creationId xmlns:p14="http://schemas.microsoft.com/office/powerpoint/2010/main" val="240376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DD1B-2354-491F-8114-5E9EC4FEB65B}"/>
              </a:ext>
            </a:extLst>
          </p:cNvPr>
          <p:cNvSpPr>
            <a:spLocks noGrp="1"/>
          </p:cNvSpPr>
          <p:nvPr>
            <p:ph type="title"/>
          </p:nvPr>
        </p:nvSpPr>
        <p:spPr/>
        <p:txBody>
          <a:bodyPr/>
          <a:lstStyle/>
          <a:p>
            <a:r>
              <a:rPr lang="en-US" dirty="0"/>
              <a:t>Stylometry Counter-Forensics</a:t>
            </a:r>
          </a:p>
        </p:txBody>
      </p:sp>
      <p:sp>
        <p:nvSpPr>
          <p:cNvPr id="3" name="Content Placeholder 2">
            <a:extLst>
              <a:ext uri="{FF2B5EF4-FFF2-40B4-BE49-F238E27FC236}">
                <a16:creationId xmlns:a16="http://schemas.microsoft.com/office/drawing/2014/main" id="{DDFB4CC1-15D0-4553-9DC2-D8702CFB3858}"/>
              </a:ext>
            </a:extLst>
          </p:cNvPr>
          <p:cNvSpPr>
            <a:spLocks noGrp="1"/>
          </p:cNvSpPr>
          <p:nvPr>
            <p:ph idx="1"/>
          </p:nvPr>
        </p:nvSpPr>
        <p:spPr/>
        <p:txBody>
          <a:bodyPr/>
          <a:lstStyle/>
          <a:p>
            <a:r>
              <a:rPr lang="en-US" dirty="0"/>
              <a:t>Yes, it is possible to frustrate stylometry if the author mindfully identifies and alters their patterns, but again – the more source material to work with the more difficult it is to eliminate any trace of identity. </a:t>
            </a:r>
          </a:p>
          <a:p>
            <a:pPr lvl="1"/>
            <a:r>
              <a:rPr lang="en-US" dirty="0"/>
              <a:t>The techniques here go from crude (Google Translate) to more sophisticated (deliberate) with varying degrees of success.</a:t>
            </a:r>
          </a:p>
        </p:txBody>
      </p:sp>
    </p:spTree>
    <p:extLst>
      <p:ext uri="{BB962C8B-B14F-4D97-AF65-F5344CB8AC3E}">
        <p14:creationId xmlns:p14="http://schemas.microsoft.com/office/powerpoint/2010/main" val="279014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0246-7390-4A91-8E0E-2B94A5E81315}"/>
              </a:ext>
            </a:extLst>
          </p:cNvPr>
          <p:cNvSpPr>
            <a:spLocks noGrp="1"/>
          </p:cNvSpPr>
          <p:nvPr>
            <p:ph type="title"/>
          </p:nvPr>
        </p:nvSpPr>
        <p:spPr/>
        <p:txBody>
          <a:bodyPr/>
          <a:lstStyle/>
          <a:p>
            <a:r>
              <a:rPr lang="en-US" dirty="0"/>
              <a:t>Google Translate Trick</a:t>
            </a:r>
          </a:p>
        </p:txBody>
      </p:sp>
      <p:sp>
        <p:nvSpPr>
          <p:cNvPr id="3" name="Content Placeholder 2">
            <a:extLst>
              <a:ext uri="{FF2B5EF4-FFF2-40B4-BE49-F238E27FC236}">
                <a16:creationId xmlns:a16="http://schemas.microsoft.com/office/drawing/2014/main" id="{BD31080D-E782-442F-B52E-2A588141FEFC}"/>
              </a:ext>
            </a:extLst>
          </p:cNvPr>
          <p:cNvSpPr>
            <a:spLocks noGrp="1"/>
          </p:cNvSpPr>
          <p:nvPr>
            <p:ph idx="1"/>
          </p:nvPr>
        </p:nvSpPr>
        <p:spPr/>
        <p:txBody>
          <a:bodyPr/>
          <a:lstStyle/>
          <a:p>
            <a:r>
              <a:rPr lang="en-US" dirty="0"/>
              <a:t>Original -&gt; Latin</a:t>
            </a:r>
          </a:p>
          <a:p>
            <a:pPr lvl="1"/>
            <a:r>
              <a:rPr lang="en-US" dirty="0"/>
              <a:t>No one will ever figure out I typed this.</a:t>
            </a:r>
          </a:p>
          <a:p>
            <a:pPr lvl="1"/>
            <a:r>
              <a:rPr lang="en-US" dirty="0"/>
              <a:t>No one will know I wrote this.</a:t>
            </a:r>
          </a:p>
          <a:p>
            <a:r>
              <a:rPr lang="en-US" dirty="0"/>
              <a:t>Latin -&gt; Italian</a:t>
            </a:r>
          </a:p>
          <a:p>
            <a:r>
              <a:rPr lang="en-US" dirty="0"/>
              <a:t>Italian -&gt; Spanish</a:t>
            </a:r>
          </a:p>
          <a:p>
            <a:r>
              <a:rPr lang="en-US" dirty="0"/>
              <a:t>Spanish -&gt; English</a:t>
            </a:r>
          </a:p>
          <a:p>
            <a:pPr lvl="1"/>
            <a:r>
              <a:rPr lang="en-US" dirty="0"/>
              <a:t>But nobody has ever seen this kind of understanding.</a:t>
            </a:r>
          </a:p>
          <a:p>
            <a:pPr lvl="1"/>
            <a:r>
              <a:rPr lang="en-US" dirty="0"/>
              <a:t>But I know this.</a:t>
            </a:r>
          </a:p>
          <a:p>
            <a:pPr lvl="1"/>
            <a:endParaRPr lang="en-US" dirty="0"/>
          </a:p>
          <a:p>
            <a:r>
              <a:rPr lang="en-US" dirty="0"/>
              <a:t>Original -&gt; Spanish -&gt; English</a:t>
            </a:r>
          </a:p>
          <a:p>
            <a:pPr lvl="1"/>
            <a:r>
              <a:rPr lang="en-US" dirty="0"/>
              <a:t>Nobody will notice that I write this.</a:t>
            </a:r>
          </a:p>
          <a:p>
            <a:pPr lvl="1"/>
            <a:r>
              <a:rPr lang="en-US" dirty="0"/>
              <a:t>Nobody will know that I wrote this.</a:t>
            </a:r>
          </a:p>
        </p:txBody>
      </p:sp>
    </p:spTree>
    <p:extLst>
      <p:ext uri="{BB962C8B-B14F-4D97-AF65-F5344CB8AC3E}">
        <p14:creationId xmlns:p14="http://schemas.microsoft.com/office/powerpoint/2010/main" val="418565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CFD1-3BA8-4086-B062-EB33F4D0F808}"/>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99F3F7E9-48FC-45DA-BD57-579146441698}"/>
              </a:ext>
            </a:extLst>
          </p:cNvPr>
          <p:cNvSpPr>
            <a:spLocks noGrp="1"/>
          </p:cNvSpPr>
          <p:nvPr>
            <p:ph idx="1"/>
          </p:nvPr>
        </p:nvSpPr>
        <p:spPr/>
        <p:txBody>
          <a:bodyPr>
            <a:normAutofit/>
          </a:bodyPr>
          <a:lstStyle/>
          <a:p>
            <a:r>
              <a:rPr lang="en-US" dirty="0"/>
              <a:t>The consensus is that yes – it does work, and applies to a broad number of crimes, having been used successfully in the cases of serial burglary, arson, homicide, and many others.</a:t>
            </a:r>
          </a:p>
          <a:p>
            <a:pPr lvl="1"/>
            <a:r>
              <a:rPr lang="en-US" dirty="0"/>
              <a:t>Why CLA? Because it’s an alternative to the traditional way of doing this – like victim reports, which are often inaccurate. Crimes are traumatic. Trauma can distort memories.</a:t>
            </a:r>
          </a:p>
        </p:txBody>
      </p:sp>
    </p:spTree>
    <p:extLst>
      <p:ext uri="{BB962C8B-B14F-4D97-AF65-F5344CB8AC3E}">
        <p14:creationId xmlns:p14="http://schemas.microsoft.com/office/powerpoint/2010/main" val="203032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CFD1-3BA8-4086-B062-EB33F4D0F808}"/>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99F3F7E9-48FC-45DA-BD57-579146441698}"/>
              </a:ext>
            </a:extLst>
          </p:cNvPr>
          <p:cNvSpPr>
            <a:spLocks noGrp="1"/>
          </p:cNvSpPr>
          <p:nvPr>
            <p:ph idx="1"/>
          </p:nvPr>
        </p:nvSpPr>
        <p:spPr/>
        <p:txBody>
          <a:bodyPr>
            <a:normAutofit/>
          </a:bodyPr>
          <a:lstStyle/>
          <a:p>
            <a:r>
              <a:rPr lang="en-US" dirty="0"/>
              <a:t>Methodology</a:t>
            </a:r>
          </a:p>
          <a:p>
            <a:pPr lvl="1"/>
            <a:r>
              <a:rPr lang="en-US" dirty="0"/>
              <a:t>Separate behaviors into domains</a:t>
            </a:r>
          </a:p>
          <a:p>
            <a:pPr lvl="1"/>
            <a:r>
              <a:rPr lang="en-US" dirty="0"/>
              <a:t>Calculation a similarity coefficient (a coarse measure of similarity between crimes.)</a:t>
            </a:r>
          </a:p>
          <a:p>
            <a:pPr lvl="1"/>
            <a:r>
              <a:rPr lang="en-US" dirty="0"/>
              <a:t>Input into logistic regression model</a:t>
            </a:r>
          </a:p>
          <a:p>
            <a:pPr lvl="1"/>
            <a:r>
              <a:rPr lang="en-US" dirty="0"/>
              <a:t>Determine optional combination of domains</a:t>
            </a:r>
          </a:p>
          <a:p>
            <a:pPr lvl="1"/>
            <a:r>
              <a:rPr lang="en-US" dirty="0"/>
              <a:t>Receiver Operating Characteristic (ROC) curves (a measure of predictive accuracy or a way of estimating false positives.)</a:t>
            </a:r>
          </a:p>
        </p:txBody>
      </p:sp>
    </p:spTree>
    <p:extLst>
      <p:ext uri="{BB962C8B-B14F-4D97-AF65-F5344CB8AC3E}">
        <p14:creationId xmlns:p14="http://schemas.microsoft.com/office/powerpoint/2010/main" val="356582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CFD1-3BA8-4086-B062-EB33F4D0F808}"/>
              </a:ext>
            </a:extLst>
          </p:cNvPr>
          <p:cNvSpPr>
            <a:spLocks noGrp="1"/>
          </p:cNvSpPr>
          <p:nvPr>
            <p:ph type="title"/>
          </p:nvPr>
        </p:nvSpPr>
        <p:spPr/>
        <p:txBody>
          <a:bodyPr/>
          <a:lstStyle/>
          <a:p>
            <a:r>
              <a:rPr lang="en-US" dirty="0"/>
              <a:t>Case Linkage Analysis</a:t>
            </a:r>
          </a:p>
        </p:txBody>
      </p:sp>
      <p:sp>
        <p:nvSpPr>
          <p:cNvPr id="3" name="Content Placeholder 2">
            <a:extLst>
              <a:ext uri="{FF2B5EF4-FFF2-40B4-BE49-F238E27FC236}">
                <a16:creationId xmlns:a16="http://schemas.microsoft.com/office/drawing/2014/main" id="{99F3F7E9-48FC-45DA-BD57-579146441698}"/>
              </a:ext>
            </a:extLst>
          </p:cNvPr>
          <p:cNvSpPr>
            <a:spLocks noGrp="1"/>
          </p:cNvSpPr>
          <p:nvPr>
            <p:ph idx="1"/>
          </p:nvPr>
        </p:nvSpPr>
        <p:spPr>
          <a:xfrm>
            <a:off x="3581400" y="361951"/>
            <a:ext cx="5334000" cy="4419600"/>
          </a:xfrm>
        </p:spPr>
        <p:txBody>
          <a:bodyPr/>
          <a:lstStyle/>
          <a:p>
            <a:r>
              <a:rPr lang="en-US" dirty="0"/>
              <a:t>Example: Two burglaries; Case A and Case B</a:t>
            </a:r>
          </a:p>
          <a:p>
            <a:pPr lvl="1"/>
            <a:r>
              <a:rPr lang="en-US" dirty="0"/>
              <a:t>We want to find out if the same offender is responsible for both crimes.</a:t>
            </a:r>
          </a:p>
          <a:p>
            <a:pPr lvl="1"/>
            <a:r>
              <a:rPr lang="en-US" dirty="0"/>
              <a:t>We first define a </a:t>
            </a:r>
            <a:r>
              <a:rPr lang="en-US" i="1" dirty="0"/>
              <a:t>dichotomous dependent variable.</a:t>
            </a:r>
            <a:r>
              <a:rPr lang="en-US" dirty="0"/>
              <a:t> </a:t>
            </a:r>
          </a:p>
          <a:p>
            <a:pPr lvl="2"/>
            <a:r>
              <a:rPr lang="en-US" sz="1200" dirty="0"/>
              <a:t>Y/N “Are these two crimes linked?” </a:t>
            </a:r>
          </a:p>
          <a:p>
            <a:pPr lvl="2"/>
            <a:r>
              <a:rPr lang="en-US" sz="1200" dirty="0"/>
              <a:t>Which behavioral domains best apply to answer this question? These are independent variables. In this case:</a:t>
            </a:r>
          </a:p>
          <a:p>
            <a:pPr lvl="3"/>
            <a:r>
              <a:rPr lang="en-US" sz="1200" dirty="0"/>
              <a:t>Entry behaviors – MO for entry (method, tools used, time of day, etc.)</a:t>
            </a:r>
          </a:p>
          <a:p>
            <a:pPr lvl="3"/>
            <a:r>
              <a:rPr lang="en-US" sz="1200" dirty="0"/>
              <a:t>Property behaviors – What was taken, any damage, etc.</a:t>
            </a:r>
          </a:p>
          <a:p>
            <a:pPr lvl="2"/>
            <a:r>
              <a:rPr lang="en-US" sz="1200" dirty="0"/>
              <a:t>Turn these independent dichotomous by turning them into Y/N questions: </a:t>
            </a:r>
          </a:p>
          <a:p>
            <a:pPr lvl="3"/>
            <a:r>
              <a:rPr lang="en-US" sz="1200" dirty="0"/>
              <a:t>“What a screwdriver used?”</a:t>
            </a:r>
          </a:p>
          <a:p>
            <a:pPr lvl="3"/>
            <a:r>
              <a:rPr lang="en-US" sz="1200" dirty="0"/>
              <a:t>“Was a window open?”</a:t>
            </a:r>
          </a:p>
          <a:p>
            <a:pPr lvl="3"/>
            <a:r>
              <a:rPr lang="en-US" sz="1200" dirty="0"/>
              <a:t>Was anyone home at the time?”</a:t>
            </a:r>
          </a:p>
        </p:txBody>
      </p:sp>
    </p:spTree>
    <p:extLst>
      <p:ext uri="{BB962C8B-B14F-4D97-AF65-F5344CB8AC3E}">
        <p14:creationId xmlns:p14="http://schemas.microsoft.com/office/powerpoint/2010/main" val="386356492"/>
      </p:ext>
    </p:extLst>
  </p:cSld>
  <p:clrMapOvr>
    <a:masterClrMapping/>
  </p:clrMapOvr>
</p:sld>
</file>

<file path=ppt/theme/theme1.xml><?xml version="1.0" encoding="utf-8"?>
<a:theme xmlns:a="http://schemas.openxmlformats.org/drawingml/2006/main" name="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593</TotalTime>
  <Words>3078</Words>
  <Application>Microsoft Office PowerPoint</Application>
  <PresentationFormat>On-screen Show (16:9)</PresentationFormat>
  <Paragraphs>262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 Light</vt:lpstr>
      <vt:lpstr>Rockwell</vt:lpstr>
      <vt:lpstr>Wingdings</vt:lpstr>
      <vt:lpstr>Atlas</vt:lpstr>
      <vt:lpstr>Week 10</vt:lpstr>
      <vt:lpstr>Hello, Stylometry</vt:lpstr>
      <vt:lpstr>Biometrics</vt:lpstr>
      <vt:lpstr>Hello, Stylometry</vt:lpstr>
      <vt:lpstr>Stylometry Counter-Forensics</vt:lpstr>
      <vt:lpstr>Google Translate Trick</vt:lpstr>
      <vt:lpstr>Case Linkage Analysis</vt:lpstr>
      <vt:lpstr>Case Linkage Analysis</vt:lpstr>
      <vt:lpstr>Case Linkage Analysis</vt:lpstr>
      <vt:lpstr>Case Linkage Analysis</vt:lpstr>
      <vt:lpstr>Case Linkage Analysis</vt:lpstr>
      <vt:lpstr>Case Linkage Analysis</vt:lpstr>
      <vt:lpstr>Case Linkage Analysis</vt:lpstr>
      <vt:lpstr>Case Linkage Analysis</vt:lpstr>
      <vt:lpstr>PowerPoint Presentation</vt:lpstr>
      <vt:lpstr>Case Linkage Analysis</vt:lpstr>
      <vt:lpstr>Phraseology</vt:lpstr>
      <vt:lpstr>Hello, Stylometry</vt:lpstr>
      <vt:lpstr>Hello, Stylometry</vt:lpstr>
      <vt:lpstr>Hello, Stylometry</vt:lpstr>
      <vt:lpstr>The Digital Crime Scene</vt:lpstr>
      <vt:lpstr>The Digital Crime Scene</vt:lpstr>
      <vt:lpstr>Phraseology</vt:lpstr>
      <vt:lpstr>Stylistic Features</vt:lpstr>
      <vt:lpstr>Connotation</vt:lpstr>
      <vt:lpstr>Ernest Hemingway, 1922</vt:lpstr>
      <vt:lpstr>Ernest Hemingway, 1922</vt:lpstr>
      <vt:lpstr>Stylometry Tech</vt:lpstr>
      <vt:lpstr>Sample 1</vt:lpstr>
      <vt:lpstr>Where this Applies</vt:lpstr>
      <vt:lpstr>Where this Applies</vt:lpstr>
      <vt:lpstr>Where this Applies</vt:lpstr>
      <vt:lpstr>Where this Applies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Ernest Hemingway, 1922</dc:title>
  <dc:creator>adm</dc:creator>
  <cp:lastModifiedBy>Johnson, Chad</cp:lastModifiedBy>
  <cp:revision>5</cp:revision>
  <dcterms:created xsi:type="dcterms:W3CDTF">2006-08-16T00:00:00Z</dcterms:created>
  <dcterms:modified xsi:type="dcterms:W3CDTF">2019-11-01T16:32:40Z</dcterms:modified>
</cp:coreProperties>
</file>