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56" r:id="rId3"/>
    <p:sldId id="260" r:id="rId4"/>
    <p:sldId id="275" r:id="rId5"/>
    <p:sldId id="257" r:id="rId6"/>
    <p:sldId id="258" r:id="rId7"/>
    <p:sldId id="259" r:id="rId8"/>
    <p:sldId id="267" r:id="rId9"/>
    <p:sldId id="279" r:id="rId10"/>
    <p:sldId id="268" r:id="rId11"/>
    <p:sldId id="269" r:id="rId12"/>
    <p:sldId id="270" r:id="rId13"/>
    <p:sldId id="261" r:id="rId14"/>
    <p:sldId id="262" r:id="rId15"/>
    <p:sldId id="263" r:id="rId16"/>
    <p:sldId id="264" r:id="rId17"/>
    <p:sldId id="277" r:id="rId18"/>
    <p:sldId id="278" r:id="rId19"/>
    <p:sldId id="265" r:id="rId20"/>
    <p:sldId id="266" r:id="rId21"/>
    <p:sldId id="271" r:id="rId22"/>
    <p:sldId id="273" r:id="rId23"/>
    <p:sldId id="274"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9CD2CE-F8F6-4338-8CD7-73499E6A17F9}" v="27" dt="2019-10-30T15:31:12.8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90" y="318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DB9CD2CE-F8F6-4338-8CD7-73499E6A17F9}"/>
    <pc:docChg chg="undo custSel addSld modSld sldOrd">
      <pc:chgData name="Johnson, Chad" userId="29e26967-ee32-4210-a1e6-19e5305e9c5f" providerId="ADAL" clId="{DB9CD2CE-F8F6-4338-8CD7-73499E6A17F9}" dt="2019-10-30T15:45:21.548" v="585" actId="27636"/>
      <pc:docMkLst>
        <pc:docMk/>
      </pc:docMkLst>
      <pc:sldChg chg="delSp modSp">
        <pc:chgData name="Johnson, Chad" userId="29e26967-ee32-4210-a1e6-19e5305e9c5f" providerId="ADAL" clId="{DB9CD2CE-F8F6-4338-8CD7-73499E6A17F9}" dt="2019-10-30T14:38:15.243" v="6" actId="478"/>
        <pc:sldMkLst>
          <pc:docMk/>
          <pc:sldMk cId="2616564567" sldId="257"/>
        </pc:sldMkLst>
        <pc:spChg chg="del">
          <ac:chgData name="Johnson, Chad" userId="29e26967-ee32-4210-a1e6-19e5305e9c5f" providerId="ADAL" clId="{DB9CD2CE-F8F6-4338-8CD7-73499E6A17F9}" dt="2019-10-30T14:38:15.243" v="6" actId="478"/>
          <ac:spMkLst>
            <pc:docMk/>
            <pc:sldMk cId="2616564567" sldId="257"/>
            <ac:spMk id="2" creationId="{00000000-0000-0000-0000-000000000000}"/>
          </ac:spMkLst>
        </pc:spChg>
        <pc:picChg chg="mod">
          <ac:chgData name="Johnson, Chad" userId="29e26967-ee32-4210-a1e6-19e5305e9c5f" providerId="ADAL" clId="{DB9CD2CE-F8F6-4338-8CD7-73499E6A17F9}" dt="2019-10-30T14:38:10.775" v="5" actId="1076"/>
          <ac:picMkLst>
            <pc:docMk/>
            <pc:sldMk cId="2616564567" sldId="257"/>
            <ac:picMk id="3074" creationId="{00000000-0000-0000-0000-000000000000}"/>
          </ac:picMkLst>
        </pc:picChg>
      </pc:sldChg>
      <pc:sldChg chg="delSp modSp">
        <pc:chgData name="Johnson, Chad" userId="29e26967-ee32-4210-a1e6-19e5305e9c5f" providerId="ADAL" clId="{DB9CD2CE-F8F6-4338-8CD7-73499E6A17F9}" dt="2019-10-30T14:38:49.133" v="13" actId="1076"/>
        <pc:sldMkLst>
          <pc:docMk/>
          <pc:sldMk cId="3826044510" sldId="258"/>
        </pc:sldMkLst>
        <pc:spChg chg="del">
          <ac:chgData name="Johnson, Chad" userId="29e26967-ee32-4210-a1e6-19e5305e9c5f" providerId="ADAL" clId="{DB9CD2CE-F8F6-4338-8CD7-73499E6A17F9}" dt="2019-10-30T14:38:31.390" v="8" actId="478"/>
          <ac:spMkLst>
            <pc:docMk/>
            <pc:sldMk cId="3826044510" sldId="258"/>
            <ac:spMk id="2" creationId="{00000000-0000-0000-0000-000000000000}"/>
          </ac:spMkLst>
        </pc:spChg>
        <pc:spChg chg="del">
          <ac:chgData name="Johnson, Chad" userId="29e26967-ee32-4210-a1e6-19e5305e9c5f" providerId="ADAL" clId="{DB9CD2CE-F8F6-4338-8CD7-73499E6A17F9}" dt="2019-10-30T14:38:36.654" v="9" actId="478"/>
          <ac:spMkLst>
            <pc:docMk/>
            <pc:sldMk cId="3826044510" sldId="258"/>
            <ac:spMk id="3" creationId="{00000000-0000-0000-0000-000000000000}"/>
          </ac:spMkLst>
        </pc:spChg>
        <pc:picChg chg="mod">
          <ac:chgData name="Johnson, Chad" userId="29e26967-ee32-4210-a1e6-19e5305e9c5f" providerId="ADAL" clId="{DB9CD2CE-F8F6-4338-8CD7-73499E6A17F9}" dt="2019-10-30T14:38:49.133" v="13" actId="1076"/>
          <ac:picMkLst>
            <pc:docMk/>
            <pc:sldMk cId="3826044510" sldId="258"/>
            <ac:picMk id="5" creationId="{00000000-0000-0000-0000-000000000000}"/>
          </ac:picMkLst>
        </pc:picChg>
      </pc:sldChg>
      <pc:sldChg chg="delSp modSp modAnim">
        <pc:chgData name="Johnson, Chad" userId="29e26967-ee32-4210-a1e6-19e5305e9c5f" providerId="ADAL" clId="{DB9CD2CE-F8F6-4338-8CD7-73499E6A17F9}" dt="2019-10-30T14:41:57.960" v="32" actId="1076"/>
        <pc:sldMkLst>
          <pc:docMk/>
          <pc:sldMk cId="2041515030" sldId="259"/>
        </pc:sldMkLst>
        <pc:spChg chg="del">
          <ac:chgData name="Johnson, Chad" userId="29e26967-ee32-4210-a1e6-19e5305e9c5f" providerId="ADAL" clId="{DB9CD2CE-F8F6-4338-8CD7-73499E6A17F9}" dt="2019-10-30T14:40:52.550" v="21" actId="478"/>
          <ac:spMkLst>
            <pc:docMk/>
            <pc:sldMk cId="2041515030" sldId="259"/>
            <ac:spMk id="2" creationId="{00000000-0000-0000-0000-000000000000}"/>
          </ac:spMkLst>
        </pc:spChg>
        <pc:picChg chg="mod">
          <ac:chgData name="Johnson, Chad" userId="29e26967-ee32-4210-a1e6-19e5305e9c5f" providerId="ADAL" clId="{DB9CD2CE-F8F6-4338-8CD7-73499E6A17F9}" dt="2019-10-30T14:41:57.960" v="32" actId="1076"/>
          <ac:picMkLst>
            <pc:docMk/>
            <pc:sldMk cId="2041515030" sldId="259"/>
            <ac:picMk id="6" creationId="{00000000-0000-0000-0000-000000000000}"/>
          </ac:picMkLst>
        </pc:picChg>
        <pc:picChg chg="mod">
          <ac:chgData name="Johnson, Chad" userId="29e26967-ee32-4210-a1e6-19e5305e9c5f" providerId="ADAL" clId="{DB9CD2CE-F8F6-4338-8CD7-73499E6A17F9}" dt="2019-10-30T14:41:04.916" v="24" actId="14100"/>
          <ac:picMkLst>
            <pc:docMk/>
            <pc:sldMk cId="2041515030" sldId="259"/>
            <ac:picMk id="2050" creationId="{00000000-0000-0000-0000-000000000000}"/>
          </ac:picMkLst>
        </pc:picChg>
      </pc:sldChg>
      <pc:sldChg chg="modSp ord">
        <pc:chgData name="Johnson, Chad" userId="29e26967-ee32-4210-a1e6-19e5305e9c5f" providerId="ADAL" clId="{DB9CD2CE-F8F6-4338-8CD7-73499E6A17F9}" dt="2019-10-30T14:42:25.200" v="39" actId="20577"/>
        <pc:sldMkLst>
          <pc:docMk/>
          <pc:sldMk cId="787814264" sldId="260"/>
        </pc:sldMkLst>
        <pc:spChg chg="mod">
          <ac:chgData name="Johnson, Chad" userId="29e26967-ee32-4210-a1e6-19e5305e9c5f" providerId="ADAL" clId="{DB9CD2CE-F8F6-4338-8CD7-73499E6A17F9}" dt="2019-10-30T14:42:25.200" v="39" actId="20577"/>
          <ac:spMkLst>
            <pc:docMk/>
            <pc:sldMk cId="787814264" sldId="260"/>
            <ac:spMk id="3" creationId="{00000000-0000-0000-0000-000000000000}"/>
          </ac:spMkLst>
        </pc:spChg>
      </pc:sldChg>
      <pc:sldChg chg="modSp">
        <pc:chgData name="Johnson, Chad" userId="29e26967-ee32-4210-a1e6-19e5305e9c5f" providerId="ADAL" clId="{DB9CD2CE-F8F6-4338-8CD7-73499E6A17F9}" dt="2019-10-30T14:54:15.040" v="125" actId="6549"/>
        <pc:sldMkLst>
          <pc:docMk/>
          <pc:sldMk cId="4124852585" sldId="261"/>
        </pc:sldMkLst>
        <pc:spChg chg="mod">
          <ac:chgData name="Johnson, Chad" userId="29e26967-ee32-4210-a1e6-19e5305e9c5f" providerId="ADAL" clId="{DB9CD2CE-F8F6-4338-8CD7-73499E6A17F9}" dt="2019-10-30T14:54:15.040" v="125" actId="6549"/>
          <ac:spMkLst>
            <pc:docMk/>
            <pc:sldMk cId="4124852585" sldId="261"/>
            <ac:spMk id="3" creationId="{00000000-0000-0000-0000-000000000000}"/>
          </ac:spMkLst>
        </pc:spChg>
      </pc:sldChg>
      <pc:sldChg chg="modSp">
        <pc:chgData name="Johnson, Chad" userId="29e26967-ee32-4210-a1e6-19e5305e9c5f" providerId="ADAL" clId="{DB9CD2CE-F8F6-4338-8CD7-73499E6A17F9}" dt="2019-10-30T14:55:32.045" v="127" actId="20577"/>
        <pc:sldMkLst>
          <pc:docMk/>
          <pc:sldMk cId="698348926" sldId="263"/>
        </pc:sldMkLst>
        <pc:spChg chg="mod">
          <ac:chgData name="Johnson, Chad" userId="29e26967-ee32-4210-a1e6-19e5305e9c5f" providerId="ADAL" clId="{DB9CD2CE-F8F6-4338-8CD7-73499E6A17F9}" dt="2019-10-30T14:55:32.045" v="127" actId="20577"/>
          <ac:spMkLst>
            <pc:docMk/>
            <pc:sldMk cId="698348926" sldId="263"/>
            <ac:spMk id="3" creationId="{00000000-0000-0000-0000-000000000000}"/>
          </ac:spMkLst>
        </pc:spChg>
      </pc:sldChg>
      <pc:sldChg chg="modSp">
        <pc:chgData name="Johnson, Chad" userId="29e26967-ee32-4210-a1e6-19e5305e9c5f" providerId="ADAL" clId="{DB9CD2CE-F8F6-4338-8CD7-73499E6A17F9}" dt="2019-10-30T14:56:21.553" v="130" actId="27636"/>
        <pc:sldMkLst>
          <pc:docMk/>
          <pc:sldMk cId="2600110134" sldId="264"/>
        </pc:sldMkLst>
        <pc:spChg chg="mod">
          <ac:chgData name="Johnson, Chad" userId="29e26967-ee32-4210-a1e6-19e5305e9c5f" providerId="ADAL" clId="{DB9CD2CE-F8F6-4338-8CD7-73499E6A17F9}" dt="2019-10-30T14:56:21.553" v="130" actId="27636"/>
          <ac:spMkLst>
            <pc:docMk/>
            <pc:sldMk cId="2600110134" sldId="264"/>
            <ac:spMk id="3" creationId="{00000000-0000-0000-0000-000000000000}"/>
          </ac:spMkLst>
        </pc:spChg>
      </pc:sldChg>
      <pc:sldChg chg="modSp ord">
        <pc:chgData name="Johnson, Chad" userId="29e26967-ee32-4210-a1e6-19e5305e9c5f" providerId="ADAL" clId="{DB9CD2CE-F8F6-4338-8CD7-73499E6A17F9}" dt="2019-10-30T15:31:16.610" v="573" actId="27636"/>
        <pc:sldMkLst>
          <pc:docMk/>
          <pc:sldMk cId="2772651370" sldId="267"/>
        </pc:sldMkLst>
        <pc:spChg chg="mod">
          <ac:chgData name="Johnson, Chad" userId="29e26967-ee32-4210-a1e6-19e5305e9c5f" providerId="ADAL" clId="{DB9CD2CE-F8F6-4338-8CD7-73499E6A17F9}" dt="2019-10-30T15:31:16.610" v="573" actId="27636"/>
          <ac:spMkLst>
            <pc:docMk/>
            <pc:sldMk cId="2772651370" sldId="267"/>
            <ac:spMk id="3" creationId="{00000000-0000-0000-0000-000000000000}"/>
          </ac:spMkLst>
        </pc:spChg>
      </pc:sldChg>
      <pc:sldChg chg="ord">
        <pc:chgData name="Johnson, Chad" userId="29e26967-ee32-4210-a1e6-19e5305e9c5f" providerId="ADAL" clId="{DB9CD2CE-F8F6-4338-8CD7-73499E6A17F9}" dt="2019-10-30T15:29:19.628" v="570"/>
        <pc:sldMkLst>
          <pc:docMk/>
          <pc:sldMk cId="2259744596" sldId="268"/>
        </pc:sldMkLst>
      </pc:sldChg>
      <pc:sldChg chg="modSp ord">
        <pc:chgData name="Johnson, Chad" userId="29e26967-ee32-4210-a1e6-19e5305e9c5f" providerId="ADAL" clId="{DB9CD2CE-F8F6-4338-8CD7-73499E6A17F9}" dt="2019-10-30T15:33:43.889" v="580" actId="114"/>
        <pc:sldMkLst>
          <pc:docMk/>
          <pc:sldMk cId="2326212251" sldId="269"/>
        </pc:sldMkLst>
        <pc:spChg chg="mod">
          <ac:chgData name="Johnson, Chad" userId="29e26967-ee32-4210-a1e6-19e5305e9c5f" providerId="ADAL" clId="{DB9CD2CE-F8F6-4338-8CD7-73499E6A17F9}" dt="2019-10-30T15:33:43.889" v="580" actId="114"/>
          <ac:spMkLst>
            <pc:docMk/>
            <pc:sldMk cId="2326212251" sldId="269"/>
            <ac:spMk id="3" creationId="{00000000-0000-0000-0000-000000000000}"/>
          </ac:spMkLst>
        </pc:spChg>
      </pc:sldChg>
      <pc:sldChg chg="ord">
        <pc:chgData name="Johnson, Chad" userId="29e26967-ee32-4210-a1e6-19e5305e9c5f" providerId="ADAL" clId="{DB9CD2CE-F8F6-4338-8CD7-73499E6A17F9}" dt="2019-10-30T15:29:19.628" v="570"/>
        <pc:sldMkLst>
          <pc:docMk/>
          <pc:sldMk cId="678351961" sldId="270"/>
        </pc:sldMkLst>
      </pc:sldChg>
      <pc:sldChg chg="modSp">
        <pc:chgData name="Johnson, Chad" userId="29e26967-ee32-4210-a1e6-19e5305e9c5f" providerId="ADAL" clId="{DB9CD2CE-F8F6-4338-8CD7-73499E6A17F9}" dt="2019-10-30T15:45:21.548" v="585" actId="27636"/>
        <pc:sldMkLst>
          <pc:docMk/>
          <pc:sldMk cId="3730967675" sldId="273"/>
        </pc:sldMkLst>
        <pc:spChg chg="mod">
          <ac:chgData name="Johnson, Chad" userId="29e26967-ee32-4210-a1e6-19e5305e9c5f" providerId="ADAL" clId="{DB9CD2CE-F8F6-4338-8CD7-73499E6A17F9}" dt="2019-10-30T15:45:21.548" v="585" actId="27636"/>
          <ac:spMkLst>
            <pc:docMk/>
            <pc:sldMk cId="3730967675" sldId="273"/>
            <ac:spMk id="3" creationId="{00000000-0000-0000-0000-000000000000}"/>
          </ac:spMkLst>
        </pc:spChg>
      </pc:sldChg>
      <pc:sldChg chg="modSp add">
        <pc:chgData name="Johnson, Chad" userId="29e26967-ee32-4210-a1e6-19e5305e9c5f" providerId="ADAL" clId="{DB9CD2CE-F8F6-4338-8CD7-73499E6A17F9}" dt="2019-10-30T14:43:07.781" v="50" actId="20577"/>
        <pc:sldMkLst>
          <pc:docMk/>
          <pc:sldMk cId="2762763658" sldId="275"/>
        </pc:sldMkLst>
        <pc:spChg chg="mod">
          <ac:chgData name="Johnson, Chad" userId="29e26967-ee32-4210-a1e6-19e5305e9c5f" providerId="ADAL" clId="{DB9CD2CE-F8F6-4338-8CD7-73499E6A17F9}" dt="2019-10-30T14:43:07.781" v="50" actId="20577"/>
          <ac:spMkLst>
            <pc:docMk/>
            <pc:sldMk cId="2762763658" sldId="275"/>
            <ac:spMk id="3" creationId="{00000000-0000-0000-0000-000000000000}"/>
          </ac:spMkLst>
        </pc:spChg>
      </pc:sldChg>
      <pc:sldChg chg="modSp add">
        <pc:chgData name="Johnson, Chad" userId="29e26967-ee32-4210-a1e6-19e5305e9c5f" providerId="ADAL" clId="{DB9CD2CE-F8F6-4338-8CD7-73499E6A17F9}" dt="2019-10-30T14:46:49.787" v="124" actId="20577"/>
        <pc:sldMkLst>
          <pc:docMk/>
          <pc:sldMk cId="3963428618" sldId="276"/>
        </pc:sldMkLst>
        <pc:spChg chg="mod">
          <ac:chgData name="Johnson, Chad" userId="29e26967-ee32-4210-a1e6-19e5305e9c5f" providerId="ADAL" clId="{DB9CD2CE-F8F6-4338-8CD7-73499E6A17F9}" dt="2019-10-30T14:46:26.642" v="64" actId="20577"/>
          <ac:spMkLst>
            <pc:docMk/>
            <pc:sldMk cId="3963428618" sldId="276"/>
            <ac:spMk id="2" creationId="{FCE9B58D-BBE2-4986-AD5B-2D0E3303C8E5}"/>
          </ac:spMkLst>
        </pc:spChg>
        <pc:spChg chg="mod">
          <ac:chgData name="Johnson, Chad" userId="29e26967-ee32-4210-a1e6-19e5305e9c5f" providerId="ADAL" clId="{DB9CD2CE-F8F6-4338-8CD7-73499E6A17F9}" dt="2019-10-30T14:46:49.787" v="124" actId="20577"/>
          <ac:spMkLst>
            <pc:docMk/>
            <pc:sldMk cId="3963428618" sldId="276"/>
            <ac:spMk id="3" creationId="{1C33CC0E-A792-442A-9771-CB34B950E8B5}"/>
          </ac:spMkLst>
        </pc:spChg>
      </pc:sldChg>
      <pc:sldChg chg="modSp add">
        <pc:chgData name="Johnson, Chad" userId="29e26967-ee32-4210-a1e6-19e5305e9c5f" providerId="ADAL" clId="{DB9CD2CE-F8F6-4338-8CD7-73499E6A17F9}" dt="2019-10-30T14:56:27.119" v="132" actId="27636"/>
        <pc:sldMkLst>
          <pc:docMk/>
          <pc:sldMk cId="3727092954" sldId="277"/>
        </pc:sldMkLst>
        <pc:spChg chg="mod">
          <ac:chgData name="Johnson, Chad" userId="29e26967-ee32-4210-a1e6-19e5305e9c5f" providerId="ADAL" clId="{DB9CD2CE-F8F6-4338-8CD7-73499E6A17F9}" dt="2019-10-30T14:56:27.119" v="132" actId="27636"/>
          <ac:spMkLst>
            <pc:docMk/>
            <pc:sldMk cId="3727092954" sldId="277"/>
            <ac:spMk id="3" creationId="{00000000-0000-0000-0000-000000000000}"/>
          </ac:spMkLst>
        </pc:spChg>
      </pc:sldChg>
      <pc:sldChg chg="modSp add">
        <pc:chgData name="Johnson, Chad" userId="29e26967-ee32-4210-a1e6-19e5305e9c5f" providerId="ADAL" clId="{DB9CD2CE-F8F6-4338-8CD7-73499E6A17F9}" dt="2019-10-30T15:27:47.775" v="569" actId="6549"/>
        <pc:sldMkLst>
          <pc:docMk/>
          <pc:sldMk cId="3665536766" sldId="278"/>
        </pc:sldMkLst>
        <pc:spChg chg="mod">
          <ac:chgData name="Johnson, Chad" userId="29e26967-ee32-4210-a1e6-19e5305e9c5f" providerId="ADAL" clId="{DB9CD2CE-F8F6-4338-8CD7-73499E6A17F9}" dt="2019-10-30T14:58:31.187" v="151" actId="20577"/>
          <ac:spMkLst>
            <pc:docMk/>
            <pc:sldMk cId="3665536766" sldId="278"/>
            <ac:spMk id="2" creationId="{5DFDC716-2E95-4C4C-8AD6-536EACD06B79}"/>
          </ac:spMkLst>
        </pc:spChg>
        <pc:spChg chg="mod">
          <ac:chgData name="Johnson, Chad" userId="29e26967-ee32-4210-a1e6-19e5305e9c5f" providerId="ADAL" clId="{DB9CD2CE-F8F6-4338-8CD7-73499E6A17F9}" dt="2019-10-30T15:27:47.775" v="569" actId="6549"/>
          <ac:spMkLst>
            <pc:docMk/>
            <pc:sldMk cId="3665536766" sldId="278"/>
            <ac:spMk id="3" creationId="{5A3985E4-8E7E-4EC2-950B-2FF8982E8367}"/>
          </ac:spMkLst>
        </pc:spChg>
      </pc:sldChg>
      <pc:sldChg chg="modSp add">
        <pc:chgData name="Johnson, Chad" userId="29e26967-ee32-4210-a1e6-19e5305e9c5f" providerId="ADAL" clId="{DB9CD2CE-F8F6-4338-8CD7-73499E6A17F9}" dt="2019-10-30T15:31:21.015" v="575" actId="27636"/>
        <pc:sldMkLst>
          <pc:docMk/>
          <pc:sldMk cId="14375953" sldId="279"/>
        </pc:sldMkLst>
        <pc:spChg chg="mod">
          <ac:chgData name="Johnson, Chad" userId="29e26967-ee32-4210-a1e6-19e5305e9c5f" providerId="ADAL" clId="{DB9CD2CE-F8F6-4338-8CD7-73499E6A17F9}" dt="2019-10-30T15:31:21.015" v="575" actId="27636"/>
          <ac:spMkLst>
            <pc:docMk/>
            <pc:sldMk cId="14375953" sldId="27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247255" y="-44532"/>
            <a:ext cx="9386888" cy="5192849"/>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251970" y="889863"/>
            <a:ext cx="6636259" cy="335845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1556628"/>
            <a:ext cx="6509936" cy="1311547"/>
          </a:xfrm>
        </p:spPr>
        <p:txBody>
          <a:bodyPr bIns="0" anchor="b">
            <a:normAutofit/>
          </a:bodyPr>
          <a:lstStyle>
            <a:lvl1pPr algn="ctr">
              <a:lnSpc>
                <a:spcPct val="80000"/>
              </a:lnSpc>
              <a:defRPr sz="41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19428" y="2929700"/>
            <a:ext cx="6505070" cy="991940"/>
          </a:xfrm>
        </p:spPr>
        <p:txBody>
          <a:bodyPr tIns="0">
            <a:normAutofit/>
          </a:bodyPr>
          <a:lstStyle>
            <a:lvl1pPr marL="0" indent="0" algn="ctr">
              <a:lnSpc>
                <a:spcPct val="100000"/>
              </a:lnSpc>
              <a:buNone/>
              <a:defRPr sz="1400" b="0">
                <a:solidFill>
                  <a:srgbClr val="FFFEFF"/>
                </a:solidFill>
              </a:defRPr>
            </a:lvl1pPr>
            <a:lvl2pPr marL="342900" indent="0" algn="ctr">
              <a:buNone/>
              <a:defRPr sz="14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03504" y="240030"/>
            <a:ext cx="2743200" cy="240030"/>
          </a:xfrm>
        </p:spPr>
        <p:txBody>
          <a:bodyPr vert="horz" lIns="68580" tIns="34290" rIns="68580" bIns="34290" rtlCol="0" anchor="ctr"/>
          <a:lstStyle>
            <a:lvl1pPr>
              <a:defRPr lang="en-US"/>
            </a:lvl1pPr>
          </a:lstStyle>
          <a:p>
            <a:fld id="{48A87A34-81AB-432B-8DAE-1953F412C126}" type="datetimeFigureOut">
              <a:rPr lang="en-US" dirty="0">
                <a:solidFill>
                  <a:prstClr val="black">
                    <a:tint val="75000"/>
                  </a:prstClr>
                </a:solidFill>
              </a:rPr>
              <a:pPr/>
              <a:t>10/30/2019</a:t>
            </a:fld>
            <a:endParaRPr dirty="0">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8900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313135"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600108"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32488" y="596039"/>
            <a:ext cx="4706276" cy="394281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black">
                    <a:tint val="75000"/>
                  </a:prstClr>
                </a:solidFill>
              </a:rPr>
              <a:pPr/>
              <a:t>10/30/2019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82117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5789211"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1762444"/>
            <a:ext cx="2625896" cy="184233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2060" y="598834"/>
            <a:ext cx="4701467" cy="39429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10/30/2019</a:t>
            </a:fld>
            <a:endParaRPr lang="en-US" dirty="0">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620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313135" y="0"/>
            <a:ext cx="9438086" cy="5139929"/>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600108" y="1274692"/>
            <a:ext cx="2755857" cy="260281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4234" cy="184233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8836" y="602389"/>
            <a:ext cx="4711405" cy="3936467"/>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black">
                    <a:tint val="75000"/>
                  </a:prstClr>
                </a:solidFill>
              </a:rPr>
              <a:pPr/>
              <a:t>10/30/2019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4049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247255" y="-44532"/>
            <a:ext cx="9386888" cy="5192849"/>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444659" y="889863"/>
            <a:ext cx="4249609" cy="335845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1556047"/>
            <a:ext cx="4117668" cy="1267043"/>
          </a:xfrm>
        </p:spPr>
        <p:txBody>
          <a:bodyPr bIns="0" anchor="b">
            <a:normAutofit/>
          </a:bodyPr>
          <a:lstStyle>
            <a:lvl1pPr algn="ctr">
              <a:defRPr sz="33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08162" y="2885138"/>
            <a:ext cx="4117667" cy="1037828"/>
          </a:xfrm>
        </p:spPr>
        <p:txBody>
          <a:bodyPr tIns="0">
            <a:normAutofit/>
          </a:bodyPr>
          <a:lstStyle>
            <a:lvl1pPr marL="0" indent="0" algn="ctr">
              <a:buNone/>
              <a:defRPr sz="1400">
                <a:solidFill>
                  <a:srgbClr val="FFFEFF"/>
                </a:solidFill>
              </a:defRPr>
            </a:lvl1pPr>
            <a:lvl2pPr marL="342900" indent="0">
              <a:buNone/>
              <a:defRPr sz="14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10/30/2019</a:t>
            </a:fld>
            <a:endParaRPr lang="en-US" dirty="0">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77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313135" y="0"/>
            <a:ext cx="9438086" cy="5139929"/>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00108" y="1274692"/>
            <a:ext cx="2755857" cy="260281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0" y="1754752"/>
            <a:ext cx="2625621" cy="1852549"/>
          </a:xfrm>
        </p:spPr>
        <p:txBody>
          <a:bodyPr lIns="68580" tIns="68580" rIns="68580" bIns="6858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840659" y="602391"/>
            <a:ext cx="4702193" cy="1786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38835" y="2754121"/>
            <a:ext cx="4704017" cy="17876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10/30/2019</a:t>
            </a:fld>
            <a:endParaRPr lang="en-US" dirty="0">
              <a:solidFill>
                <a:prstClr val="black">
                  <a:tint val="75000"/>
                </a:prstClr>
              </a:solidFill>
            </a:endParaRPr>
          </a:p>
        </p:txBody>
      </p:sp>
      <p:sp>
        <p:nvSpPr>
          <p:cNvPr id="6" name="Footer Placeholder 5"/>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7065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313135" y="0"/>
            <a:ext cx="9438086" cy="5139929"/>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600108" y="1274692"/>
            <a:ext cx="2755857" cy="260281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1" y="1772937"/>
            <a:ext cx="2625621" cy="1845373"/>
          </a:xfrm>
        </p:spPr>
        <p:txBody>
          <a:bodyPr lIns="68580" tIns="68580" rIns="68580" bIns="6858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43853" y="602389"/>
            <a:ext cx="4698816" cy="514350"/>
          </a:xfrm>
        </p:spPr>
        <p:txBody>
          <a:bodyPr anchor="ctr">
            <a:noAutofit/>
          </a:bodyPr>
          <a:lstStyle>
            <a:lvl1pPr marL="0" indent="0" algn="l">
              <a:lnSpc>
                <a:spcPct val="100000"/>
              </a:lnSpc>
              <a:buNone/>
              <a:defRPr sz="1700" b="0" cap="all" baseline="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3843979" y="1116739"/>
            <a:ext cx="4698263" cy="12726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38989" y="2749415"/>
            <a:ext cx="4698311" cy="514350"/>
          </a:xfrm>
        </p:spPr>
        <p:txBody>
          <a:bodyPr anchor="ctr">
            <a:noAutofit/>
          </a:bodyPr>
          <a:lstStyle>
            <a:lvl1pPr marL="0" indent="0" algn="l">
              <a:lnSpc>
                <a:spcPct val="100000"/>
              </a:lnSpc>
              <a:buNone/>
              <a:defRPr sz="1700" b="0" cap="all" baseline="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38835" y="3263765"/>
            <a:ext cx="4699191" cy="12780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10/30/2019</a:t>
            </a:fld>
            <a:endParaRPr lang="en-US" dirty="0">
              <a:solidFill>
                <a:prstClr val="black">
                  <a:tint val="75000"/>
                </a:prstClr>
              </a:solidFill>
            </a:endParaRPr>
          </a:p>
        </p:txBody>
      </p:sp>
      <p:sp>
        <p:nvSpPr>
          <p:cNvPr id="8" name="Footer Placeholder 7"/>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4288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313135" y="0"/>
            <a:ext cx="9438086" cy="5139929"/>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600108" y="1274692"/>
            <a:ext cx="2755857" cy="260281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10/30/2019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254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10/30/2019</a:t>
            </a:fld>
            <a:endParaRPr lang="en-US" dirty="0">
              <a:solidFill>
                <a:prstClr val="black">
                  <a:tint val="75000"/>
                </a:prstClr>
              </a:solidFill>
            </a:endParaRPr>
          </a:p>
        </p:txBody>
      </p:sp>
      <p:sp>
        <p:nvSpPr>
          <p:cNvPr id="3" name="Footer Placeholder 2"/>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57368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313135" y="0"/>
            <a:ext cx="9438086" cy="5139929"/>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00108" y="1274692"/>
            <a:ext cx="2755857" cy="260281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4019"/>
            <a:ext cx="2625898" cy="917474"/>
          </a:xfrm>
        </p:spPr>
        <p:txBody>
          <a:bodyPr bIns="0" anchor="b">
            <a:noAutofit/>
          </a:bodyPr>
          <a:lstStyle>
            <a:lvl1pPr algn="ctr">
              <a:defRPr sz="24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2488" y="602107"/>
            <a:ext cx="4706276" cy="393745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474" y="2685140"/>
            <a:ext cx="2625898" cy="915873"/>
          </a:xfrm>
        </p:spPr>
        <p:txBody>
          <a:bodyPr/>
          <a:lstStyle>
            <a:lvl1pPr marL="0" indent="0" algn="ctr">
              <a:buNone/>
              <a:defRPr sz="1200">
                <a:solidFill>
                  <a:srgbClr val="FFFEFF"/>
                </a:solidFill>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10/30/2019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45672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247255" y="-44532"/>
            <a:ext cx="9386888" cy="5192849"/>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604002" y="1273749"/>
            <a:ext cx="4456155" cy="260281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51435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664082" y="1770191"/>
            <a:ext cx="4332485" cy="883524"/>
          </a:xfrm>
        </p:spPr>
        <p:txBody>
          <a:bodyPr bIns="0" anchor="b">
            <a:normAutofit/>
          </a:bodyPr>
          <a:lstStyle>
            <a:lvl1pPr>
              <a:defRPr sz="27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64082" y="2658759"/>
            <a:ext cx="4332485" cy="955649"/>
          </a:xfrm>
        </p:spPr>
        <p:txBody>
          <a:bodyPr>
            <a:normAutofit/>
          </a:bodyPr>
          <a:lstStyle>
            <a:lvl1pPr marL="0" indent="0" algn="ctr">
              <a:buNone/>
              <a:defRPr sz="1400">
                <a:solidFill>
                  <a:srgbClr val="FFFEFF"/>
                </a:solidFill>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
        <p:nvSpPr>
          <p:cNvPr id="5" name="Date Placeholder 4"/>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10/30/2019</a:t>
            </a:fld>
            <a:endParaRPr lang="en-US" dirty="0">
              <a:solidFill>
                <a:prstClr val="black">
                  <a:tint val="75000"/>
                </a:prstClr>
              </a:solidFill>
            </a:endParaRPr>
          </a:p>
        </p:txBody>
      </p:sp>
      <p:sp>
        <p:nvSpPr>
          <p:cNvPr id="6" name="Footer Placeholder 5"/>
          <p:cNvSpPr>
            <a:spLocks noGrp="1"/>
          </p:cNvSpPr>
          <p:nvPr>
            <p:ph type="ftr" sz="quarter" idx="11"/>
          </p:nvPr>
        </p:nvSpPr>
        <p:spPr>
          <a:xfrm>
            <a:off x="603505" y="4670298"/>
            <a:ext cx="4456652" cy="240030"/>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4371283"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405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1768794"/>
            <a:ext cx="2624000" cy="1842364"/>
          </a:xfrm>
          <a:prstGeom prst="rect">
            <a:avLst/>
          </a:prstGeom>
        </p:spPr>
        <p:txBody>
          <a:bodyPr vert="horz" lIns="171450" tIns="171450" rIns="171450" bIns="17145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76237" y="596039"/>
            <a:ext cx="4462527" cy="3942818"/>
          </a:xfrm>
          <a:prstGeom prst="rect">
            <a:avLst/>
          </a:prstGeom>
        </p:spPr>
        <p:txBody>
          <a:bodyPr vert="horz" lIns="68580" tIns="34290" rIns="68580" bIns="3429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03504" y="240030"/>
            <a:ext cx="2743200" cy="240030"/>
          </a:xfrm>
          <a:prstGeom prst="rect">
            <a:avLst/>
          </a:prstGeom>
        </p:spPr>
        <p:txBody>
          <a:bodyPr vert="horz" lIns="68580" tIns="34290" rIns="68580" bIns="34290" rtlCol="0" anchor="ctr"/>
          <a:lstStyle>
            <a:lvl1pPr algn="l">
              <a:defRPr sz="800">
                <a:solidFill>
                  <a:schemeClr val="tx1">
                    <a:tint val="75000"/>
                  </a:schemeClr>
                </a:solidFill>
              </a:defRPr>
            </a:lvl1pPr>
          </a:lstStyle>
          <a:p>
            <a:pPr defTabSz="342900"/>
            <a:fld id="{48A87A34-81AB-432B-8DAE-1953F412C126}" type="datetimeFigureOut">
              <a:rPr lang="en-US" dirty="0">
                <a:solidFill>
                  <a:prstClr val="black">
                    <a:tint val="75000"/>
                  </a:prstClr>
                </a:solidFill>
              </a:rPr>
              <a:pPr defTabSz="342900"/>
              <a:t>10/30/2019</a:t>
            </a:fld>
            <a:endParaRPr lang="en-US" dirty="0">
              <a:solidFill>
                <a:prstClr val="black">
                  <a:tint val="75000"/>
                </a:prstClr>
              </a:solidFill>
            </a:endParaRPr>
          </a:p>
        </p:txBody>
      </p:sp>
      <p:sp>
        <p:nvSpPr>
          <p:cNvPr id="5" name="Footer Placeholder 4"/>
          <p:cNvSpPr>
            <a:spLocks noGrp="1"/>
          </p:cNvSpPr>
          <p:nvPr>
            <p:ph type="ftr" sz="quarter" idx="3"/>
          </p:nvPr>
        </p:nvSpPr>
        <p:spPr>
          <a:xfrm>
            <a:off x="603504" y="4670298"/>
            <a:ext cx="7941564" cy="240030"/>
          </a:xfrm>
          <a:prstGeom prst="rect">
            <a:avLst/>
          </a:prstGeom>
        </p:spPr>
        <p:txBody>
          <a:bodyPr vert="horz" lIns="68580" tIns="34290" rIns="68580" bIns="34290" rtlCol="0" anchor="ctr"/>
          <a:lstStyle>
            <a:lvl1pPr algn="r">
              <a:defRPr sz="800">
                <a:solidFill>
                  <a:schemeClr val="tx1">
                    <a:tint val="75000"/>
                  </a:schemeClr>
                </a:solidFill>
              </a:defRPr>
            </a:lvl1pPr>
          </a:lstStyle>
          <a:p>
            <a:pPr defTabSz="342900"/>
            <a:endParaRPr lang="en-US" dirty="0">
              <a:solidFill>
                <a:prstClr val="black">
                  <a:tint val="75000"/>
                </a:prstClr>
              </a:solidFill>
            </a:endParaRPr>
          </a:p>
        </p:txBody>
      </p:sp>
      <p:sp>
        <p:nvSpPr>
          <p:cNvPr id="6" name="Slide Number Placeholder 5"/>
          <p:cNvSpPr>
            <a:spLocks noGrp="1"/>
          </p:cNvSpPr>
          <p:nvPr>
            <p:ph type="sldNum" sz="quarter" idx="4"/>
          </p:nvPr>
        </p:nvSpPr>
        <p:spPr>
          <a:xfrm>
            <a:off x="7852410" y="240030"/>
            <a:ext cx="685800" cy="240030"/>
          </a:xfrm>
          <a:prstGeom prst="rect">
            <a:avLst/>
          </a:prstGeom>
        </p:spPr>
        <p:txBody>
          <a:bodyPr vert="horz" lIns="68580" tIns="34290" rIns="68580" bIns="34290" rtlCol="0" anchor="ctr"/>
          <a:lstStyle>
            <a:lvl1pPr algn="r">
              <a:defRPr sz="800">
                <a:solidFill>
                  <a:schemeClr val="tx1">
                    <a:tint val="75000"/>
                  </a:schemeClr>
                </a:solidFill>
              </a:defRPr>
            </a:lvl1pPr>
          </a:lstStyle>
          <a:p>
            <a:pPr defTabSz="342900"/>
            <a:fld id="{6D22F896-40B5-4ADD-8801-0D06FADFA095}" type="slidenum">
              <a:rPr lang="en-US" dirty="0">
                <a:solidFill>
                  <a:prstClr val="black">
                    <a:tint val="75000"/>
                  </a:prstClr>
                </a:solidFill>
              </a:rPr>
              <a:pPr defTabSz="342900"/>
              <a:t>‹#›</a:t>
            </a:fld>
            <a:endParaRPr lang="en-US" dirty="0">
              <a:solidFill>
                <a:prstClr val="black">
                  <a:tint val="75000"/>
                </a:prstClr>
              </a:solidFill>
            </a:endParaRPr>
          </a:p>
        </p:txBody>
      </p:sp>
    </p:spTree>
    <p:extLst>
      <p:ext uri="{BB962C8B-B14F-4D97-AF65-F5344CB8AC3E}">
        <p14:creationId xmlns:p14="http://schemas.microsoft.com/office/powerpoint/2010/main" val="11114022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800" rtl="0" eaLnBrk="1" latinLnBrk="0" hangingPunct="1">
        <a:lnSpc>
          <a:spcPct val="85000"/>
        </a:lnSpc>
        <a:spcBef>
          <a:spcPct val="0"/>
        </a:spcBef>
        <a:buNone/>
        <a:defRPr sz="30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1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B58D-BBE2-4986-AD5B-2D0E3303C8E5}"/>
              </a:ext>
            </a:extLst>
          </p:cNvPr>
          <p:cNvSpPr>
            <a:spLocks noGrp="1"/>
          </p:cNvSpPr>
          <p:nvPr>
            <p:ph type="ctrTitle"/>
          </p:nvPr>
        </p:nvSpPr>
        <p:spPr/>
        <p:txBody>
          <a:bodyPr/>
          <a:lstStyle/>
          <a:p>
            <a:r>
              <a:rPr lang="en-US" dirty="0"/>
              <a:t>Lab 9</a:t>
            </a:r>
          </a:p>
        </p:txBody>
      </p:sp>
      <p:sp>
        <p:nvSpPr>
          <p:cNvPr id="3" name="Subtitle 2">
            <a:extLst>
              <a:ext uri="{FF2B5EF4-FFF2-40B4-BE49-F238E27FC236}">
                <a16:creationId xmlns:a16="http://schemas.microsoft.com/office/drawing/2014/main" id="{1C33CC0E-A792-442A-9771-CB34B950E8B5}"/>
              </a:ext>
            </a:extLst>
          </p:cNvPr>
          <p:cNvSpPr>
            <a:spLocks noGrp="1"/>
          </p:cNvSpPr>
          <p:nvPr>
            <p:ph type="subTitle" idx="1"/>
          </p:nvPr>
        </p:nvSpPr>
        <p:spPr/>
        <p:txBody>
          <a:bodyPr/>
          <a:lstStyle/>
          <a:p>
            <a:r>
              <a:rPr lang="en-US" dirty="0"/>
              <a:t>Acquisition of Volatile Memory</a:t>
            </a:r>
          </a:p>
        </p:txBody>
      </p:sp>
    </p:spTree>
    <p:extLst>
      <p:ext uri="{BB962C8B-B14F-4D97-AF65-F5344CB8AC3E}">
        <p14:creationId xmlns:p14="http://schemas.microsoft.com/office/powerpoint/2010/main" val="3963428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Collection Process</a:t>
            </a:r>
          </a:p>
        </p:txBody>
      </p:sp>
      <p:sp>
        <p:nvSpPr>
          <p:cNvPr id="3" name="Content Placeholder 2"/>
          <p:cNvSpPr>
            <a:spLocks noGrp="1"/>
          </p:cNvSpPr>
          <p:nvPr>
            <p:ph idx="1"/>
          </p:nvPr>
        </p:nvSpPr>
        <p:spPr/>
        <p:txBody>
          <a:bodyPr>
            <a:normAutofit/>
          </a:bodyPr>
          <a:lstStyle/>
          <a:p>
            <a:r>
              <a:rPr lang="en-US" dirty="0"/>
              <a:t>As you execute each tool or command, generate the date and time for the audit trail. Document all collection activities.</a:t>
            </a:r>
          </a:p>
          <a:p>
            <a:r>
              <a:rPr lang="en-US" dirty="0"/>
              <a:t>Collect all the volatile evidence and network info. Be sure to generate and record hash values for all evidence wherever possible.</a:t>
            </a:r>
          </a:p>
          <a:p>
            <a:pPr lvl="1"/>
            <a:r>
              <a:rPr lang="en-US" dirty="0"/>
              <a:t>Dump RAM and all other digital evidence to a removable drive (sanitized)</a:t>
            </a:r>
          </a:p>
          <a:p>
            <a:pPr lvl="1"/>
            <a:r>
              <a:rPr lang="en-US" dirty="0"/>
              <a:t>Check for full or partial disk encryption</a:t>
            </a:r>
          </a:p>
          <a:p>
            <a:r>
              <a:rPr lang="en-US" dirty="0"/>
              <a:t>When you end the collection, generate the date and time, verify the command history.</a:t>
            </a:r>
          </a:p>
          <a:p>
            <a:r>
              <a:rPr lang="en-US" dirty="0"/>
              <a:t>Determine the seizure method for the hardware or disk evidence.</a:t>
            </a:r>
          </a:p>
        </p:txBody>
      </p:sp>
    </p:spTree>
    <p:extLst>
      <p:ext uri="{BB962C8B-B14F-4D97-AF65-F5344CB8AC3E}">
        <p14:creationId xmlns:p14="http://schemas.microsoft.com/office/powerpoint/2010/main" val="225974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Collection Process</a:t>
            </a:r>
          </a:p>
        </p:txBody>
      </p:sp>
      <p:sp>
        <p:nvSpPr>
          <p:cNvPr id="3" name="Content Placeholder 2"/>
          <p:cNvSpPr>
            <a:spLocks noGrp="1"/>
          </p:cNvSpPr>
          <p:nvPr>
            <p:ph idx="1"/>
          </p:nvPr>
        </p:nvSpPr>
        <p:spPr>
          <a:xfrm>
            <a:off x="3487784" y="361949"/>
            <a:ext cx="5503329" cy="4343401"/>
          </a:xfrm>
        </p:spPr>
        <p:txBody>
          <a:bodyPr>
            <a:normAutofit/>
          </a:bodyPr>
          <a:lstStyle/>
          <a:p>
            <a:r>
              <a:rPr lang="en-US" dirty="0"/>
              <a:t>This is one approach – how to proceed with a live collection is situational:</a:t>
            </a:r>
          </a:p>
          <a:p>
            <a:pPr lvl="1"/>
            <a:r>
              <a:rPr lang="en-US" dirty="0"/>
              <a:t>Unless you are actively tracking an ongoing attack, the first step is to disconnect the system from the network (wireless and wired.) This will stop exfiltration or additional external damage to evidence. Collect network information BEFORE you do this.</a:t>
            </a:r>
          </a:p>
          <a:p>
            <a:pPr lvl="1"/>
            <a:r>
              <a:rPr lang="en-US" dirty="0"/>
              <a:t>Otherwise run a sniffer to capture traffic.</a:t>
            </a:r>
          </a:p>
          <a:p>
            <a:pPr lvl="1"/>
            <a:r>
              <a:rPr lang="en-US" dirty="0"/>
              <a:t>Some investigators rely on immutable media – DVDs/CDs with collection tools. Others use USB drives (a place to run/save)</a:t>
            </a:r>
          </a:p>
          <a:p>
            <a:pPr lvl="1"/>
            <a:r>
              <a:rPr lang="en-US" dirty="0"/>
              <a:t>Evidence collected should have their hash values calculated </a:t>
            </a:r>
            <a:r>
              <a:rPr lang="en-US" i="1" dirty="0"/>
              <a:t>in situ</a:t>
            </a:r>
            <a:r>
              <a:rPr lang="en-US" dirty="0"/>
              <a:t> so they can be verified later. </a:t>
            </a:r>
          </a:p>
        </p:txBody>
      </p:sp>
    </p:spTree>
    <p:extLst>
      <p:ext uri="{BB962C8B-B14F-4D97-AF65-F5344CB8AC3E}">
        <p14:creationId xmlns:p14="http://schemas.microsoft.com/office/powerpoint/2010/main" val="2326212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Collection Tools</a:t>
            </a:r>
          </a:p>
        </p:txBody>
      </p:sp>
      <p:sp>
        <p:nvSpPr>
          <p:cNvPr id="3" name="Content Placeholder 2"/>
          <p:cNvSpPr>
            <a:spLocks noGrp="1"/>
          </p:cNvSpPr>
          <p:nvPr>
            <p:ph idx="1"/>
          </p:nvPr>
        </p:nvSpPr>
        <p:spPr>
          <a:xfrm>
            <a:off x="3693524" y="244930"/>
            <a:ext cx="4856717" cy="4506686"/>
          </a:xfrm>
        </p:spPr>
        <p:txBody>
          <a:bodyPr>
            <a:normAutofit fontScale="77500" lnSpcReduction="20000"/>
          </a:bodyPr>
          <a:lstStyle/>
          <a:p>
            <a:r>
              <a:rPr lang="en-US" dirty="0"/>
              <a:t>Forensic Analysis Toolkit (</a:t>
            </a:r>
            <a:r>
              <a:rPr lang="en-US" dirty="0" err="1"/>
              <a:t>FATKit</a:t>
            </a:r>
            <a:r>
              <a:rPr lang="en-US" dirty="0"/>
              <a:t>)</a:t>
            </a:r>
          </a:p>
          <a:p>
            <a:r>
              <a:rPr lang="en-US" dirty="0"/>
              <a:t>Helix Live</a:t>
            </a:r>
          </a:p>
          <a:p>
            <a:r>
              <a:rPr lang="en-US" dirty="0"/>
              <a:t>CAINE (Computer Aided Investigative Environment)</a:t>
            </a:r>
          </a:p>
          <a:p>
            <a:r>
              <a:rPr lang="en-US" dirty="0"/>
              <a:t>DEFT</a:t>
            </a:r>
          </a:p>
          <a:p>
            <a:r>
              <a:rPr lang="en-US" dirty="0" err="1"/>
              <a:t>ElcomSoft</a:t>
            </a:r>
            <a:endParaRPr lang="en-US" dirty="0"/>
          </a:p>
          <a:p>
            <a:r>
              <a:rPr lang="en-US" dirty="0" err="1"/>
              <a:t>Memoryze</a:t>
            </a:r>
            <a:endParaRPr lang="en-US" dirty="0"/>
          </a:p>
          <a:p>
            <a:r>
              <a:rPr lang="en-US" dirty="0" err="1"/>
              <a:t>KnTDD</a:t>
            </a:r>
            <a:endParaRPr lang="en-US" dirty="0"/>
          </a:p>
          <a:p>
            <a:r>
              <a:rPr lang="en-US" dirty="0" err="1"/>
              <a:t>Nigilant</a:t>
            </a:r>
            <a:endParaRPr lang="en-US" dirty="0"/>
          </a:p>
          <a:p>
            <a:r>
              <a:rPr lang="en-US" dirty="0"/>
              <a:t>The big names: </a:t>
            </a:r>
            <a:r>
              <a:rPr lang="en-US" dirty="0" err="1"/>
              <a:t>EnCase</a:t>
            </a:r>
            <a:r>
              <a:rPr lang="en-US" dirty="0"/>
              <a:t>, FTK Suite, </a:t>
            </a:r>
            <a:r>
              <a:rPr lang="en-US" dirty="0" err="1"/>
              <a:t>ProDiscover</a:t>
            </a:r>
            <a:r>
              <a:rPr lang="en-US" dirty="0"/>
              <a:t>, COFFEE, </a:t>
            </a:r>
          </a:p>
          <a:p>
            <a:r>
              <a:rPr lang="en-US" dirty="0"/>
              <a:t>Loose tools like </a:t>
            </a:r>
            <a:r>
              <a:rPr lang="en-US" dirty="0" err="1"/>
              <a:t>LiveWire</a:t>
            </a:r>
            <a:r>
              <a:rPr lang="en-US" dirty="0"/>
              <a:t> (no longer around), </a:t>
            </a:r>
            <a:r>
              <a:rPr lang="en-US" dirty="0" err="1"/>
              <a:t>WireShark</a:t>
            </a:r>
            <a:r>
              <a:rPr lang="en-US" dirty="0"/>
              <a:t>, </a:t>
            </a:r>
            <a:r>
              <a:rPr lang="en-US" dirty="0" err="1"/>
              <a:t>Knoppix</a:t>
            </a:r>
            <a:r>
              <a:rPr lang="en-US" dirty="0"/>
              <a:t>, </a:t>
            </a:r>
            <a:r>
              <a:rPr lang="en-US" dirty="0" err="1"/>
              <a:t>Netcat</a:t>
            </a:r>
            <a:r>
              <a:rPr lang="en-US" dirty="0"/>
              <a:t>, any other utilities than can be used to gather information. </a:t>
            </a:r>
            <a:r>
              <a:rPr lang="en-US" dirty="0" err="1"/>
              <a:t>Mimikatz</a:t>
            </a:r>
            <a:r>
              <a:rPr lang="en-US" dirty="0"/>
              <a:t> can be used to scrape cached password hashes.</a:t>
            </a:r>
          </a:p>
          <a:p>
            <a:pPr lvl="1"/>
            <a:r>
              <a:rPr lang="en-US" dirty="0"/>
              <a:t>For Windows acquisition, it’s not a bad idea to have Windows versions of common Linux tools, like </a:t>
            </a:r>
            <a:r>
              <a:rPr lang="en-US" dirty="0" err="1"/>
              <a:t>dd</a:t>
            </a:r>
            <a:r>
              <a:rPr lang="en-US" dirty="0"/>
              <a:t>, md5sum, etc.</a:t>
            </a:r>
          </a:p>
          <a:p>
            <a:pPr lvl="1"/>
            <a:r>
              <a:rPr lang="en-US" dirty="0"/>
              <a:t>For loose tools, create batch files (to ensure consistent command running and eliminate “fat-fingering”) and place those and the tools on write-protected or immutable media. PowerShell is even better, but make sure your cmdlets are version-agnostic.</a:t>
            </a:r>
          </a:p>
          <a:p>
            <a:pPr lvl="1"/>
            <a:r>
              <a:rPr lang="en-US" dirty="0"/>
              <a:t>Keep in mind that programs that require the acceptance of an EULA will write a </a:t>
            </a:r>
            <a:r>
              <a:rPr lang="en-US" dirty="0" err="1"/>
              <a:t>reg</a:t>
            </a:r>
            <a:r>
              <a:rPr lang="en-US" dirty="0"/>
              <a:t> key to record your acceptance. Be aware of this when you do your analysis.</a:t>
            </a:r>
          </a:p>
          <a:p>
            <a:pPr lvl="1"/>
            <a:endParaRPr lang="en-US" dirty="0"/>
          </a:p>
        </p:txBody>
      </p:sp>
    </p:spTree>
    <p:extLst>
      <p:ext uri="{BB962C8B-B14F-4D97-AF65-F5344CB8AC3E}">
        <p14:creationId xmlns:p14="http://schemas.microsoft.com/office/powerpoint/2010/main" val="678351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Considerations</a:t>
            </a:r>
          </a:p>
        </p:txBody>
      </p:sp>
      <p:sp>
        <p:nvSpPr>
          <p:cNvPr id="3" name="Content Placeholder 2"/>
          <p:cNvSpPr>
            <a:spLocks noGrp="1"/>
          </p:cNvSpPr>
          <p:nvPr>
            <p:ph idx="1"/>
          </p:nvPr>
        </p:nvSpPr>
        <p:spPr/>
        <p:txBody>
          <a:bodyPr/>
          <a:lstStyle/>
          <a:p>
            <a:r>
              <a:rPr lang="en-US" dirty="0"/>
              <a:t>If you recall our unit on warrants and subpoenas, it is necessary to ensure search authority before conducting the search. The warrant must have specificity to be valid, so ensure that any warrant or search contract contains provisions for:</a:t>
            </a:r>
          </a:p>
          <a:p>
            <a:pPr lvl="1"/>
            <a:r>
              <a:rPr lang="en-US" dirty="0"/>
              <a:t>The electronic documentation and preservation of the STATE of the computer, network, and/or electronic storage media.</a:t>
            </a:r>
          </a:p>
          <a:p>
            <a:pPr lvl="1"/>
            <a:r>
              <a:rPr lang="en-US" dirty="0"/>
              <a:t>Conducting preview screenings (surveys) of computer data storage or computer/network state for relevant contraband/evidence and the usage of data recovery tools. </a:t>
            </a:r>
          </a:p>
        </p:txBody>
      </p:sp>
    </p:spTree>
    <p:extLst>
      <p:ext uri="{BB962C8B-B14F-4D97-AF65-F5344CB8AC3E}">
        <p14:creationId xmlns:p14="http://schemas.microsoft.com/office/powerpoint/2010/main" val="412485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Volatile Evidence Contains	</a:t>
            </a:r>
          </a:p>
        </p:txBody>
      </p:sp>
      <p:sp>
        <p:nvSpPr>
          <p:cNvPr id="3" name="Content Placeholder 2"/>
          <p:cNvSpPr>
            <a:spLocks noGrp="1"/>
          </p:cNvSpPr>
          <p:nvPr>
            <p:ph idx="1"/>
          </p:nvPr>
        </p:nvSpPr>
        <p:spPr/>
        <p:txBody>
          <a:bodyPr/>
          <a:lstStyle/>
          <a:p>
            <a:r>
              <a:rPr lang="en-US" dirty="0"/>
              <a:t>To decide whether or not an attempt at a live acquisition is worth it, you need to know what you might find in volatile evidence:</a:t>
            </a:r>
          </a:p>
          <a:p>
            <a:pPr lvl="1"/>
            <a:r>
              <a:rPr lang="en-US" dirty="0"/>
              <a:t>IO functions – For example, the keyboard buffer resides in memory, giving indications of keypresses.</a:t>
            </a:r>
          </a:p>
          <a:p>
            <a:pPr lvl="1"/>
            <a:r>
              <a:rPr lang="en-US" dirty="0"/>
              <a:t>Passwords – It’s possible that active running processes that have had passwords passed hold them in memory for continued authentication (Windows does this.)</a:t>
            </a:r>
          </a:p>
          <a:p>
            <a:pPr lvl="1"/>
            <a:r>
              <a:rPr lang="en-US" dirty="0"/>
              <a:t>In the case of </a:t>
            </a:r>
            <a:r>
              <a:rPr lang="en-US" dirty="0" err="1"/>
              <a:t>RootKits</a:t>
            </a:r>
            <a:r>
              <a:rPr lang="en-US" dirty="0"/>
              <a:t> (2</a:t>
            </a:r>
            <a:r>
              <a:rPr lang="en-US" baseline="30000" dirty="0"/>
              <a:t>nd</a:t>
            </a:r>
            <a:r>
              <a:rPr lang="en-US" dirty="0"/>
              <a:t> gen, </a:t>
            </a:r>
            <a:r>
              <a:rPr lang="en-US" dirty="0" err="1"/>
              <a:t>dll</a:t>
            </a:r>
            <a:r>
              <a:rPr lang="en-US" dirty="0"/>
              <a:t> lib loads) RAM might have clues on the origins of the malware.</a:t>
            </a:r>
          </a:p>
          <a:p>
            <a:pPr lvl="1"/>
            <a:r>
              <a:rPr lang="en-US" dirty="0"/>
              <a:t>Running programs, cached images, text (low-level code, instant messages, etc.)</a:t>
            </a:r>
          </a:p>
          <a:p>
            <a:pPr lvl="1"/>
            <a:r>
              <a:rPr lang="en-US" dirty="0"/>
              <a:t>Users logged into the system, what they are doing, and devices attached to the system</a:t>
            </a:r>
          </a:p>
        </p:txBody>
      </p:sp>
    </p:spTree>
    <p:extLst>
      <p:ext uri="{BB962C8B-B14F-4D97-AF65-F5344CB8AC3E}">
        <p14:creationId xmlns:p14="http://schemas.microsoft.com/office/powerpoint/2010/main" val="3248347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Volatile Evidence Contains	</a:t>
            </a:r>
          </a:p>
        </p:txBody>
      </p:sp>
      <p:sp>
        <p:nvSpPr>
          <p:cNvPr id="3" name="Content Placeholder 2"/>
          <p:cNvSpPr>
            <a:spLocks noGrp="1"/>
          </p:cNvSpPr>
          <p:nvPr>
            <p:ph idx="1"/>
          </p:nvPr>
        </p:nvSpPr>
        <p:spPr/>
        <p:txBody>
          <a:bodyPr/>
          <a:lstStyle/>
          <a:p>
            <a:r>
              <a:rPr lang="en-US" dirty="0"/>
              <a:t>Some devices ONLY contain volatile evidence. </a:t>
            </a:r>
          </a:p>
          <a:p>
            <a:pPr lvl="1"/>
            <a:r>
              <a:rPr lang="en-US" dirty="0"/>
              <a:t>TAILS – and other live OS save nothing to disk, but reside only in memory.</a:t>
            </a:r>
          </a:p>
          <a:p>
            <a:pPr lvl="1"/>
            <a:r>
              <a:rPr lang="en-US" dirty="0"/>
              <a:t>Many varieties of routers and other network devices lack persistent memory. </a:t>
            </a:r>
          </a:p>
          <a:p>
            <a:pPr lvl="1"/>
            <a:r>
              <a:rPr lang="en-US" dirty="0"/>
              <a:t>Cell phones – obviously have persistent storage, but most user data is only in memory while there is power, and swapped around with disk files. </a:t>
            </a:r>
          </a:p>
        </p:txBody>
      </p:sp>
    </p:spTree>
    <p:extLst>
      <p:ext uri="{BB962C8B-B14F-4D97-AF65-F5344CB8AC3E}">
        <p14:creationId xmlns:p14="http://schemas.microsoft.com/office/powerpoint/2010/main" val="698348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Collect</a:t>
            </a:r>
          </a:p>
        </p:txBody>
      </p:sp>
      <p:sp>
        <p:nvSpPr>
          <p:cNvPr id="3" name="Content Placeholder 2"/>
          <p:cNvSpPr>
            <a:spLocks noGrp="1"/>
          </p:cNvSpPr>
          <p:nvPr>
            <p:ph idx="1"/>
          </p:nvPr>
        </p:nvSpPr>
        <p:spPr>
          <a:xfrm>
            <a:off x="3575959" y="215537"/>
            <a:ext cx="5359037" cy="4692831"/>
          </a:xfrm>
        </p:spPr>
        <p:txBody>
          <a:bodyPr>
            <a:normAutofit/>
          </a:bodyPr>
          <a:lstStyle/>
          <a:p>
            <a:r>
              <a:rPr lang="en-US" dirty="0"/>
              <a:t>Raw memory – Volatility is the best tool for live cap of RAM, but many other utilities are capable – FTK, for example.</a:t>
            </a:r>
          </a:p>
          <a:p>
            <a:r>
              <a:rPr lang="en-US" dirty="0"/>
              <a:t>Current sessions. Users logged into the system create a session (processes running under a user’s context.) </a:t>
            </a:r>
            <a:r>
              <a:rPr lang="en-US" dirty="0" err="1"/>
              <a:t>PsLoggedOn</a:t>
            </a:r>
            <a:r>
              <a:rPr lang="en-US" dirty="0"/>
              <a:t> is a quick way to get a list in Windows.</a:t>
            </a:r>
          </a:p>
          <a:p>
            <a:r>
              <a:rPr lang="en-US" dirty="0"/>
              <a:t>Clipboard contents</a:t>
            </a:r>
          </a:p>
          <a:p>
            <a:r>
              <a:rPr lang="en-US" dirty="0"/>
              <a:t>Running processes and dependencies – utilities like </a:t>
            </a:r>
            <a:r>
              <a:rPr lang="en-US" dirty="0" err="1"/>
              <a:t>ProcessExplorer</a:t>
            </a:r>
            <a:r>
              <a:rPr lang="en-US" dirty="0"/>
              <a:t>/</a:t>
            </a:r>
            <a:r>
              <a:rPr lang="en-US" dirty="0" err="1"/>
              <a:t>ProcMon</a:t>
            </a:r>
            <a:r>
              <a:rPr lang="en-US" dirty="0"/>
              <a:t> specialize in this.  (</a:t>
            </a:r>
            <a:r>
              <a:rPr lang="en-US" dirty="0" err="1"/>
              <a:t>ProcMon</a:t>
            </a:r>
            <a:r>
              <a:rPr lang="en-US" dirty="0"/>
              <a:t> combined </a:t>
            </a:r>
            <a:r>
              <a:rPr lang="en-US" dirty="0" err="1"/>
              <a:t>Regmon</a:t>
            </a:r>
            <a:r>
              <a:rPr lang="en-US" dirty="0"/>
              <a:t> and </a:t>
            </a:r>
            <a:r>
              <a:rPr lang="en-US" dirty="0" err="1"/>
              <a:t>Filemon</a:t>
            </a:r>
            <a:r>
              <a:rPr lang="en-US" dirty="0"/>
              <a:t>)</a:t>
            </a:r>
          </a:p>
        </p:txBody>
      </p:sp>
    </p:spTree>
    <p:extLst>
      <p:ext uri="{BB962C8B-B14F-4D97-AF65-F5344CB8AC3E}">
        <p14:creationId xmlns:p14="http://schemas.microsoft.com/office/powerpoint/2010/main" val="2600110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Collect</a:t>
            </a:r>
          </a:p>
        </p:txBody>
      </p:sp>
      <p:sp>
        <p:nvSpPr>
          <p:cNvPr id="3" name="Content Placeholder 2"/>
          <p:cNvSpPr>
            <a:spLocks noGrp="1"/>
          </p:cNvSpPr>
          <p:nvPr>
            <p:ph idx="1"/>
          </p:nvPr>
        </p:nvSpPr>
        <p:spPr>
          <a:xfrm>
            <a:off x="3575959" y="215537"/>
            <a:ext cx="5359037" cy="4692831"/>
          </a:xfrm>
        </p:spPr>
        <p:txBody>
          <a:bodyPr>
            <a:normAutofit/>
          </a:bodyPr>
          <a:lstStyle/>
          <a:p>
            <a:r>
              <a:rPr lang="en-US" dirty="0"/>
              <a:t>Network info – ipconfig /all for IP, config, etc. Running a sniffer to capture traffic is done during a live analysis, when you believe an attacker is actively accessing a system.</a:t>
            </a:r>
          </a:p>
          <a:p>
            <a:r>
              <a:rPr lang="en-US" dirty="0"/>
              <a:t>System date and time (important to establish a timeline later in the reconstruction process.) time /t &amp; date /t</a:t>
            </a:r>
          </a:p>
          <a:p>
            <a:r>
              <a:rPr lang="en-US" dirty="0"/>
              <a:t>Scheduled tasks. Schedule tasks are automated processes set to run on various triggers. </a:t>
            </a:r>
            <a:r>
              <a:rPr lang="en-US" dirty="0" err="1"/>
              <a:t>SchTasks</a:t>
            </a:r>
            <a:r>
              <a:rPr lang="en-US" dirty="0"/>
              <a:t> displays from command line.</a:t>
            </a:r>
          </a:p>
          <a:p>
            <a:r>
              <a:rPr lang="en-US" dirty="0"/>
              <a:t>Registry and file access (see </a:t>
            </a:r>
            <a:r>
              <a:rPr lang="en-US" dirty="0" err="1"/>
              <a:t>ProcMon</a:t>
            </a:r>
            <a:r>
              <a:rPr lang="en-US" dirty="0"/>
              <a:t>)</a:t>
            </a:r>
          </a:p>
        </p:txBody>
      </p:sp>
    </p:spTree>
    <p:extLst>
      <p:ext uri="{BB962C8B-B14F-4D97-AF65-F5344CB8AC3E}">
        <p14:creationId xmlns:p14="http://schemas.microsoft.com/office/powerpoint/2010/main" val="3727092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C716-2E95-4C4C-8AD6-536EACD06B79}"/>
              </a:ext>
            </a:extLst>
          </p:cNvPr>
          <p:cNvSpPr>
            <a:spLocks noGrp="1"/>
          </p:cNvSpPr>
          <p:nvPr>
            <p:ph type="title"/>
          </p:nvPr>
        </p:nvSpPr>
        <p:spPr/>
        <p:txBody>
          <a:bodyPr/>
          <a:lstStyle/>
          <a:p>
            <a:r>
              <a:rPr lang="en-US" dirty="0"/>
              <a:t>Access has Rewards</a:t>
            </a:r>
          </a:p>
        </p:txBody>
      </p:sp>
      <p:sp>
        <p:nvSpPr>
          <p:cNvPr id="3" name="Content Placeholder 2">
            <a:extLst>
              <a:ext uri="{FF2B5EF4-FFF2-40B4-BE49-F238E27FC236}">
                <a16:creationId xmlns:a16="http://schemas.microsoft.com/office/drawing/2014/main" id="{5A3985E4-8E7E-4EC2-950B-2FF8982E8367}"/>
              </a:ext>
            </a:extLst>
          </p:cNvPr>
          <p:cNvSpPr>
            <a:spLocks noGrp="1"/>
          </p:cNvSpPr>
          <p:nvPr>
            <p:ph idx="1"/>
          </p:nvPr>
        </p:nvSpPr>
        <p:spPr/>
        <p:txBody>
          <a:bodyPr/>
          <a:lstStyle/>
          <a:p>
            <a:r>
              <a:rPr lang="en-US" dirty="0"/>
              <a:t>Having direct access to a running system also allows you to gather intel / evidence directly from the system.</a:t>
            </a:r>
          </a:p>
          <a:p>
            <a:r>
              <a:rPr lang="en-US" dirty="0"/>
              <a:t>Common commands you might use for normal troubleshooting / operating purposes can glean relevant data.</a:t>
            </a:r>
          </a:p>
          <a:p>
            <a:r>
              <a:rPr lang="en-US" dirty="0"/>
              <a:t>The </a:t>
            </a:r>
            <a:r>
              <a:rPr lang="en-US" dirty="0" err="1"/>
              <a:t>PSTools</a:t>
            </a:r>
            <a:r>
              <a:rPr lang="en-US" dirty="0"/>
              <a:t> suite is a common toolset that can be very useful with direct access to a machine.</a:t>
            </a:r>
          </a:p>
        </p:txBody>
      </p:sp>
    </p:spTree>
    <p:extLst>
      <p:ext uri="{BB962C8B-B14F-4D97-AF65-F5344CB8AC3E}">
        <p14:creationId xmlns:p14="http://schemas.microsoft.com/office/powerpoint/2010/main" val="3665536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Collect</a:t>
            </a:r>
          </a:p>
        </p:txBody>
      </p:sp>
      <p:sp>
        <p:nvSpPr>
          <p:cNvPr id="3" name="Content Placeholder 2"/>
          <p:cNvSpPr>
            <a:spLocks noGrp="1"/>
          </p:cNvSpPr>
          <p:nvPr>
            <p:ph idx="1"/>
          </p:nvPr>
        </p:nvSpPr>
        <p:spPr>
          <a:xfrm>
            <a:off x="3575959" y="215537"/>
            <a:ext cx="5359037" cy="4692831"/>
          </a:xfrm>
        </p:spPr>
        <p:txBody>
          <a:bodyPr>
            <a:normAutofit/>
          </a:bodyPr>
          <a:lstStyle/>
          <a:p>
            <a:r>
              <a:rPr lang="en-US" dirty="0"/>
              <a:t>Windows information to collect:</a:t>
            </a:r>
          </a:p>
          <a:p>
            <a:pPr lvl="1"/>
            <a:r>
              <a:rPr lang="en-US" dirty="0"/>
              <a:t>Net accounts – Account policy settings</a:t>
            </a:r>
          </a:p>
          <a:p>
            <a:pPr lvl="1"/>
            <a:r>
              <a:rPr lang="en-US" dirty="0"/>
              <a:t>Net file – Files open by remote users</a:t>
            </a:r>
          </a:p>
          <a:p>
            <a:pPr lvl="1"/>
            <a:r>
              <a:rPr lang="en-US" dirty="0"/>
              <a:t>Net sessions – Remote connections</a:t>
            </a:r>
          </a:p>
          <a:p>
            <a:pPr lvl="1"/>
            <a:r>
              <a:rPr lang="en-US" dirty="0"/>
              <a:t>Net share – Local accessible shares</a:t>
            </a:r>
          </a:p>
          <a:p>
            <a:pPr lvl="1"/>
            <a:r>
              <a:rPr lang="en-US" dirty="0"/>
              <a:t>Net start – Services and their status</a:t>
            </a:r>
          </a:p>
          <a:p>
            <a:pPr lvl="1"/>
            <a:r>
              <a:rPr lang="en-US" dirty="0"/>
              <a:t>Net use – Remote shares the system is connected</a:t>
            </a:r>
          </a:p>
          <a:p>
            <a:pPr lvl="1"/>
            <a:r>
              <a:rPr lang="en-US" dirty="0"/>
              <a:t>Net user – All user accounts</a:t>
            </a:r>
          </a:p>
          <a:p>
            <a:pPr lvl="1"/>
            <a:r>
              <a:rPr lang="en-US" dirty="0"/>
              <a:t>Net view – Computers in the local domain</a:t>
            </a:r>
          </a:p>
          <a:p>
            <a:pPr lvl="1"/>
            <a:r>
              <a:rPr lang="en-US" dirty="0"/>
              <a:t>Route print – System current route tables</a:t>
            </a:r>
          </a:p>
          <a:p>
            <a:pPr lvl="1"/>
            <a:r>
              <a:rPr lang="en-US" dirty="0"/>
              <a:t>Arp –a – ARP tables (MAC to IP mapping)</a:t>
            </a:r>
          </a:p>
          <a:p>
            <a:pPr lvl="1"/>
            <a:r>
              <a:rPr lang="en-US" dirty="0" err="1"/>
              <a:t>Netstat</a:t>
            </a:r>
            <a:r>
              <a:rPr lang="en-US" dirty="0"/>
              <a:t> –</a:t>
            </a:r>
            <a:r>
              <a:rPr lang="en-US" dirty="0" err="1"/>
              <a:t>anr</a:t>
            </a:r>
            <a:r>
              <a:rPr lang="en-US" dirty="0"/>
              <a:t> – connection and listening ports</a:t>
            </a:r>
          </a:p>
          <a:p>
            <a:pPr lvl="1"/>
            <a:r>
              <a:rPr lang="en-US" dirty="0" err="1"/>
              <a:t>Netstat</a:t>
            </a:r>
            <a:r>
              <a:rPr lang="en-US" dirty="0"/>
              <a:t> –</a:t>
            </a:r>
            <a:r>
              <a:rPr lang="en-US" dirty="0" err="1"/>
              <a:t>noa</a:t>
            </a:r>
            <a:r>
              <a:rPr lang="en-US" dirty="0"/>
              <a:t> – Active connections</a:t>
            </a:r>
          </a:p>
          <a:p>
            <a:pPr lvl="1"/>
            <a:r>
              <a:rPr lang="en-US" dirty="0" err="1"/>
              <a:t>Tasklist</a:t>
            </a:r>
            <a:r>
              <a:rPr lang="en-US" dirty="0"/>
              <a:t> – list of tasks (combined with </a:t>
            </a:r>
            <a:r>
              <a:rPr lang="en-US" dirty="0" err="1"/>
              <a:t>findstr</a:t>
            </a:r>
            <a:r>
              <a:rPr lang="en-US" dirty="0"/>
              <a:t> and the PID from above command.)</a:t>
            </a:r>
          </a:p>
          <a:p>
            <a:pPr lvl="1"/>
            <a:r>
              <a:rPr lang="en-US" dirty="0" err="1"/>
              <a:t>Nbtstat</a:t>
            </a:r>
            <a:r>
              <a:rPr lang="en-US" dirty="0"/>
              <a:t> –c – NetBIOS name cache with remote machine names and IPs</a:t>
            </a:r>
          </a:p>
        </p:txBody>
      </p:sp>
    </p:spTree>
    <p:extLst>
      <p:ext uri="{BB962C8B-B14F-4D97-AF65-F5344CB8AC3E}">
        <p14:creationId xmlns:p14="http://schemas.microsoft.com/office/powerpoint/2010/main" val="374540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Volatile Evidence</a:t>
            </a:r>
          </a:p>
        </p:txBody>
      </p:sp>
      <p:sp>
        <p:nvSpPr>
          <p:cNvPr id="3" name="Content Placeholder 2"/>
          <p:cNvSpPr>
            <a:spLocks noGrp="1"/>
          </p:cNvSpPr>
          <p:nvPr>
            <p:ph idx="1"/>
          </p:nvPr>
        </p:nvSpPr>
        <p:spPr/>
        <p:txBody>
          <a:bodyPr/>
          <a:lstStyle/>
          <a:p>
            <a:r>
              <a:rPr lang="en-US" dirty="0"/>
              <a:t>Volatile evidence is a potential source that is comprised of data in a state of change.</a:t>
            </a:r>
          </a:p>
          <a:p>
            <a:pPr lvl="1"/>
            <a:r>
              <a:rPr lang="en-US" dirty="0"/>
              <a:t>Data is lost (or begins to be lost) when power is removed.</a:t>
            </a:r>
          </a:p>
          <a:p>
            <a:pPr lvl="1"/>
            <a:r>
              <a:rPr lang="en-US" dirty="0"/>
              <a:t>Data in active physical memory</a:t>
            </a:r>
          </a:p>
          <a:p>
            <a:pPr lvl="1"/>
            <a:r>
              <a:rPr lang="en-US" dirty="0"/>
              <a:t>Logical memory (lost on orderly shutdown)</a:t>
            </a:r>
          </a:p>
        </p:txBody>
      </p:sp>
    </p:spTree>
    <p:extLst>
      <p:ext uri="{BB962C8B-B14F-4D97-AF65-F5344CB8AC3E}">
        <p14:creationId xmlns:p14="http://schemas.microsoft.com/office/powerpoint/2010/main" val="1693884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Collect</a:t>
            </a:r>
          </a:p>
        </p:txBody>
      </p:sp>
      <p:sp>
        <p:nvSpPr>
          <p:cNvPr id="3" name="Content Placeholder 2"/>
          <p:cNvSpPr>
            <a:spLocks noGrp="1"/>
          </p:cNvSpPr>
          <p:nvPr>
            <p:ph idx="1"/>
          </p:nvPr>
        </p:nvSpPr>
        <p:spPr>
          <a:xfrm>
            <a:off x="3575959" y="215537"/>
            <a:ext cx="5359037" cy="4692831"/>
          </a:xfrm>
        </p:spPr>
        <p:txBody>
          <a:bodyPr>
            <a:normAutofit/>
          </a:bodyPr>
          <a:lstStyle/>
          <a:p>
            <a:r>
              <a:rPr lang="en-US" dirty="0"/>
              <a:t>Windows information to collect:</a:t>
            </a:r>
          </a:p>
          <a:p>
            <a:pPr lvl="1"/>
            <a:r>
              <a:rPr lang="en-US" dirty="0" err="1"/>
              <a:t>Nbtstat</a:t>
            </a:r>
            <a:r>
              <a:rPr lang="en-US" dirty="0"/>
              <a:t> –c – NetBIOS name cache with remote machine names and IPs</a:t>
            </a:r>
          </a:p>
          <a:p>
            <a:pPr lvl="1"/>
            <a:r>
              <a:rPr lang="en-US" dirty="0" err="1"/>
              <a:t>Pslist</a:t>
            </a:r>
            <a:r>
              <a:rPr lang="en-US" dirty="0"/>
              <a:t> – Process info</a:t>
            </a:r>
          </a:p>
          <a:p>
            <a:pPr lvl="1"/>
            <a:r>
              <a:rPr lang="en-US" dirty="0" err="1"/>
              <a:t>Psinfo</a:t>
            </a:r>
            <a:r>
              <a:rPr lang="en-US" dirty="0"/>
              <a:t> – System info</a:t>
            </a:r>
          </a:p>
          <a:p>
            <a:pPr lvl="1"/>
            <a:r>
              <a:rPr lang="en-US" dirty="0" err="1"/>
              <a:t>Systeminfo</a:t>
            </a:r>
            <a:r>
              <a:rPr lang="en-US" dirty="0"/>
              <a:t> – System info, uptime, etc.</a:t>
            </a:r>
          </a:p>
          <a:p>
            <a:pPr lvl="1"/>
            <a:r>
              <a:rPr lang="en-US" dirty="0" err="1"/>
              <a:t>Psloggedon</a:t>
            </a:r>
            <a:r>
              <a:rPr lang="en-US" dirty="0"/>
              <a:t> – Users sessions</a:t>
            </a:r>
          </a:p>
          <a:p>
            <a:pPr lvl="2"/>
            <a:r>
              <a:rPr lang="en-US" dirty="0"/>
              <a:t>The </a:t>
            </a:r>
            <a:r>
              <a:rPr lang="en-US" dirty="0" err="1"/>
              <a:t>Sysinternals</a:t>
            </a:r>
            <a:r>
              <a:rPr lang="en-US" dirty="0"/>
              <a:t> suite in general is ALWAYS good to have on a disk.</a:t>
            </a:r>
          </a:p>
          <a:p>
            <a:pPr lvl="1"/>
            <a:r>
              <a:rPr lang="en-US" dirty="0" err="1"/>
              <a:t>LogonSessions</a:t>
            </a:r>
            <a:r>
              <a:rPr lang="en-US" dirty="0"/>
              <a:t> – Active logons</a:t>
            </a:r>
          </a:p>
          <a:p>
            <a:pPr lvl="1"/>
            <a:r>
              <a:rPr lang="en-US" dirty="0"/>
              <a:t>Paste – To dump clipboard contents</a:t>
            </a:r>
          </a:p>
          <a:p>
            <a:pPr lvl="1"/>
            <a:r>
              <a:rPr lang="en-US" dirty="0"/>
              <a:t>Handle – Displays the various handles processes have open.</a:t>
            </a:r>
          </a:p>
          <a:p>
            <a:pPr lvl="1"/>
            <a:r>
              <a:rPr lang="en-US" dirty="0" err="1"/>
              <a:t>Listdlls</a:t>
            </a:r>
            <a:r>
              <a:rPr lang="en-US" dirty="0"/>
              <a:t> – Displays loaded DLLs</a:t>
            </a:r>
          </a:p>
          <a:p>
            <a:pPr lvl="1"/>
            <a:r>
              <a:rPr lang="en-US" dirty="0" err="1"/>
              <a:t>Doskey</a:t>
            </a:r>
            <a:r>
              <a:rPr lang="en-US" dirty="0"/>
              <a:t> /history – command line history </a:t>
            </a:r>
          </a:p>
        </p:txBody>
      </p:sp>
    </p:spTree>
    <p:extLst>
      <p:ext uri="{BB962C8B-B14F-4D97-AF65-F5344CB8AC3E}">
        <p14:creationId xmlns:p14="http://schemas.microsoft.com/office/powerpoint/2010/main" val="182240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Problematic </a:t>
            </a:r>
            <a:r>
              <a:rPr lang="en-US" dirty="0" err="1"/>
              <a:t>RegKeys</a:t>
            </a:r>
            <a:endParaRPr lang="en-US" dirty="0"/>
          </a:p>
        </p:txBody>
      </p:sp>
      <p:sp>
        <p:nvSpPr>
          <p:cNvPr id="3" name="Content Placeholder 2"/>
          <p:cNvSpPr>
            <a:spLocks noGrp="1"/>
          </p:cNvSpPr>
          <p:nvPr>
            <p:ph idx="1"/>
          </p:nvPr>
        </p:nvSpPr>
        <p:spPr/>
        <p:txBody>
          <a:bodyPr/>
          <a:lstStyle/>
          <a:p>
            <a:r>
              <a:rPr lang="en-US" dirty="0" err="1"/>
              <a:t>Reg</a:t>
            </a:r>
            <a:r>
              <a:rPr lang="en-US" dirty="0"/>
              <a:t> Keys aren’t really volatile evidence, but there are some you should be aware of when you do a live collection because they might influence how you proceed.</a:t>
            </a:r>
          </a:p>
          <a:p>
            <a:pPr lvl="1"/>
            <a:r>
              <a:rPr lang="en-US" dirty="0" err="1"/>
              <a:t>ClearPageFileAtShutdown</a:t>
            </a:r>
            <a:r>
              <a:rPr lang="en-US" dirty="0"/>
              <a:t> – Instructs the OS to dump the page file when the system is shutdown. If you want to preserve that and this key is present, you might yank the power rather than issue a shutdown command. </a:t>
            </a:r>
          </a:p>
          <a:p>
            <a:pPr lvl="1"/>
            <a:r>
              <a:rPr lang="en-US" dirty="0" err="1"/>
              <a:t>DisableLastAccess</a:t>
            </a:r>
            <a:r>
              <a:rPr lang="en-US" dirty="0"/>
              <a:t> – By default Windows keeps track of when a file was last opened, but this </a:t>
            </a:r>
            <a:r>
              <a:rPr lang="en-US" dirty="0" err="1"/>
              <a:t>reg</a:t>
            </a:r>
            <a:r>
              <a:rPr lang="en-US" dirty="0"/>
              <a:t> key can turn that off. If you are doing a live acquisition and see </a:t>
            </a:r>
            <a:r>
              <a:rPr lang="en-US" dirty="0" err="1"/>
              <a:t>LastAccess</a:t>
            </a:r>
            <a:r>
              <a:rPr lang="en-US" dirty="0"/>
              <a:t> dates and this </a:t>
            </a:r>
            <a:r>
              <a:rPr lang="en-US" dirty="0" err="1"/>
              <a:t>reg</a:t>
            </a:r>
            <a:r>
              <a:rPr lang="en-US" dirty="0"/>
              <a:t> key, it means the next reboot will wipe those dates. </a:t>
            </a:r>
          </a:p>
        </p:txBody>
      </p:sp>
    </p:spTree>
    <p:extLst>
      <p:ext uri="{BB962C8B-B14F-4D97-AF65-F5344CB8AC3E}">
        <p14:creationId xmlns:p14="http://schemas.microsoft.com/office/powerpoint/2010/main" val="4166193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Protected Storage</a:t>
            </a:r>
          </a:p>
        </p:txBody>
      </p:sp>
      <p:sp>
        <p:nvSpPr>
          <p:cNvPr id="3" name="Content Placeholder 2"/>
          <p:cNvSpPr>
            <a:spLocks noGrp="1"/>
          </p:cNvSpPr>
          <p:nvPr>
            <p:ph idx="1"/>
          </p:nvPr>
        </p:nvSpPr>
        <p:spPr>
          <a:xfrm>
            <a:off x="3448595" y="511026"/>
            <a:ext cx="5554980" cy="4345168"/>
          </a:xfrm>
        </p:spPr>
        <p:txBody>
          <a:bodyPr>
            <a:normAutofit lnSpcReduction="10000"/>
          </a:bodyPr>
          <a:lstStyle/>
          <a:p>
            <a:r>
              <a:rPr lang="en-US" i="1" dirty="0"/>
              <a:t>\Protected Storage\</a:t>
            </a:r>
            <a:r>
              <a:rPr lang="en-US" i="1" dirty="0" err="1"/>
              <a:t>UserName</a:t>
            </a:r>
            <a:r>
              <a:rPr lang="en-US" i="1" dirty="0"/>
              <a:t>\Identification\INETCOMM Server Passwords</a:t>
            </a:r>
          </a:p>
          <a:p>
            <a:pPr lvl="1"/>
            <a:r>
              <a:rPr lang="en-US" dirty="0"/>
              <a:t>Contains usernames and passwords for all mailboxes known to Outlook.</a:t>
            </a:r>
          </a:p>
          <a:p>
            <a:r>
              <a:rPr lang="en-US" i="1" dirty="0"/>
              <a:t>\Protected Storage\</a:t>
            </a:r>
            <a:r>
              <a:rPr lang="en-US" i="1" dirty="0" err="1"/>
              <a:t>UserName</a:t>
            </a:r>
            <a:r>
              <a:rPr lang="en-US" i="1" dirty="0"/>
              <a:t>\</a:t>
            </a:r>
            <a:r>
              <a:rPr lang="en-US" i="1" dirty="0" err="1"/>
              <a:t>WininetCacheCredentials</a:t>
            </a:r>
            <a:r>
              <a:rPr lang="en-US" i="1" dirty="0"/>
              <a:t>\</a:t>
            </a:r>
            <a:r>
              <a:rPr lang="en-US" i="1" dirty="0" err="1"/>
              <a:t>WininetCacheCredentials</a:t>
            </a:r>
            <a:endParaRPr lang="en-US" i="1" dirty="0"/>
          </a:p>
          <a:p>
            <a:pPr lvl="1"/>
            <a:r>
              <a:rPr lang="en-US" dirty="0"/>
              <a:t>Contains usernames and passwords for all password-protected web resources saved by Internet Explorer.</a:t>
            </a:r>
          </a:p>
          <a:p>
            <a:r>
              <a:rPr lang="en-US" i="1" dirty="0"/>
              <a:t>\Protected Storage\</a:t>
            </a:r>
            <a:r>
              <a:rPr lang="en-US" i="1" dirty="0" err="1"/>
              <a:t>UserName</a:t>
            </a:r>
            <a:r>
              <a:rPr lang="en-US" i="1" dirty="0"/>
              <a:t>\</a:t>
            </a:r>
            <a:r>
              <a:rPr lang="en-US" i="1" dirty="0" err="1"/>
              <a:t>IdentityMgr</a:t>
            </a:r>
            <a:r>
              <a:rPr lang="en-US" i="1" dirty="0"/>
              <a:t>\</a:t>
            </a:r>
            <a:r>
              <a:rPr lang="en-US" i="1" dirty="0" err="1"/>
              <a:t>IdentitiesPass</a:t>
            </a:r>
            <a:endParaRPr lang="en-US" i="1" dirty="0"/>
          </a:p>
          <a:p>
            <a:pPr lvl="1"/>
            <a:r>
              <a:rPr lang="en-US" dirty="0"/>
              <a:t>Contains passwords for Outlook Identities. Passwords are offset by 4 bytes against the beginning of the record (this causes them to be invisible in the Demo version, sorry).</a:t>
            </a:r>
          </a:p>
          <a:p>
            <a:r>
              <a:rPr lang="en-US" i="1" dirty="0"/>
              <a:t>\Protected Storage\</a:t>
            </a:r>
            <a:r>
              <a:rPr lang="en-US" i="1" dirty="0" err="1"/>
              <a:t>UserName</a:t>
            </a:r>
            <a:r>
              <a:rPr lang="en-US" i="1" dirty="0"/>
              <a:t>\Internet Explorer\Internet Explorer</a:t>
            </a:r>
          </a:p>
          <a:p>
            <a:pPr lvl="1"/>
            <a:r>
              <a:rPr lang="en-US" dirty="0"/>
              <a:t>Internet Explorer web form autocomplete data &amp; passwords.</a:t>
            </a:r>
          </a:p>
        </p:txBody>
      </p:sp>
    </p:spTree>
    <p:extLst>
      <p:ext uri="{BB962C8B-B14F-4D97-AF65-F5344CB8AC3E}">
        <p14:creationId xmlns:p14="http://schemas.microsoft.com/office/powerpoint/2010/main" val="3730967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Important Tip for Live Acquisitions</a:t>
            </a:r>
          </a:p>
        </p:txBody>
      </p:sp>
      <p:sp>
        <p:nvSpPr>
          <p:cNvPr id="3" name="Content Placeholder 2"/>
          <p:cNvSpPr>
            <a:spLocks noGrp="1"/>
          </p:cNvSpPr>
          <p:nvPr>
            <p:ph idx="1"/>
          </p:nvPr>
        </p:nvSpPr>
        <p:spPr/>
        <p:txBody>
          <a:bodyPr/>
          <a:lstStyle/>
          <a:p>
            <a:r>
              <a:rPr lang="en-US" dirty="0"/>
              <a:t>We’ve said it before: TEST YOUR TOOLS. You should NEVER arrive at the scene and not be 100% confident in your tools or your process. </a:t>
            </a:r>
          </a:p>
          <a:p>
            <a:pPr lvl="1"/>
            <a:r>
              <a:rPr lang="en-US" dirty="0"/>
              <a:t>This is especially true of live acquisitions. </a:t>
            </a:r>
          </a:p>
          <a:p>
            <a:pPr lvl="1"/>
            <a:r>
              <a:rPr lang="en-US" dirty="0"/>
              <a:t>If you are using scripts to automate your collection, test them over and over one many different systems before using them in the field. Build a clean system, image it, run your tools, image it again and compare hashes. If they are different, examine the systems for those changes. There should be no guesswork involved.</a:t>
            </a:r>
          </a:p>
        </p:txBody>
      </p:sp>
    </p:spTree>
    <p:extLst>
      <p:ext uri="{BB962C8B-B14F-4D97-AF65-F5344CB8AC3E}">
        <p14:creationId xmlns:p14="http://schemas.microsoft.com/office/powerpoint/2010/main" val="184299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Collection</a:t>
            </a:r>
          </a:p>
        </p:txBody>
      </p:sp>
      <p:sp>
        <p:nvSpPr>
          <p:cNvPr id="3" name="Content Placeholder 2"/>
          <p:cNvSpPr>
            <a:spLocks noGrp="1"/>
          </p:cNvSpPr>
          <p:nvPr>
            <p:ph idx="1"/>
          </p:nvPr>
        </p:nvSpPr>
        <p:spPr/>
        <p:txBody>
          <a:bodyPr>
            <a:normAutofit/>
          </a:bodyPr>
          <a:lstStyle/>
          <a:p>
            <a:r>
              <a:rPr lang="en-US" dirty="0"/>
              <a:t>Volatile evidence can only be gathered while a system is running. </a:t>
            </a:r>
          </a:p>
          <a:p>
            <a:r>
              <a:rPr lang="en-US" dirty="0"/>
              <a:t>However, there may be other situations where live collection is required, such as when a shutdown of a system is not possible with causing financial loss. </a:t>
            </a:r>
          </a:p>
          <a:p>
            <a:r>
              <a:rPr lang="en-US" dirty="0"/>
              <a:t>The idea is to do the least intrusive collection if it’s worth displacing a few bits to get good evidence.</a:t>
            </a:r>
          </a:p>
        </p:txBody>
      </p:sp>
    </p:spTree>
    <p:extLst>
      <p:ext uri="{BB962C8B-B14F-4D97-AF65-F5344CB8AC3E}">
        <p14:creationId xmlns:p14="http://schemas.microsoft.com/office/powerpoint/2010/main" val="78781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Collection</a:t>
            </a:r>
          </a:p>
        </p:txBody>
      </p:sp>
      <p:sp>
        <p:nvSpPr>
          <p:cNvPr id="3" name="Content Placeholder 2"/>
          <p:cNvSpPr>
            <a:spLocks noGrp="1"/>
          </p:cNvSpPr>
          <p:nvPr>
            <p:ph idx="1"/>
          </p:nvPr>
        </p:nvSpPr>
        <p:spPr/>
        <p:txBody>
          <a:bodyPr>
            <a:normAutofit/>
          </a:bodyPr>
          <a:lstStyle/>
          <a:p>
            <a:r>
              <a:rPr lang="en-US" dirty="0"/>
              <a:t>REMEMBER:  By running tools on a live system you will load them into memory – creating (at least) one process which might overwrite evidence. </a:t>
            </a:r>
          </a:p>
          <a:p>
            <a:pPr lvl="1"/>
            <a:r>
              <a:rPr lang="en-US" dirty="0"/>
              <a:t>AT WORST  - memory management allocates data in main memory to overwrite evidence in unallocated space. </a:t>
            </a:r>
          </a:p>
          <a:p>
            <a:pPr lvl="1"/>
            <a:r>
              <a:rPr lang="en-US" dirty="0"/>
              <a:t>AT BEST – your acquisition tools leave traces that can be confused with signs of intrusion. </a:t>
            </a:r>
          </a:p>
          <a:p>
            <a:r>
              <a:rPr lang="en-US" dirty="0"/>
              <a:t>On Windows machines even moving the mouse accesses dynamic hives.</a:t>
            </a:r>
          </a:p>
        </p:txBody>
      </p:sp>
    </p:spTree>
    <p:extLst>
      <p:ext uri="{BB962C8B-B14F-4D97-AF65-F5344CB8AC3E}">
        <p14:creationId xmlns:p14="http://schemas.microsoft.com/office/powerpoint/2010/main" val="276276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bwMode="auto">
          <a:xfrm>
            <a:off x="646112" y="0"/>
            <a:ext cx="785177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564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20151" y="0"/>
            <a:ext cx="7903698" cy="5143501"/>
          </a:xfrm>
          <a:prstGeom prst="rect">
            <a:avLst/>
          </a:prstGeom>
        </p:spPr>
      </p:pic>
    </p:spTree>
    <p:extLst>
      <p:ext uri="{BB962C8B-B14F-4D97-AF65-F5344CB8AC3E}">
        <p14:creationId xmlns:p14="http://schemas.microsoft.com/office/powerpoint/2010/main" val="382604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RAM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51" y="0"/>
            <a:ext cx="7978897" cy="5143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146791" y="0"/>
            <a:ext cx="6850415" cy="5143500"/>
          </a:xfrm>
          <a:prstGeom prst="rect">
            <a:avLst/>
          </a:prstGeom>
        </p:spPr>
      </p:pic>
    </p:spTree>
    <p:extLst>
      <p:ext uri="{BB962C8B-B14F-4D97-AF65-F5344CB8AC3E}">
        <p14:creationId xmlns:p14="http://schemas.microsoft.com/office/powerpoint/2010/main" val="204151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xit" presetSubtype="0" fill="hold" nodeType="withEffect">
                                  <p:stCondLst>
                                    <p:cond delay="0"/>
                                  </p:stCondLst>
                                  <p:childTnLst>
                                    <p:animEffect transition="out" filter="fade">
                                      <p:cBhvr>
                                        <p:cTn id="9" dur="500"/>
                                        <p:tgtEl>
                                          <p:spTgt spid="2050"/>
                                        </p:tgtEl>
                                      </p:cBhvr>
                                    </p:animEffect>
                                    <p:set>
                                      <p:cBhvr>
                                        <p:cTn id="10" dur="1" fill="hold">
                                          <p:stCondLst>
                                            <p:cond delay="499"/>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Collection Process</a:t>
            </a:r>
          </a:p>
        </p:txBody>
      </p:sp>
      <p:sp>
        <p:nvSpPr>
          <p:cNvPr id="3" name="Content Placeholder 2"/>
          <p:cNvSpPr>
            <a:spLocks noGrp="1"/>
          </p:cNvSpPr>
          <p:nvPr>
            <p:ph idx="1"/>
          </p:nvPr>
        </p:nvSpPr>
        <p:spPr/>
        <p:txBody>
          <a:bodyPr>
            <a:normAutofit/>
          </a:bodyPr>
          <a:lstStyle/>
          <a:p>
            <a:r>
              <a:rPr lang="en-US" dirty="0"/>
              <a:t>First of all, follow your scene response procedures. This process supplements that one, does not override it. You should already have your scene report started, your search grid established, and everything else going. Everything after this applied ONLY to the live collection process AFTER the scene has been established. </a:t>
            </a:r>
          </a:p>
          <a:p>
            <a:r>
              <a:rPr lang="en-US" dirty="0"/>
              <a:t>Photograph the screen of the running system to document its state.</a:t>
            </a:r>
          </a:p>
          <a:p>
            <a:r>
              <a:rPr lang="en-US" dirty="0"/>
              <a:t>Note the operating system running.</a:t>
            </a:r>
          </a:p>
        </p:txBody>
      </p:sp>
    </p:spTree>
    <p:extLst>
      <p:ext uri="{BB962C8B-B14F-4D97-AF65-F5344CB8AC3E}">
        <p14:creationId xmlns:p14="http://schemas.microsoft.com/office/powerpoint/2010/main" val="2772651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Collection Process</a:t>
            </a:r>
          </a:p>
        </p:txBody>
      </p:sp>
      <p:sp>
        <p:nvSpPr>
          <p:cNvPr id="3" name="Content Placeholder 2"/>
          <p:cNvSpPr>
            <a:spLocks noGrp="1"/>
          </p:cNvSpPr>
          <p:nvPr>
            <p:ph idx="1"/>
          </p:nvPr>
        </p:nvSpPr>
        <p:spPr/>
        <p:txBody>
          <a:bodyPr>
            <a:normAutofit/>
          </a:bodyPr>
          <a:lstStyle/>
          <a:p>
            <a:r>
              <a:rPr lang="en-US" dirty="0"/>
              <a:t>Establish an audit trail. Begin by collecting system date, time, uptime, and establishing a command history (a list of commands you run as you run them, and the outcome – you can press F7 in cmd.exe to see a list for verification purposes. </a:t>
            </a:r>
          </a:p>
          <a:p>
            <a:pPr lvl="1"/>
            <a:r>
              <a:rPr lang="en-US" dirty="0"/>
              <a:t>Note any discrepancies between the system date/time and the actual date/time.</a:t>
            </a:r>
          </a:p>
        </p:txBody>
      </p:sp>
    </p:spTree>
    <p:extLst>
      <p:ext uri="{BB962C8B-B14F-4D97-AF65-F5344CB8AC3E}">
        <p14:creationId xmlns:p14="http://schemas.microsoft.com/office/powerpoint/2010/main" val="14375953"/>
      </p:ext>
    </p:extLst>
  </p:cSld>
  <p:clrMapOvr>
    <a:masterClrMapping/>
  </p:clrMapOvr>
</p:sld>
</file>

<file path=ppt/theme/theme1.xml><?xml version="1.0" encoding="utf-8"?>
<a:theme xmlns:a="http://schemas.openxmlformats.org/drawingml/2006/main" name="Atla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68</TotalTime>
  <Words>1801</Words>
  <Application>Microsoft Office PowerPoint</Application>
  <PresentationFormat>On-screen Show (16:9)</PresentationFormat>
  <Paragraphs>126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 Light</vt:lpstr>
      <vt:lpstr>Rockwell</vt:lpstr>
      <vt:lpstr>Wingdings</vt:lpstr>
      <vt:lpstr>Atlas</vt:lpstr>
      <vt:lpstr>Lab 9</vt:lpstr>
      <vt:lpstr>Volatile Evidence</vt:lpstr>
      <vt:lpstr>Live Collection</vt:lpstr>
      <vt:lpstr>Live Collection</vt:lpstr>
      <vt:lpstr>PowerPoint Presentation</vt:lpstr>
      <vt:lpstr>PowerPoint Presentation</vt:lpstr>
      <vt:lpstr>PowerPoint Presentation</vt:lpstr>
      <vt:lpstr>Live Collection Process</vt:lpstr>
      <vt:lpstr>Live Collection Process</vt:lpstr>
      <vt:lpstr>Live Collection Process</vt:lpstr>
      <vt:lpstr>Live Collection Process</vt:lpstr>
      <vt:lpstr>Live Collection Tools</vt:lpstr>
      <vt:lpstr>Legal Considerations</vt:lpstr>
      <vt:lpstr>What Volatile Evidence Contains </vt:lpstr>
      <vt:lpstr>What Volatile Evidence Contains </vt:lpstr>
      <vt:lpstr>What to Collect</vt:lpstr>
      <vt:lpstr>What to Collect</vt:lpstr>
      <vt:lpstr>Access has Rewards</vt:lpstr>
      <vt:lpstr>What to Collect</vt:lpstr>
      <vt:lpstr>What to Collect</vt:lpstr>
      <vt:lpstr>Some Problematic RegKeys</vt:lpstr>
      <vt:lpstr>Protected Storage</vt:lpstr>
      <vt:lpstr>Most Important Tip for Live Acquisitions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Volatile Evidence</dc:title>
  <dc:creator>adm</dc:creator>
  <cp:lastModifiedBy>Johnson, Chad</cp:lastModifiedBy>
  <cp:revision>2</cp:revision>
  <dcterms:created xsi:type="dcterms:W3CDTF">2006-08-16T00:00:00Z</dcterms:created>
  <dcterms:modified xsi:type="dcterms:W3CDTF">2019-10-30T15:45:27Z</dcterms:modified>
</cp:coreProperties>
</file>