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53"/>
  </p:notesMasterIdLst>
  <p:sldIdLst>
    <p:sldId id="256" r:id="rId2"/>
    <p:sldId id="403" r:id="rId3"/>
    <p:sldId id="408" r:id="rId4"/>
    <p:sldId id="304" r:id="rId5"/>
    <p:sldId id="310" r:id="rId6"/>
    <p:sldId id="358" r:id="rId7"/>
    <p:sldId id="311" r:id="rId8"/>
    <p:sldId id="359" r:id="rId9"/>
    <p:sldId id="329" r:id="rId10"/>
    <p:sldId id="312" r:id="rId11"/>
    <p:sldId id="330" r:id="rId12"/>
    <p:sldId id="313" r:id="rId13"/>
    <p:sldId id="356" r:id="rId14"/>
    <p:sldId id="314" r:id="rId15"/>
    <p:sldId id="315" r:id="rId16"/>
    <p:sldId id="316" r:id="rId17"/>
    <p:sldId id="404" r:id="rId18"/>
    <p:sldId id="405" r:id="rId19"/>
    <p:sldId id="406" r:id="rId20"/>
    <p:sldId id="320" r:id="rId21"/>
    <p:sldId id="322" r:id="rId22"/>
    <p:sldId id="306" r:id="rId23"/>
    <p:sldId id="307" r:id="rId24"/>
    <p:sldId id="308" r:id="rId25"/>
    <p:sldId id="305" r:id="rId26"/>
    <p:sldId id="331" r:id="rId27"/>
    <p:sldId id="332" r:id="rId28"/>
    <p:sldId id="333" r:id="rId29"/>
    <p:sldId id="334" r:id="rId30"/>
    <p:sldId id="323" r:id="rId31"/>
    <p:sldId id="324" r:id="rId32"/>
    <p:sldId id="335" r:id="rId33"/>
    <p:sldId id="336" r:id="rId34"/>
    <p:sldId id="325" r:id="rId35"/>
    <p:sldId id="326" r:id="rId36"/>
    <p:sldId id="327" r:id="rId37"/>
    <p:sldId id="328" r:id="rId38"/>
    <p:sldId id="409" r:id="rId39"/>
    <p:sldId id="338" r:id="rId40"/>
    <p:sldId id="339" r:id="rId41"/>
    <p:sldId id="340" r:id="rId42"/>
    <p:sldId id="341" r:id="rId43"/>
    <p:sldId id="376" r:id="rId44"/>
    <p:sldId id="289" r:id="rId45"/>
    <p:sldId id="267" r:id="rId46"/>
    <p:sldId id="268" r:id="rId47"/>
    <p:sldId id="369" r:id="rId48"/>
    <p:sldId id="273" r:id="rId49"/>
    <p:sldId id="274" r:id="rId50"/>
    <p:sldId id="367" r:id="rId51"/>
    <p:sldId id="4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18CEE-2125-4E6C-A856-B328737FCBB0}" v="34" dt="2021-01-20T19:25:1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713" autoAdjust="0"/>
  </p:normalViewPr>
  <p:slideViewPr>
    <p:cSldViewPr snapToGrid="0">
      <p:cViewPr varScale="1">
        <p:scale>
          <a:sx n="96" d="100"/>
          <a:sy n="96" d="100"/>
        </p:scale>
        <p:origin x="10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44918CEE-2125-4E6C-A856-B328737FCBB0}"/>
    <pc:docChg chg="undo custSel addSld delSld modSld sldOrd">
      <pc:chgData name="Johnson, Chad" userId="29e26967-ee32-4210-a1e6-19e5305e9c5f" providerId="ADAL" clId="{44918CEE-2125-4E6C-A856-B328737FCBB0}" dt="2021-01-20T19:30:48.641" v="107" actId="680"/>
      <pc:docMkLst>
        <pc:docMk/>
      </pc:docMkLst>
      <pc:sldChg chg="modSp mod">
        <pc:chgData name="Johnson, Chad" userId="29e26967-ee32-4210-a1e6-19e5305e9c5f" providerId="ADAL" clId="{44918CEE-2125-4E6C-A856-B328737FCBB0}" dt="2021-01-13T20:08:49.773" v="15" actId="20577"/>
        <pc:sldMkLst>
          <pc:docMk/>
          <pc:sldMk cId="2051058274" sldId="256"/>
        </pc:sldMkLst>
        <pc:spChg chg="mod">
          <ac:chgData name="Johnson, Chad" userId="29e26967-ee32-4210-a1e6-19e5305e9c5f" providerId="ADAL" clId="{44918CEE-2125-4E6C-A856-B328737FCBB0}" dt="2021-01-13T20:08:43.237" v="4" actId="20577"/>
          <ac:spMkLst>
            <pc:docMk/>
            <pc:sldMk cId="2051058274" sldId="256"/>
            <ac:spMk id="2" creationId="{BE6A06DF-F722-4988-BC89-851B8C82FDE0}"/>
          </ac:spMkLst>
        </pc:spChg>
        <pc:spChg chg="mod">
          <ac:chgData name="Johnson, Chad" userId="29e26967-ee32-4210-a1e6-19e5305e9c5f" providerId="ADAL" clId="{44918CEE-2125-4E6C-A856-B328737FCBB0}" dt="2021-01-13T20:08:49.773" v="15" actId="20577"/>
          <ac:spMkLst>
            <pc:docMk/>
            <pc:sldMk cId="2051058274" sldId="256"/>
            <ac:spMk id="3" creationId="{82E07F94-A1B7-4386-B249-3F37A1222475}"/>
          </ac:spMkLst>
        </pc:spChg>
      </pc:sldChg>
      <pc:sldChg chg="modSp mod">
        <pc:chgData name="Johnson, Chad" userId="29e26967-ee32-4210-a1e6-19e5305e9c5f" providerId="ADAL" clId="{44918CEE-2125-4E6C-A856-B328737FCBB0}" dt="2021-01-13T20:08:56.888" v="22" actId="20577"/>
        <pc:sldMkLst>
          <pc:docMk/>
          <pc:sldMk cId="1555838432" sldId="263"/>
        </pc:sldMkLst>
        <pc:spChg chg="mod">
          <ac:chgData name="Johnson, Chad" userId="29e26967-ee32-4210-a1e6-19e5305e9c5f" providerId="ADAL" clId="{44918CEE-2125-4E6C-A856-B328737FCBB0}" dt="2021-01-13T20:08:56.888" v="22" actId="20577"/>
          <ac:spMkLst>
            <pc:docMk/>
            <pc:sldMk cId="1555838432" sldId="263"/>
            <ac:spMk id="5" creationId="{8E52AB4B-7B95-4059-B8B5-E0F5C62FA14C}"/>
          </ac:spMkLst>
        </pc:spChg>
      </pc:sldChg>
      <pc:sldChg chg="add">
        <pc:chgData name="Johnson, Chad" userId="29e26967-ee32-4210-a1e6-19e5305e9c5f" providerId="ADAL" clId="{44918CEE-2125-4E6C-A856-B328737FCBB0}" dt="2021-01-20T18:55:06.411" v="35"/>
        <pc:sldMkLst>
          <pc:docMk/>
          <pc:sldMk cId="2357979268" sldId="273"/>
        </pc:sldMkLst>
      </pc:sldChg>
      <pc:sldChg chg="add setBg">
        <pc:chgData name="Johnson, Chad" userId="29e26967-ee32-4210-a1e6-19e5305e9c5f" providerId="ADAL" clId="{44918CEE-2125-4E6C-A856-B328737FCBB0}" dt="2021-01-20T18:55:06.411" v="35"/>
        <pc:sldMkLst>
          <pc:docMk/>
          <pc:sldMk cId="4258004297" sldId="274"/>
        </pc:sldMkLst>
      </pc:sldChg>
      <pc:sldChg chg="add">
        <pc:chgData name="Johnson, Chad" userId="29e26967-ee32-4210-a1e6-19e5305e9c5f" providerId="ADAL" clId="{44918CEE-2125-4E6C-A856-B328737FCBB0}" dt="2021-01-20T18:55:06.411" v="35"/>
        <pc:sldMkLst>
          <pc:docMk/>
          <pc:sldMk cId="1018608476" sldId="283"/>
        </pc:sldMkLst>
      </pc:sldChg>
      <pc:sldChg chg="add">
        <pc:chgData name="Johnson, Chad" userId="29e26967-ee32-4210-a1e6-19e5305e9c5f" providerId="ADAL" clId="{44918CEE-2125-4E6C-A856-B328737FCBB0}" dt="2021-01-20T18:55:06.411" v="35"/>
        <pc:sldMkLst>
          <pc:docMk/>
          <pc:sldMk cId="3808416488" sldId="308"/>
        </pc:sldMkLst>
      </pc:sldChg>
      <pc:sldChg chg="modSp">
        <pc:chgData name="Johnson, Chad" userId="29e26967-ee32-4210-a1e6-19e5305e9c5f" providerId="ADAL" clId="{44918CEE-2125-4E6C-A856-B328737FCBB0}" dt="2021-01-13T20:09:03.836" v="23"/>
        <pc:sldMkLst>
          <pc:docMk/>
          <pc:sldMk cId="65892943" sldId="317"/>
        </pc:sldMkLst>
        <pc:spChg chg="mod">
          <ac:chgData name="Johnson, Chad" userId="29e26967-ee32-4210-a1e6-19e5305e9c5f" providerId="ADAL" clId="{44918CEE-2125-4E6C-A856-B328737FCBB0}" dt="2021-01-13T20:09:03.836" v="23"/>
          <ac:spMkLst>
            <pc:docMk/>
            <pc:sldMk cId="65892943" sldId="317"/>
            <ac:spMk id="5" creationId="{AB594E1E-1B9A-4422-BD7C-982E46DBBF6A}"/>
          </ac:spMkLst>
        </pc:spChg>
      </pc:sldChg>
      <pc:sldChg chg="modSp">
        <pc:chgData name="Johnson, Chad" userId="29e26967-ee32-4210-a1e6-19e5305e9c5f" providerId="ADAL" clId="{44918CEE-2125-4E6C-A856-B328737FCBB0}" dt="2021-01-13T20:09:07.343" v="24"/>
        <pc:sldMkLst>
          <pc:docMk/>
          <pc:sldMk cId="1974909450" sldId="318"/>
        </pc:sldMkLst>
        <pc:spChg chg="mod">
          <ac:chgData name="Johnson, Chad" userId="29e26967-ee32-4210-a1e6-19e5305e9c5f" providerId="ADAL" clId="{44918CEE-2125-4E6C-A856-B328737FCBB0}" dt="2021-01-13T20:09:07.343" v="24"/>
          <ac:spMkLst>
            <pc:docMk/>
            <pc:sldMk cId="1974909450" sldId="318"/>
            <ac:spMk id="56" creationId="{14FEE67B-99BA-4E45-8EE7-E9CE1121FC8E}"/>
          </ac:spMkLst>
        </pc:spChg>
      </pc:sldChg>
      <pc:sldChg chg="modSp">
        <pc:chgData name="Johnson, Chad" userId="29e26967-ee32-4210-a1e6-19e5305e9c5f" providerId="ADAL" clId="{44918CEE-2125-4E6C-A856-B328737FCBB0}" dt="2021-01-13T20:09:13.132" v="26"/>
        <pc:sldMkLst>
          <pc:docMk/>
          <pc:sldMk cId="3966018334" sldId="320"/>
        </pc:sldMkLst>
        <pc:spChg chg="mod">
          <ac:chgData name="Johnson, Chad" userId="29e26967-ee32-4210-a1e6-19e5305e9c5f" providerId="ADAL" clId="{44918CEE-2125-4E6C-A856-B328737FCBB0}" dt="2021-01-13T20:09:13.132" v="26"/>
          <ac:spMkLst>
            <pc:docMk/>
            <pc:sldMk cId="3966018334" sldId="320"/>
            <ac:spMk id="5" creationId="{51A682E6-25F7-486E-8618-EBBCD7CA2894}"/>
          </ac:spMkLst>
        </pc:spChg>
      </pc:sldChg>
      <pc:sldChg chg="modSp">
        <pc:chgData name="Johnson, Chad" userId="29e26967-ee32-4210-a1e6-19e5305e9c5f" providerId="ADAL" clId="{44918CEE-2125-4E6C-A856-B328737FCBB0}" dt="2021-01-13T20:09:29.526" v="32"/>
        <pc:sldMkLst>
          <pc:docMk/>
          <pc:sldMk cId="2499318031" sldId="321"/>
        </pc:sldMkLst>
        <pc:spChg chg="mod">
          <ac:chgData name="Johnson, Chad" userId="29e26967-ee32-4210-a1e6-19e5305e9c5f" providerId="ADAL" clId="{44918CEE-2125-4E6C-A856-B328737FCBB0}" dt="2021-01-13T20:09:29.526" v="32"/>
          <ac:spMkLst>
            <pc:docMk/>
            <pc:sldMk cId="2499318031" sldId="321"/>
            <ac:spMk id="6" creationId="{3140AD47-19C2-435E-AF52-89FE2D84A59B}"/>
          </ac:spMkLst>
        </pc:spChg>
      </pc:sldChg>
      <pc:sldChg chg="modSp mod">
        <pc:chgData name="Johnson, Chad" userId="29e26967-ee32-4210-a1e6-19e5305e9c5f" providerId="ADAL" clId="{44918CEE-2125-4E6C-A856-B328737FCBB0}" dt="2021-01-13T20:09:36.070" v="34" actId="1076"/>
        <pc:sldMkLst>
          <pc:docMk/>
          <pc:sldMk cId="370344024" sldId="323"/>
        </pc:sldMkLst>
        <pc:spChg chg="mod">
          <ac:chgData name="Johnson, Chad" userId="29e26967-ee32-4210-a1e6-19e5305e9c5f" providerId="ADAL" clId="{44918CEE-2125-4E6C-A856-B328737FCBB0}" dt="2021-01-13T20:09:36.070" v="34" actId="1076"/>
          <ac:spMkLst>
            <pc:docMk/>
            <pc:sldMk cId="370344024" sldId="323"/>
            <ac:spMk id="3" creationId="{32813AE4-B8B8-4CBE-BE11-2FF4FC2C2617}"/>
          </ac:spMkLst>
        </pc:spChg>
      </pc:sldChg>
      <pc:sldChg chg="addSp delSp modSp mod setBg">
        <pc:chgData name="Johnson, Chad" userId="29e26967-ee32-4210-a1e6-19e5305e9c5f" providerId="ADAL" clId="{44918CEE-2125-4E6C-A856-B328737FCBB0}" dt="2021-01-20T19:02:46.844" v="70" actId="208"/>
        <pc:sldMkLst>
          <pc:docMk/>
          <pc:sldMk cId="1805787107" sldId="327"/>
        </pc:sldMkLst>
        <pc:spChg chg="mod">
          <ac:chgData name="Johnson, Chad" userId="29e26967-ee32-4210-a1e6-19e5305e9c5f" providerId="ADAL" clId="{44918CEE-2125-4E6C-A856-B328737FCBB0}" dt="2021-01-20T18:59:56.201" v="47" actId="14100"/>
          <ac:spMkLst>
            <pc:docMk/>
            <pc:sldMk cId="1805787107" sldId="327"/>
            <ac:spMk id="3" creationId="{42C4A26E-26CE-43E6-AB15-10D41C480204}"/>
          </ac:spMkLst>
        </pc:spChg>
        <pc:spChg chg="add del mod">
          <ac:chgData name="Johnson, Chad" userId="29e26967-ee32-4210-a1e6-19e5305e9c5f" providerId="ADAL" clId="{44918CEE-2125-4E6C-A856-B328737FCBB0}" dt="2021-01-20T19:00:40.543" v="51" actId="478"/>
          <ac:spMkLst>
            <pc:docMk/>
            <pc:sldMk cId="1805787107" sldId="327"/>
            <ac:spMk id="5" creationId="{C6050949-0E9A-45B4-A14D-307AF5F660E2}"/>
          </ac:spMkLst>
        </pc:spChg>
        <pc:spChg chg="add mod ord">
          <ac:chgData name="Johnson, Chad" userId="29e26967-ee32-4210-a1e6-19e5305e9c5f" providerId="ADAL" clId="{44918CEE-2125-4E6C-A856-B328737FCBB0}" dt="2021-01-20T19:01:36.848" v="57" actId="14100"/>
          <ac:spMkLst>
            <pc:docMk/>
            <pc:sldMk cId="1805787107" sldId="327"/>
            <ac:spMk id="6" creationId="{16F20065-64C7-4761-8206-59C393204B41}"/>
          </ac:spMkLst>
        </pc:spChg>
        <pc:spChg chg="add mod ord">
          <ac:chgData name="Johnson, Chad" userId="29e26967-ee32-4210-a1e6-19e5305e9c5f" providerId="ADAL" clId="{44918CEE-2125-4E6C-A856-B328737FCBB0}" dt="2021-01-20T19:02:16.971" v="67" actId="13822"/>
          <ac:spMkLst>
            <pc:docMk/>
            <pc:sldMk cId="1805787107" sldId="327"/>
            <ac:spMk id="7" creationId="{EFDEE66F-9042-4F8A-A237-64358CA870E7}"/>
          </ac:spMkLst>
        </pc:spChg>
        <pc:picChg chg="mod">
          <ac:chgData name="Johnson, Chad" userId="29e26967-ee32-4210-a1e6-19e5305e9c5f" providerId="ADAL" clId="{44918CEE-2125-4E6C-A856-B328737FCBB0}" dt="2021-01-20T18:59:51.028" v="46" actId="1076"/>
          <ac:picMkLst>
            <pc:docMk/>
            <pc:sldMk cId="1805787107" sldId="327"/>
            <ac:picMk id="4" creationId="{0AC7C8D4-C1F6-4EED-9A09-E843F34DD7A8}"/>
          </ac:picMkLst>
        </pc:picChg>
        <pc:cxnChg chg="add mod">
          <ac:chgData name="Johnson, Chad" userId="29e26967-ee32-4210-a1e6-19e5305e9c5f" providerId="ADAL" clId="{44918CEE-2125-4E6C-A856-B328737FCBB0}" dt="2021-01-20T19:02:46.844" v="70" actId="208"/>
          <ac:cxnSpMkLst>
            <pc:docMk/>
            <pc:sldMk cId="1805787107" sldId="327"/>
            <ac:cxnSpMk id="9" creationId="{5B3A5788-E9F4-42E0-9F60-69ABD4C01E8C}"/>
          </ac:cxnSpMkLst>
        </pc:cxnChg>
      </pc:sldChg>
      <pc:sldChg chg="modSp mod">
        <pc:chgData name="Johnson, Chad" userId="29e26967-ee32-4210-a1e6-19e5305e9c5f" providerId="ADAL" clId="{44918CEE-2125-4E6C-A856-B328737FCBB0}" dt="2021-01-20T19:03:39.306" v="86" actId="1076"/>
        <pc:sldMkLst>
          <pc:docMk/>
          <pc:sldMk cId="3424734237" sldId="333"/>
        </pc:sldMkLst>
        <pc:spChg chg="mod">
          <ac:chgData name="Johnson, Chad" userId="29e26967-ee32-4210-a1e6-19e5305e9c5f" providerId="ADAL" clId="{44918CEE-2125-4E6C-A856-B328737FCBB0}" dt="2021-01-20T18:59:12.953" v="40" actId="27636"/>
          <ac:spMkLst>
            <pc:docMk/>
            <pc:sldMk cId="3424734237" sldId="333"/>
            <ac:spMk id="3" creationId="{B25D13EE-3050-452A-BBAA-BE21BAD51187}"/>
          </ac:spMkLst>
        </pc:spChg>
        <pc:picChg chg="mod">
          <ac:chgData name="Johnson, Chad" userId="29e26967-ee32-4210-a1e6-19e5305e9c5f" providerId="ADAL" clId="{44918CEE-2125-4E6C-A856-B328737FCBB0}" dt="2021-01-20T19:03:38.601" v="84" actId="1076"/>
          <ac:picMkLst>
            <pc:docMk/>
            <pc:sldMk cId="3424734237" sldId="333"/>
            <ac:picMk id="1026" creationId="{209CCCDB-1BEB-4851-AAD3-9FFB8EB8AF39}"/>
          </ac:picMkLst>
        </pc:picChg>
        <pc:picChg chg="mod">
          <ac:chgData name="Johnson, Chad" userId="29e26967-ee32-4210-a1e6-19e5305e9c5f" providerId="ADAL" clId="{44918CEE-2125-4E6C-A856-B328737FCBB0}" dt="2021-01-20T19:03:39.306" v="86" actId="1076"/>
          <ac:picMkLst>
            <pc:docMk/>
            <pc:sldMk cId="3424734237" sldId="333"/>
            <ac:picMk id="1028" creationId="{46972716-FA68-4EAB-8B6E-754AF6CC9F95}"/>
          </ac:picMkLst>
        </pc:picChg>
        <pc:picChg chg="mod">
          <ac:chgData name="Johnson, Chad" userId="29e26967-ee32-4210-a1e6-19e5305e9c5f" providerId="ADAL" clId="{44918CEE-2125-4E6C-A856-B328737FCBB0}" dt="2021-01-20T19:03:37.922" v="82" actId="1076"/>
          <ac:picMkLst>
            <pc:docMk/>
            <pc:sldMk cId="3424734237" sldId="333"/>
            <ac:picMk id="1030" creationId="{D61F02FE-71DF-47DE-8BCD-D2FF95897D3D}"/>
          </ac:picMkLst>
        </pc:picChg>
        <pc:picChg chg="mod">
          <ac:chgData name="Johnson, Chad" userId="29e26967-ee32-4210-a1e6-19e5305e9c5f" providerId="ADAL" clId="{44918CEE-2125-4E6C-A856-B328737FCBB0}" dt="2021-01-20T19:03:38.241" v="83" actId="1076"/>
          <ac:picMkLst>
            <pc:docMk/>
            <pc:sldMk cId="3424734237" sldId="333"/>
            <ac:picMk id="1032" creationId="{A81B13AE-206E-4E08-A119-251DF7E30659}"/>
          </ac:picMkLst>
        </pc:picChg>
        <pc:picChg chg="mod">
          <ac:chgData name="Johnson, Chad" userId="29e26967-ee32-4210-a1e6-19e5305e9c5f" providerId="ADAL" clId="{44918CEE-2125-4E6C-A856-B328737FCBB0}" dt="2021-01-20T19:03:38.970" v="85" actId="1076"/>
          <ac:picMkLst>
            <pc:docMk/>
            <pc:sldMk cId="3424734237" sldId="333"/>
            <ac:picMk id="1036" creationId="{F0EB408C-8D4A-4544-B948-2677FAE2199E}"/>
          </ac:picMkLst>
        </pc:picChg>
        <pc:picChg chg="mod">
          <ac:chgData name="Johnson, Chad" userId="29e26967-ee32-4210-a1e6-19e5305e9c5f" providerId="ADAL" clId="{44918CEE-2125-4E6C-A856-B328737FCBB0}" dt="2021-01-20T19:03:37.577" v="81" actId="1076"/>
          <ac:picMkLst>
            <pc:docMk/>
            <pc:sldMk cId="3424734237" sldId="333"/>
            <ac:picMk id="1038" creationId="{A6EE2577-F194-481B-90B8-21B0E75DAC4D}"/>
          </ac:picMkLst>
        </pc:picChg>
      </pc:sldChg>
      <pc:sldChg chg="modSp">
        <pc:chgData name="Johnson, Chad" userId="29e26967-ee32-4210-a1e6-19e5305e9c5f" providerId="ADAL" clId="{44918CEE-2125-4E6C-A856-B328737FCBB0}" dt="2021-01-13T20:09:10.332" v="25"/>
        <pc:sldMkLst>
          <pc:docMk/>
          <pc:sldMk cId="3302811409" sldId="334"/>
        </pc:sldMkLst>
        <pc:spChg chg="mod">
          <ac:chgData name="Johnson, Chad" userId="29e26967-ee32-4210-a1e6-19e5305e9c5f" providerId="ADAL" clId="{44918CEE-2125-4E6C-A856-B328737FCBB0}" dt="2021-01-13T20:09:10.332" v="25"/>
          <ac:spMkLst>
            <pc:docMk/>
            <pc:sldMk cId="3302811409" sldId="334"/>
            <ac:spMk id="4" creationId="{1E940305-38BB-427B-89D8-69E760E3B6CD}"/>
          </ac:spMkLst>
        </pc:spChg>
      </pc:sldChg>
      <pc:sldChg chg="modSp">
        <pc:chgData name="Johnson, Chad" userId="29e26967-ee32-4210-a1e6-19e5305e9c5f" providerId="ADAL" clId="{44918CEE-2125-4E6C-A856-B328737FCBB0}" dt="2021-01-13T20:09:15.951" v="27"/>
        <pc:sldMkLst>
          <pc:docMk/>
          <pc:sldMk cId="1343714115" sldId="335"/>
        </pc:sldMkLst>
        <pc:spChg chg="mod">
          <ac:chgData name="Johnson, Chad" userId="29e26967-ee32-4210-a1e6-19e5305e9c5f" providerId="ADAL" clId="{44918CEE-2125-4E6C-A856-B328737FCBB0}" dt="2021-01-13T20:09:15.951" v="27"/>
          <ac:spMkLst>
            <pc:docMk/>
            <pc:sldMk cId="1343714115" sldId="335"/>
            <ac:spMk id="4" creationId="{95B4009C-DCCC-4A36-9764-1A59463049C2}"/>
          </ac:spMkLst>
        </pc:spChg>
      </pc:sldChg>
      <pc:sldChg chg="add del">
        <pc:chgData name="Johnson, Chad" userId="29e26967-ee32-4210-a1e6-19e5305e9c5f" providerId="ADAL" clId="{44918CEE-2125-4E6C-A856-B328737FCBB0}" dt="2021-01-20T18:56:08.830" v="36" actId="2696"/>
        <pc:sldMkLst>
          <pc:docMk/>
          <pc:sldMk cId="3121774643" sldId="337"/>
        </pc:sldMkLst>
      </pc:sldChg>
      <pc:sldChg chg="modSp mod">
        <pc:chgData name="Johnson, Chad" userId="29e26967-ee32-4210-a1e6-19e5305e9c5f" providerId="ADAL" clId="{44918CEE-2125-4E6C-A856-B328737FCBB0}" dt="2021-01-20T18:59:12.846" v="37" actId="27636"/>
        <pc:sldMkLst>
          <pc:docMk/>
          <pc:sldMk cId="4141795699" sldId="338"/>
        </pc:sldMkLst>
        <pc:spChg chg="mod">
          <ac:chgData name="Johnson, Chad" userId="29e26967-ee32-4210-a1e6-19e5305e9c5f" providerId="ADAL" clId="{44918CEE-2125-4E6C-A856-B328737FCBB0}" dt="2021-01-20T18:59:12.846" v="37" actId="27636"/>
          <ac:spMkLst>
            <pc:docMk/>
            <pc:sldMk cId="4141795699" sldId="338"/>
            <ac:spMk id="3" creationId="{D4E76F1B-7A93-421D-BA94-2BDCFE699394}"/>
          </ac:spMkLst>
        </pc:spChg>
      </pc:sldChg>
      <pc:sldChg chg="modSp">
        <pc:chgData name="Johnson, Chad" userId="29e26967-ee32-4210-a1e6-19e5305e9c5f" providerId="ADAL" clId="{44918CEE-2125-4E6C-A856-B328737FCBB0}" dt="2021-01-13T20:09:18.249" v="28"/>
        <pc:sldMkLst>
          <pc:docMk/>
          <pc:sldMk cId="1096490994" sldId="339"/>
        </pc:sldMkLst>
        <pc:spChg chg="mod">
          <ac:chgData name="Johnson, Chad" userId="29e26967-ee32-4210-a1e6-19e5305e9c5f" providerId="ADAL" clId="{44918CEE-2125-4E6C-A856-B328737FCBB0}" dt="2021-01-13T20:09:18.249" v="28"/>
          <ac:spMkLst>
            <pc:docMk/>
            <pc:sldMk cId="1096490994" sldId="339"/>
            <ac:spMk id="4" creationId="{32653DBD-148F-4BA6-BF7A-571451562B40}"/>
          </ac:spMkLst>
        </pc:spChg>
      </pc:sldChg>
      <pc:sldChg chg="addSp delSp modSp">
        <pc:chgData name="Johnson, Chad" userId="29e26967-ee32-4210-a1e6-19e5305e9c5f" providerId="ADAL" clId="{44918CEE-2125-4E6C-A856-B328737FCBB0}" dt="2021-01-13T20:09:26.262" v="31"/>
        <pc:sldMkLst>
          <pc:docMk/>
          <pc:sldMk cId="2596992733" sldId="340"/>
        </pc:sldMkLst>
        <pc:spChg chg="mod">
          <ac:chgData name="Johnson, Chad" userId="29e26967-ee32-4210-a1e6-19e5305e9c5f" providerId="ADAL" clId="{44918CEE-2125-4E6C-A856-B328737FCBB0}" dt="2021-01-13T20:09:26.262" v="31"/>
          <ac:spMkLst>
            <pc:docMk/>
            <pc:sldMk cId="2596992733" sldId="340"/>
            <ac:spMk id="4" creationId="{4368B7D1-027B-471C-89A6-571C552BAECA}"/>
          </ac:spMkLst>
        </pc:spChg>
        <pc:spChg chg="add del">
          <ac:chgData name="Johnson, Chad" userId="29e26967-ee32-4210-a1e6-19e5305e9c5f" providerId="ADAL" clId="{44918CEE-2125-4E6C-A856-B328737FCBB0}" dt="2021-01-13T20:09:22.781" v="30"/>
          <ac:spMkLst>
            <pc:docMk/>
            <pc:sldMk cId="2596992733" sldId="340"/>
            <ac:spMk id="7" creationId="{41FE7C26-AB5F-40FD-A886-706C1A5C3446}"/>
          </ac:spMkLst>
        </pc:spChg>
      </pc:sldChg>
      <pc:sldChg chg="addSp delSp modSp mod">
        <pc:chgData name="Johnson, Chad" userId="29e26967-ee32-4210-a1e6-19e5305e9c5f" providerId="ADAL" clId="{44918CEE-2125-4E6C-A856-B328737FCBB0}" dt="2021-01-20T19:04:44.947" v="101" actId="14100"/>
        <pc:sldMkLst>
          <pc:docMk/>
          <pc:sldMk cId="2535268834" sldId="341"/>
        </pc:sldMkLst>
        <pc:spChg chg="del mod">
          <ac:chgData name="Johnson, Chad" userId="29e26967-ee32-4210-a1e6-19e5305e9c5f" providerId="ADAL" clId="{44918CEE-2125-4E6C-A856-B328737FCBB0}" dt="2021-01-20T19:04:14.947" v="98"/>
          <ac:spMkLst>
            <pc:docMk/>
            <pc:sldMk cId="2535268834" sldId="341"/>
            <ac:spMk id="3" creationId="{67F6D042-8DD3-4873-BA60-9D4FF053FBAF}"/>
          </ac:spMkLst>
        </pc:spChg>
        <pc:spChg chg="add mod">
          <ac:chgData name="Johnson, Chad" userId="29e26967-ee32-4210-a1e6-19e5305e9c5f" providerId="ADAL" clId="{44918CEE-2125-4E6C-A856-B328737FCBB0}" dt="2021-01-20T19:04:44.947" v="101" actId="14100"/>
          <ac:spMkLst>
            <pc:docMk/>
            <pc:sldMk cId="2535268834" sldId="341"/>
            <ac:spMk id="4" creationId="{B6992E15-D3BB-46EF-9E89-43592B85D753}"/>
          </ac:spMkLst>
        </pc:spChg>
        <pc:picChg chg="add mod">
          <ac:chgData name="Johnson, Chad" userId="29e26967-ee32-4210-a1e6-19e5305e9c5f" providerId="ADAL" clId="{44918CEE-2125-4E6C-A856-B328737FCBB0}" dt="2021-01-20T19:04:18.488" v="99" actId="14100"/>
          <ac:picMkLst>
            <pc:docMk/>
            <pc:sldMk cId="2535268834" sldId="341"/>
            <ac:picMk id="6" creationId="{F0B3B891-5E3C-4C4B-A1CA-9A38AC6371E7}"/>
          </ac:picMkLst>
        </pc:picChg>
        <pc:picChg chg="del mod">
          <ac:chgData name="Johnson, Chad" userId="29e26967-ee32-4210-a1e6-19e5305e9c5f" providerId="ADAL" clId="{44918CEE-2125-4E6C-A856-B328737FCBB0}" dt="2021-01-20T19:04:12.732" v="97" actId="21"/>
          <ac:picMkLst>
            <pc:docMk/>
            <pc:sldMk cId="2535268834" sldId="341"/>
            <ac:picMk id="7" creationId="{37FD1F8F-3E99-417C-A0C5-557810D2AD6F}"/>
          </ac:picMkLst>
        </pc:picChg>
      </pc:sldChg>
      <pc:sldChg chg="add">
        <pc:chgData name="Johnson, Chad" userId="29e26967-ee32-4210-a1e6-19e5305e9c5f" providerId="ADAL" clId="{44918CEE-2125-4E6C-A856-B328737FCBB0}" dt="2021-01-20T18:55:06.411" v="35"/>
        <pc:sldMkLst>
          <pc:docMk/>
          <pc:sldMk cId="157437458" sldId="344"/>
        </pc:sldMkLst>
      </pc:sldChg>
      <pc:sldChg chg="add">
        <pc:chgData name="Johnson, Chad" userId="29e26967-ee32-4210-a1e6-19e5305e9c5f" providerId="ADAL" clId="{44918CEE-2125-4E6C-A856-B328737FCBB0}" dt="2021-01-20T18:55:06.411" v="35"/>
        <pc:sldMkLst>
          <pc:docMk/>
          <pc:sldMk cId="260467396" sldId="352"/>
        </pc:sldMkLst>
      </pc:sldChg>
      <pc:sldChg chg="add del">
        <pc:chgData name="Johnson, Chad" userId="29e26967-ee32-4210-a1e6-19e5305e9c5f" providerId="ADAL" clId="{44918CEE-2125-4E6C-A856-B328737FCBB0}" dt="2021-01-20T18:56:08.830" v="36" actId="2696"/>
        <pc:sldMkLst>
          <pc:docMk/>
          <pc:sldMk cId="1848437827" sldId="353"/>
        </pc:sldMkLst>
      </pc:sldChg>
      <pc:sldChg chg="add del">
        <pc:chgData name="Johnson, Chad" userId="29e26967-ee32-4210-a1e6-19e5305e9c5f" providerId="ADAL" clId="{44918CEE-2125-4E6C-A856-B328737FCBB0}" dt="2021-01-20T18:56:08.830" v="36" actId="2696"/>
        <pc:sldMkLst>
          <pc:docMk/>
          <pc:sldMk cId="3811428884" sldId="358"/>
        </pc:sldMkLst>
      </pc:sldChg>
      <pc:sldChg chg="add">
        <pc:chgData name="Johnson, Chad" userId="29e26967-ee32-4210-a1e6-19e5305e9c5f" providerId="ADAL" clId="{44918CEE-2125-4E6C-A856-B328737FCBB0}" dt="2021-01-20T18:55:06.411" v="35"/>
        <pc:sldMkLst>
          <pc:docMk/>
          <pc:sldMk cId="2327840367" sldId="361"/>
        </pc:sldMkLst>
      </pc:sldChg>
      <pc:sldChg chg="add">
        <pc:chgData name="Johnson, Chad" userId="29e26967-ee32-4210-a1e6-19e5305e9c5f" providerId="ADAL" clId="{44918CEE-2125-4E6C-A856-B328737FCBB0}" dt="2021-01-20T18:55:06.411" v="35"/>
        <pc:sldMkLst>
          <pc:docMk/>
          <pc:sldMk cId="4167551110" sldId="362"/>
        </pc:sldMkLst>
      </pc:sldChg>
      <pc:sldChg chg="add">
        <pc:chgData name="Johnson, Chad" userId="29e26967-ee32-4210-a1e6-19e5305e9c5f" providerId="ADAL" clId="{44918CEE-2125-4E6C-A856-B328737FCBB0}" dt="2021-01-20T18:55:06.411" v="35"/>
        <pc:sldMkLst>
          <pc:docMk/>
          <pc:sldMk cId="2202306541" sldId="363"/>
        </pc:sldMkLst>
      </pc:sldChg>
      <pc:sldChg chg="add del">
        <pc:chgData name="Johnson, Chad" userId="29e26967-ee32-4210-a1e6-19e5305e9c5f" providerId="ADAL" clId="{44918CEE-2125-4E6C-A856-B328737FCBB0}" dt="2021-01-20T18:56:08.830" v="36" actId="2696"/>
        <pc:sldMkLst>
          <pc:docMk/>
          <pc:sldMk cId="2860845084" sldId="364"/>
        </pc:sldMkLst>
      </pc:sldChg>
      <pc:sldChg chg="add del">
        <pc:chgData name="Johnson, Chad" userId="29e26967-ee32-4210-a1e6-19e5305e9c5f" providerId="ADAL" clId="{44918CEE-2125-4E6C-A856-B328737FCBB0}" dt="2021-01-20T18:56:08.830" v="36" actId="2696"/>
        <pc:sldMkLst>
          <pc:docMk/>
          <pc:sldMk cId="3965774776" sldId="365"/>
        </pc:sldMkLst>
      </pc:sldChg>
      <pc:sldChg chg="add">
        <pc:chgData name="Johnson, Chad" userId="29e26967-ee32-4210-a1e6-19e5305e9c5f" providerId="ADAL" clId="{44918CEE-2125-4E6C-A856-B328737FCBB0}" dt="2021-01-20T18:55:06.411" v="35"/>
        <pc:sldMkLst>
          <pc:docMk/>
          <pc:sldMk cId="3643710956" sldId="367"/>
        </pc:sldMkLst>
      </pc:sldChg>
      <pc:sldChg chg="add">
        <pc:chgData name="Johnson, Chad" userId="29e26967-ee32-4210-a1e6-19e5305e9c5f" providerId="ADAL" clId="{44918CEE-2125-4E6C-A856-B328737FCBB0}" dt="2021-01-20T18:55:06.411" v="35"/>
        <pc:sldMkLst>
          <pc:docMk/>
          <pc:sldMk cId="1474402889" sldId="368"/>
        </pc:sldMkLst>
      </pc:sldChg>
      <pc:sldChg chg="add del">
        <pc:chgData name="Johnson, Chad" userId="29e26967-ee32-4210-a1e6-19e5305e9c5f" providerId="ADAL" clId="{44918CEE-2125-4E6C-A856-B328737FCBB0}" dt="2021-01-20T18:56:08.830" v="36" actId="2696"/>
        <pc:sldMkLst>
          <pc:docMk/>
          <pc:sldMk cId="1176463432" sldId="369"/>
        </pc:sldMkLst>
      </pc:sldChg>
      <pc:sldChg chg="modSp mod ord">
        <pc:chgData name="Johnson, Chad" userId="29e26967-ee32-4210-a1e6-19e5305e9c5f" providerId="ADAL" clId="{44918CEE-2125-4E6C-A856-B328737FCBB0}" dt="2021-01-20T19:25:03.351" v="103" actId="1076"/>
        <pc:sldMkLst>
          <pc:docMk/>
          <pc:sldMk cId="3526647210" sldId="369"/>
        </pc:sldMkLst>
        <pc:spChg chg="mod">
          <ac:chgData name="Johnson, Chad" userId="29e26967-ee32-4210-a1e6-19e5305e9c5f" providerId="ADAL" clId="{44918CEE-2125-4E6C-A856-B328737FCBB0}" dt="2021-01-20T18:59:12.943" v="39" actId="27636"/>
          <ac:spMkLst>
            <pc:docMk/>
            <pc:sldMk cId="3526647210" sldId="369"/>
            <ac:spMk id="3" creationId="{00000000-0000-0000-0000-000000000000}"/>
          </ac:spMkLst>
        </pc:spChg>
        <pc:picChg chg="mod">
          <ac:chgData name="Johnson, Chad" userId="29e26967-ee32-4210-a1e6-19e5305e9c5f" providerId="ADAL" clId="{44918CEE-2125-4E6C-A856-B328737FCBB0}" dt="2021-01-20T19:25:03.351" v="103" actId="1076"/>
          <ac:picMkLst>
            <pc:docMk/>
            <pc:sldMk cId="3526647210" sldId="369"/>
            <ac:picMk id="4" creationId="{CC8B96BC-41C8-40AB-849E-F57488C80B57}"/>
          </ac:picMkLst>
        </pc:picChg>
      </pc:sldChg>
      <pc:sldChg chg="addSp delSp new del">
        <pc:chgData name="Johnson, Chad" userId="29e26967-ee32-4210-a1e6-19e5305e9c5f" providerId="ADAL" clId="{44918CEE-2125-4E6C-A856-B328737FCBB0}" dt="2021-01-20T19:30:48.641" v="107" actId="680"/>
        <pc:sldMkLst>
          <pc:docMk/>
          <pc:sldMk cId="1464943247" sldId="370"/>
        </pc:sldMkLst>
        <pc:spChg chg="add del">
          <ac:chgData name="Johnson, Chad" userId="29e26967-ee32-4210-a1e6-19e5305e9c5f" providerId="ADAL" clId="{44918CEE-2125-4E6C-A856-B328737FCBB0}" dt="2021-01-20T19:25:12.457" v="106"/>
          <ac:spMkLst>
            <pc:docMk/>
            <pc:sldMk cId="1464943247" sldId="370"/>
            <ac:spMk id="7" creationId="{FADC008D-2407-432A-811D-FB4DF370027D}"/>
          </ac:spMkLst>
        </pc:spChg>
        <pc:picChg chg="add del">
          <ac:chgData name="Johnson, Chad" userId="29e26967-ee32-4210-a1e6-19e5305e9c5f" providerId="ADAL" clId="{44918CEE-2125-4E6C-A856-B328737FCBB0}" dt="2021-01-20T19:25:12.457" v="106"/>
          <ac:picMkLst>
            <pc:docMk/>
            <pc:sldMk cId="1464943247" sldId="370"/>
            <ac:picMk id="1026" creationId="{B74552C3-A5F6-43FE-B1B7-14A5966C9C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46E2A-693B-420E-9FFA-5F21EEFA4601}" type="datetimeFigureOut">
              <a:rPr lang="en-US" smtClean="0"/>
              <a:t>2022-09-18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B894B-2E5A-412F-A0D0-DAB9AE1F7AFF}" type="slidenum">
              <a:rPr lang="en-US" smtClean="0"/>
              <a:t>‹#›</a:t>
            </a:fld>
            <a:endParaRPr lang="en-US"/>
          </a:p>
        </p:txBody>
      </p:sp>
    </p:spTree>
    <p:extLst>
      <p:ext uri="{BB962C8B-B14F-4D97-AF65-F5344CB8AC3E}">
        <p14:creationId xmlns:p14="http://schemas.microsoft.com/office/powerpoint/2010/main" val="3633648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edia1.razorplanet.com/share/510694-5121/resources/517801_TheHolmesRaheLifeStressInventory22814.pdf"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FB894B-2E5A-412F-A0D0-DAB9AE1F7AFF}" type="slidenum">
              <a:rPr lang="en-US" smtClean="0"/>
              <a:t>2</a:t>
            </a:fld>
            <a:endParaRPr lang="en-US"/>
          </a:p>
        </p:txBody>
      </p:sp>
    </p:spTree>
    <p:extLst>
      <p:ext uri="{BB962C8B-B14F-4D97-AF65-F5344CB8AC3E}">
        <p14:creationId xmlns:p14="http://schemas.microsoft.com/office/powerpoint/2010/main" val="383479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Built off of a theory by Robert Merton, developed by Robert Agnew.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Strains seen as unjust. Like being written up for something they don’t see as their fault.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hlinkClick r:id="rId3"/>
              </a:rPr>
              <a:t>Strains are high in magnitude.</a:t>
            </a:r>
            <a:r>
              <a:rPr lang="en-US" dirty="0"/>
              <a:t> Like major events like death or divorce.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Strains associated with low social control. Like being passed up for a promotion by someone with less experience.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Strains that create pressure or incentive to engage in criminal coping. Like getting into heavy debt or fall </a:t>
            </a:r>
            <a:r>
              <a:rPr lang="en-US" dirty="0" err="1"/>
              <a:t>inw</a:t>
            </a:r>
            <a:r>
              <a:rPr lang="en-US" dirty="0"/>
              <a:t> </a:t>
            </a:r>
            <a:r>
              <a:rPr lang="en-US" dirty="0" err="1"/>
              <a:t>ith</a:t>
            </a:r>
            <a:r>
              <a:rPr lang="en-US" dirty="0"/>
              <a:t> bad influences.</a:t>
            </a:r>
          </a:p>
          <a:p>
            <a:endParaRPr lang="en-US" dirty="0"/>
          </a:p>
        </p:txBody>
      </p:sp>
      <p:sp>
        <p:nvSpPr>
          <p:cNvPr id="4" name="Slide Number Placeholder 3"/>
          <p:cNvSpPr>
            <a:spLocks noGrp="1"/>
          </p:cNvSpPr>
          <p:nvPr>
            <p:ph type="sldNum" sz="quarter" idx="5"/>
          </p:nvPr>
        </p:nvSpPr>
        <p:spPr/>
        <p:txBody>
          <a:bodyPr/>
          <a:lstStyle/>
          <a:p>
            <a:fld id="{E031F82A-FE46-44E4-A187-D1071BBE6AB3}" type="slidenum">
              <a:rPr lang="en-US" smtClean="0"/>
              <a:t>48</a:t>
            </a:fld>
            <a:endParaRPr lang="en-US"/>
          </a:p>
        </p:txBody>
      </p:sp>
    </p:spTree>
    <p:extLst>
      <p:ext uri="{BB962C8B-B14F-4D97-AF65-F5344CB8AC3E}">
        <p14:creationId xmlns:p14="http://schemas.microsoft.com/office/powerpoint/2010/main" val="52066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suffering from this may seek “criminal coping” </a:t>
            </a:r>
          </a:p>
          <a:p>
            <a:pPr lvl="1"/>
            <a:r>
              <a:rPr lang="en-US" dirty="0"/>
              <a:t>Seeking quick profit to “keep up” with the appearance of wealth. For example, theft.</a:t>
            </a:r>
          </a:p>
          <a:p>
            <a:pPr lvl="1"/>
            <a:r>
              <a:rPr lang="en-US" dirty="0"/>
              <a:t>Getting revenge on those they see as the causes of strain. For example, harassment/assault.</a:t>
            </a:r>
          </a:p>
          <a:p>
            <a:pPr lvl="1"/>
            <a:r>
              <a:rPr lang="en-US" dirty="0"/>
              <a:t>Taking their frustration out on others as a way of alleviating these bad feelings. For example, cyber-bullying. </a:t>
            </a:r>
          </a:p>
          <a:p>
            <a:r>
              <a:rPr lang="en-US" dirty="0"/>
              <a:t>Explains computer crimes that are motives of profit, retributions, or personal in nature…</a:t>
            </a:r>
          </a:p>
          <a:p>
            <a:endParaRPr lang="en-US" dirty="0"/>
          </a:p>
        </p:txBody>
      </p:sp>
      <p:sp>
        <p:nvSpPr>
          <p:cNvPr id="4" name="Slide Number Placeholder 3"/>
          <p:cNvSpPr>
            <a:spLocks noGrp="1"/>
          </p:cNvSpPr>
          <p:nvPr>
            <p:ph type="sldNum" sz="quarter" idx="5"/>
          </p:nvPr>
        </p:nvSpPr>
        <p:spPr/>
        <p:txBody>
          <a:bodyPr/>
          <a:lstStyle/>
          <a:p>
            <a:fld id="{E031F82A-FE46-44E4-A187-D1071BBE6AB3}" type="slidenum">
              <a:rPr lang="en-US" smtClean="0"/>
              <a:t>49</a:t>
            </a:fld>
            <a:endParaRPr lang="en-US"/>
          </a:p>
        </p:txBody>
      </p:sp>
    </p:spTree>
    <p:extLst>
      <p:ext uri="{BB962C8B-B14F-4D97-AF65-F5344CB8AC3E}">
        <p14:creationId xmlns:p14="http://schemas.microsoft.com/office/powerpoint/2010/main" val="3818800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2022-09-18</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2022-09-18</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2022-09-18</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2022-09-18</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2022-09-18</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2022-09-18</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2022-09-18</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2022-09-18</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2022-09-18</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2022-09-18</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2022-09-18</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2022-09-18</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2022-09-18</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2022-09-18</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2022-09-18</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2022-09-18</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2022-09-18</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2022-09-18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chorka.espivblogs.net/2016/03/31/open-letter-from-joseph-konopka-dr-chos-us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nfoseceye.wordpress.com/tag/bergie-web/"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Epilepsy_Foundation#2008_forum_invasion" TargetMode="External"/><Relationship Id="rId2" Type="http://schemas.openxmlformats.org/officeDocument/2006/relationships/hyperlink" Target="https://pastebin.com/T1LHnz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nformationisbeautiful.net/visualizations/worlds-biggest-data-breaches-hack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media1.razorplanet.com/share/510694-5121/resources/517801_TheHolmesRaheLifeStressInventory22814.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hyperlink" Target="https://www.information-management.com/articles/musk-says-tesla-data-leaked-by-disgruntled-employe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computerworlduk.com/security/morrisons-massive-2014-payroll-breach-result-of-employees-bizarre-grudge-361979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Three: Hackers, ancient and modern</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303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- 1980s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dirty="0"/>
              <a:t>1983 (same year as War Games), authorities arrest six teenagers known as the 414 gang (after the area code to which they are traced). During a nine-day spree, the gang breaks into some 60 computers, among them computers at the Los Alamos National Laboratory, which helps develop nuclear weapons.</a:t>
            </a:r>
          </a:p>
          <a:p>
            <a:pPr>
              <a:buFont typeface="Wingdings" panose="05000000000000000000" pitchFamily="2" charset="2"/>
              <a:buChar char="§"/>
            </a:pPr>
            <a:r>
              <a:rPr lang="en-US" dirty="0"/>
              <a:t>The hacker magazine 2600 begins regular publication, followed a year later by the online 'zine </a:t>
            </a:r>
            <a:r>
              <a:rPr lang="en-US" dirty="0" err="1"/>
              <a:t>Phrack</a:t>
            </a:r>
            <a:r>
              <a:rPr lang="en-US" dirty="0"/>
              <a:t>. The editor of 2600, "Emmanuel Goldstein" (whose real name is Eric Corley), takes his handle from the main character in George Orwell's "1984." Both publications provide tips for would-be hackers and phone phreaks, as well as commentary on the hacker issues of the day. Today, copies of 2600 are sold at most large retail bookstores.</a:t>
            </a:r>
          </a:p>
        </p:txBody>
      </p:sp>
    </p:spTree>
    <p:extLst>
      <p:ext uri="{BB962C8B-B14F-4D97-AF65-F5344CB8AC3E}">
        <p14:creationId xmlns:p14="http://schemas.microsoft.com/office/powerpoint/2010/main" val="146136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sz="3600" dirty="0"/>
              <a:t>The 414s</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a:xfrm>
            <a:off x="1141413" y="2249487"/>
            <a:ext cx="6065570" cy="3541714"/>
          </a:xfrm>
        </p:spPr>
        <p:txBody>
          <a:bodyPr vert="horz" lIns="91439" tIns="45719" rIns="91439" bIns="45719" rtlCol="0" anchor="ctr">
            <a:noAutofit/>
          </a:bodyPr>
          <a:lstStyle/>
          <a:p>
            <a:pPr>
              <a:buFont typeface="Wingdings" panose="05000000000000000000" pitchFamily="2" charset="2"/>
              <a:buChar char="§"/>
            </a:pPr>
            <a:r>
              <a:rPr lang="en-US" sz="1600" dirty="0"/>
              <a:t>One of the original hacking groups in the 1980s. A group of kids 16-22 that met through Explorer Scouts and took their name from the area code of Milwaukee, WI. </a:t>
            </a:r>
          </a:p>
          <a:p>
            <a:pPr>
              <a:buFont typeface="Wingdings" panose="05000000000000000000" pitchFamily="2" charset="2"/>
              <a:buChar char="§"/>
            </a:pPr>
            <a:r>
              <a:rPr lang="en-US" sz="1600" dirty="0"/>
              <a:t>They used inexpensive personal computers, analog modems, and simple hacking techniques exploiting the lack of administrative oversight and password care for systems.</a:t>
            </a:r>
          </a:p>
          <a:p>
            <a:pPr>
              <a:buFont typeface="Wingdings" panose="05000000000000000000" pitchFamily="2" charset="2"/>
              <a:buChar char="§"/>
            </a:pPr>
            <a:r>
              <a:rPr lang="en-US" sz="1600" dirty="0"/>
              <a:t>Gerald </a:t>
            </a:r>
            <a:r>
              <a:rPr lang="en-US" sz="1600" dirty="0" err="1"/>
              <a:t>Wondra</a:t>
            </a:r>
            <a:r>
              <a:rPr lang="en-US" sz="1600" dirty="0"/>
              <a:t>, 22 at the time, was the first visited by the FBI. </a:t>
            </a:r>
            <a:r>
              <a:rPr lang="en-US" sz="1600" dirty="0" err="1"/>
              <a:t>Wondra</a:t>
            </a:r>
            <a:r>
              <a:rPr lang="en-US" sz="1600" dirty="0"/>
              <a:t> lived with his mother in West Allis. </a:t>
            </a:r>
            <a:r>
              <a:rPr lang="en-US" sz="1600" dirty="0" err="1"/>
              <a:t>Wondra</a:t>
            </a:r>
            <a:r>
              <a:rPr lang="en-US" sz="1600" dirty="0"/>
              <a:t> said he was "curious, he was just having fun".</a:t>
            </a:r>
          </a:p>
        </p:txBody>
      </p:sp>
      <p:pic>
        <p:nvPicPr>
          <p:cNvPr id="8" name="Picture 8">
            <a:extLst>
              <a:ext uri="{FF2B5EF4-FFF2-40B4-BE49-F238E27FC236}">
                <a16:creationId xmlns:a16="http://schemas.microsoft.com/office/drawing/2014/main" id="{36CAF4F0-2C4F-460F-AEC2-0CF60FC13016}"/>
              </a:ext>
            </a:extLst>
          </p:cNvPr>
          <p:cNvPicPr>
            <a:picLocks noChangeAspect="1"/>
          </p:cNvPicPr>
          <p:nvPr/>
        </p:nvPicPr>
        <p:blipFill>
          <a:blip r:embed="rId2"/>
          <a:stretch>
            <a:fillRect/>
          </a:stretch>
        </p:blipFill>
        <p:spPr>
          <a:xfrm>
            <a:off x="7206982" y="124006"/>
            <a:ext cx="4831588" cy="6609987"/>
          </a:xfrm>
          <a:prstGeom prst="rect">
            <a:avLst/>
          </a:prstGeom>
        </p:spPr>
      </p:pic>
    </p:spTree>
    <p:extLst>
      <p:ext uri="{BB962C8B-B14F-4D97-AF65-F5344CB8AC3E}">
        <p14:creationId xmlns:p14="http://schemas.microsoft.com/office/powerpoint/2010/main" val="6582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- 1980s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b="1" dirty="0"/>
              <a:t>1986: Use a Computer, Go to Jail</a:t>
            </a:r>
          </a:p>
          <a:p>
            <a:pPr lvl="1">
              <a:buFont typeface="Wingdings" panose="05000000000000000000" pitchFamily="2" charset="2"/>
              <a:buChar char="§"/>
            </a:pPr>
            <a:r>
              <a:rPr lang="en-US" dirty="0"/>
              <a:t>In the wake of an increasing number of break-ins to government and corporate computers, Congress passes the Computer Fraud and Abuse Act, which makes it a crime to break into computer systems. The law, however, does not cover juveniles.</a:t>
            </a:r>
          </a:p>
          <a:p>
            <a:pPr>
              <a:buFont typeface="Wingdings" panose="05000000000000000000" pitchFamily="2" charset="2"/>
              <a:buChar char="§"/>
            </a:pPr>
            <a:r>
              <a:rPr lang="en-US" b="1" dirty="0"/>
              <a:t>1988: The Morris Worm</a:t>
            </a:r>
          </a:p>
          <a:p>
            <a:pPr lvl="1">
              <a:buFont typeface="Wingdings" panose="05000000000000000000" pitchFamily="2" charset="2"/>
              <a:buChar char="§"/>
            </a:pPr>
            <a:r>
              <a:rPr lang="en-US" dirty="0"/>
              <a:t>Robert T. Morris, Jr., a graduate student at Cornell University and son of a chief scientist at a division of the National Security Agency, launches a self-replicating worm on the government's ARPAnet (precursor to the Internet) to test its effect on UNIX systems.</a:t>
            </a:r>
          </a:p>
          <a:p>
            <a:pPr lvl="1">
              <a:buFont typeface="Wingdings" panose="05000000000000000000" pitchFamily="2" charset="2"/>
              <a:buChar char="§"/>
            </a:pPr>
            <a:r>
              <a:rPr lang="en-US" dirty="0"/>
              <a:t>The worm gets out of hand and spreads to some 6,000 networked computers, clogging government and university systems. Morris is dismissed from Cornell, sentenced to three years' probation and fined $10,000.</a:t>
            </a:r>
          </a:p>
        </p:txBody>
      </p:sp>
    </p:spTree>
    <p:extLst>
      <p:ext uri="{BB962C8B-B14F-4D97-AF65-F5344CB8AC3E}">
        <p14:creationId xmlns:p14="http://schemas.microsoft.com/office/powerpoint/2010/main" val="334923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- 1980s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a:t>1989</a:t>
            </a:r>
          </a:p>
          <a:p>
            <a:pPr lvl="1">
              <a:buFont typeface="Wingdings" panose="05000000000000000000" pitchFamily="2" charset="2"/>
              <a:buChar char="§"/>
            </a:pPr>
            <a:r>
              <a:rPr lang="en-US" dirty="0"/>
              <a:t>A hacker is arrested who calls himself "The Mentor." He publishes a now-famous treatise that comes to be known as the Hacker's Manifesto. The piece, a defense of hacker antics, begins, "My crime is that of curiosity ... I am a hacker, and this is my manifesto. You may stop this individual, but you can't stop us all."</a:t>
            </a:r>
          </a:p>
        </p:txBody>
      </p:sp>
    </p:spTree>
    <p:extLst>
      <p:ext uri="{BB962C8B-B14F-4D97-AF65-F5344CB8AC3E}">
        <p14:creationId xmlns:p14="http://schemas.microsoft.com/office/powerpoint/2010/main" val="208760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- 1990s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b="1" dirty="0"/>
              <a:t>1990: Operation Sundevil</a:t>
            </a:r>
          </a:p>
          <a:p>
            <a:pPr lvl="1">
              <a:buFont typeface="Wingdings" panose="05000000000000000000" pitchFamily="2" charset="2"/>
              <a:buChar char="§"/>
            </a:pPr>
            <a:r>
              <a:rPr lang="en-US" dirty="0"/>
              <a:t>After a prolonged sting investigation. The arrests involve organizers and prominent members of BBSs and are aimed at cracking down on credit-card theft and telephone and wire fraud. The result is a breakdown in the hacking community, with members informing on each other in exchange for immunity.</a:t>
            </a:r>
          </a:p>
          <a:p>
            <a:pPr>
              <a:buFont typeface="Wingdings" panose="05000000000000000000" pitchFamily="2" charset="2"/>
              <a:buChar char="§"/>
            </a:pPr>
            <a:r>
              <a:rPr lang="en-US" b="1" dirty="0"/>
              <a:t>1993: Why Buy a Car When You Can Hack One?</a:t>
            </a:r>
          </a:p>
          <a:p>
            <a:pPr lvl="1">
              <a:buFont typeface="Wingdings" panose="05000000000000000000" pitchFamily="2" charset="2"/>
              <a:buChar char="§"/>
            </a:pPr>
            <a:r>
              <a:rPr lang="en-US" dirty="0"/>
              <a:t>During radio station call-in contests, hacker-fugitive Kevin Poulsen and two friends rig the stations' phone systems to let only their calls through, and "win" two Porsches, vacation trips and $20,000.</a:t>
            </a:r>
          </a:p>
          <a:p>
            <a:pPr lvl="1">
              <a:buFont typeface="Wingdings" panose="05000000000000000000" pitchFamily="2" charset="2"/>
              <a:buChar char="§"/>
            </a:pPr>
            <a:r>
              <a:rPr lang="en-US" dirty="0"/>
              <a:t>Poulsen, already wanted for breaking into phone-company systems, serves five years in prison for computer and wire fraud. (Since his release in 1996, he has worked as a freelance journalist covering computer crime.)</a:t>
            </a:r>
          </a:p>
        </p:txBody>
      </p:sp>
    </p:spTree>
    <p:extLst>
      <p:ext uri="{BB962C8B-B14F-4D97-AF65-F5344CB8AC3E}">
        <p14:creationId xmlns:p14="http://schemas.microsoft.com/office/powerpoint/2010/main" val="140339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- 1990s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a:t>1994: Hacking Tools R Us</a:t>
            </a:r>
          </a:p>
          <a:p>
            <a:pPr lvl="1">
              <a:buFont typeface="Wingdings" panose="05000000000000000000" pitchFamily="2" charset="2"/>
              <a:buChar char="§"/>
            </a:pPr>
            <a:r>
              <a:rPr lang="en-US" dirty="0"/>
              <a:t>The Internet begins to take off as a new browser, Netscape Navigator, makes information on the Web more accessible. Hackers take to the new venue quickly, moving all their how-to information and hacking programs from the old BBSs to new hacker Web sites.</a:t>
            </a:r>
          </a:p>
          <a:p>
            <a:pPr lvl="1">
              <a:buFont typeface="Wingdings" panose="05000000000000000000" pitchFamily="2" charset="2"/>
              <a:buChar char="§"/>
            </a:pPr>
            <a:r>
              <a:rPr lang="en-US" dirty="0"/>
              <a:t>As information and easy-to-use tools become available to anyone with Net access, the face of hacking begins to change.</a:t>
            </a:r>
          </a:p>
        </p:txBody>
      </p:sp>
    </p:spTree>
    <p:extLst>
      <p:ext uri="{BB962C8B-B14F-4D97-AF65-F5344CB8AC3E}">
        <p14:creationId xmlns:p14="http://schemas.microsoft.com/office/powerpoint/2010/main" val="111569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- 1990s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b="1" dirty="0"/>
              <a:t>1995: The Mitnick Takedown</a:t>
            </a:r>
          </a:p>
          <a:p>
            <a:pPr lvl="1">
              <a:buFont typeface="Wingdings" panose="05000000000000000000" pitchFamily="2" charset="2"/>
              <a:buChar char="§"/>
            </a:pPr>
            <a:r>
              <a:rPr lang="en-US" dirty="0"/>
              <a:t>Serial </a:t>
            </a:r>
            <a:r>
              <a:rPr lang="en-US" dirty="0" err="1"/>
              <a:t>cybertrespasser</a:t>
            </a:r>
            <a:r>
              <a:rPr lang="en-US" dirty="0"/>
              <a:t> Kevin Mitnick is captured by federal agents and charged with stealing 20,000 credit card numbers. He's kept in prison for four years without a trial and becomes a celebrity in the hacking underground. After pleading guilty to seven charges at his trial in March 1999, he's eventually sentenced to little more than time he had already served while he wait for a trial.</a:t>
            </a:r>
          </a:p>
          <a:p>
            <a:pPr>
              <a:buFont typeface="Wingdings" panose="05000000000000000000" pitchFamily="2" charset="2"/>
              <a:buChar char="§"/>
            </a:pPr>
            <a:r>
              <a:rPr lang="en-US" b="1" dirty="0"/>
              <a:t>1997: Hacking AOL</a:t>
            </a:r>
          </a:p>
          <a:p>
            <a:pPr lvl="1">
              <a:buFont typeface="Wingdings" panose="05000000000000000000" pitchFamily="2" charset="2"/>
              <a:buChar char="§"/>
            </a:pPr>
            <a:r>
              <a:rPr lang="en-US" dirty="0" err="1"/>
              <a:t>AOHell</a:t>
            </a:r>
            <a:r>
              <a:rPr lang="en-US" dirty="0"/>
              <a:t> is released, a freeware application that allows a burgeoning community of unskilled hackers -- or script kiddies -- to wreak havoc on America Online (AOL). For days, hundreds of thousands of AOL users find their mailboxes flooded with multi-megabyte mail bombs and their chat rooms disrupted with spam messages. </a:t>
            </a:r>
          </a:p>
        </p:txBody>
      </p:sp>
    </p:spTree>
    <p:extLst>
      <p:ext uri="{BB962C8B-B14F-4D97-AF65-F5344CB8AC3E}">
        <p14:creationId xmlns:p14="http://schemas.microsoft.com/office/powerpoint/2010/main" val="356170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- 1990s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b="1" dirty="0"/>
              <a:t>1998: The Cult of Hacking and the Israeli Connection</a:t>
            </a:r>
          </a:p>
          <a:p>
            <a:pPr lvl="1">
              <a:buFont typeface="Wingdings" panose="05000000000000000000" pitchFamily="2" charset="2"/>
              <a:buChar char="§"/>
            </a:pPr>
            <a:r>
              <a:rPr lang="en-US" dirty="0"/>
              <a:t>The hacking group Cult of the Dead Cow releases its Trojan horse program, Back Orifice -- a powerful hacking tool -- at Def Con. Once a hacker installs the Trojan horse on a machine running Windows 95 or Windows 98, the program allows unauthorized remote access of the machine.</a:t>
            </a:r>
          </a:p>
          <a:p>
            <a:pPr lvl="1">
              <a:buFont typeface="Wingdings" panose="05000000000000000000" pitchFamily="2" charset="2"/>
              <a:buChar char="§"/>
            </a:pPr>
            <a:r>
              <a:rPr lang="en-US" dirty="0"/>
              <a:t>During heightened tensions in the Persian Gulf, hackers touch off a string of break-ins to unclassified Pentagon computers and steal software programs. Then-U.S. Deputy Defense Secretary John Hamre calls it "the most organized and systematic attack" on U.S. military systems to date.</a:t>
            </a:r>
          </a:p>
          <a:p>
            <a:pPr lvl="1">
              <a:buFont typeface="Wingdings" panose="05000000000000000000" pitchFamily="2" charset="2"/>
              <a:buChar char="§"/>
            </a:pPr>
            <a:r>
              <a:rPr lang="en-US" dirty="0"/>
              <a:t>An investigation points to two American teens. A 19-year-old Israeli hacker who calls himself "The Analyzer" (aka Ehud </a:t>
            </a:r>
            <a:r>
              <a:rPr lang="en-US" dirty="0" err="1"/>
              <a:t>Tenebaum</a:t>
            </a:r>
            <a:r>
              <a:rPr lang="en-US" dirty="0"/>
              <a:t>) is eventually identified as their ringleader and arrested. Today </a:t>
            </a:r>
            <a:r>
              <a:rPr lang="en-US" dirty="0" err="1"/>
              <a:t>Tenebaum</a:t>
            </a:r>
            <a:r>
              <a:rPr lang="en-US" dirty="0"/>
              <a:t> is chief technology officer of a computer consulting firm.</a:t>
            </a:r>
          </a:p>
        </p:txBody>
      </p:sp>
    </p:spTree>
    <p:extLst>
      <p:ext uri="{BB962C8B-B14F-4D97-AF65-F5344CB8AC3E}">
        <p14:creationId xmlns:p14="http://schemas.microsoft.com/office/powerpoint/2010/main" val="25080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- 2000s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b="1" dirty="0"/>
              <a:t>2000: Service Denied</a:t>
            </a:r>
          </a:p>
          <a:p>
            <a:pPr lvl="1">
              <a:buFont typeface="Wingdings" panose="05000000000000000000" pitchFamily="2" charset="2"/>
              <a:buChar char="§"/>
            </a:pPr>
            <a:r>
              <a:rPr lang="en-US" dirty="0"/>
              <a:t>Activists in Pakistan and the Middle East deface Web sites belonging to the Indian and Israeli governments to protest oppression in Kashmir and Palestine.</a:t>
            </a:r>
          </a:p>
          <a:p>
            <a:pPr lvl="1">
              <a:buFont typeface="Wingdings" panose="05000000000000000000" pitchFamily="2" charset="2"/>
              <a:buChar char="§"/>
            </a:pPr>
            <a:r>
              <a:rPr lang="en-US" dirty="0"/>
              <a:t>Hackers break into Microsoft's corporate network and access source code for the latest versions of Windows and Office.</a:t>
            </a:r>
          </a:p>
          <a:p>
            <a:pPr>
              <a:buFont typeface="Wingdings" panose="05000000000000000000" pitchFamily="2" charset="2"/>
              <a:buChar char="§"/>
            </a:pPr>
            <a:r>
              <a:rPr lang="en-US" b="1" dirty="0"/>
              <a:t>2001: DNS Attack</a:t>
            </a:r>
          </a:p>
          <a:p>
            <a:pPr lvl="1">
              <a:buFont typeface="Wingdings" panose="05000000000000000000" pitchFamily="2" charset="2"/>
              <a:buChar char="§"/>
            </a:pPr>
            <a:r>
              <a:rPr lang="en-US" dirty="0"/>
              <a:t>Microsoft becomes the prominent victim of a new type of hack that attacks the domain name server. In these denial-of-service attacks, the DNS paths that take users to Microsoft's Web sites are corrupted. The hack is detected within a few hours, but prevents millions of users from reaching Microsoft Web pages for two days.</a:t>
            </a:r>
          </a:p>
        </p:txBody>
      </p:sp>
    </p:spTree>
    <p:extLst>
      <p:ext uri="{BB962C8B-B14F-4D97-AF65-F5344CB8AC3E}">
        <p14:creationId xmlns:p14="http://schemas.microsoft.com/office/powerpoint/2010/main" val="369674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- 2000s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a:t>2002: Security hits the mainstream</a:t>
            </a:r>
          </a:p>
          <a:p>
            <a:pPr lvl="1">
              <a:buFont typeface="Wingdings" panose="05000000000000000000" pitchFamily="2" charset="2"/>
              <a:buChar char="§"/>
            </a:pPr>
            <a:r>
              <a:rPr lang="en-US" dirty="0"/>
              <a:t>January: Bill Gates decrees that Microsoft will secure its products and services, and kicks off a massive internal training and quality control campaign.</a:t>
            </a:r>
          </a:p>
          <a:p>
            <a:pPr lvl="1">
              <a:buFont typeface="Wingdings" panose="05000000000000000000" pitchFamily="2" charset="2"/>
              <a:buChar char="§"/>
            </a:pPr>
            <a:r>
              <a:rPr lang="en-US" dirty="0"/>
              <a:t>June: The Bush administration files a bill to create the Department of Homeland Security, which, among other things, will be responsible for protecting the nation's critical IT infrastructure.</a:t>
            </a:r>
          </a:p>
        </p:txBody>
      </p:sp>
    </p:spTree>
    <p:extLst>
      <p:ext uri="{BB962C8B-B14F-4D97-AF65-F5344CB8AC3E}">
        <p14:creationId xmlns:p14="http://schemas.microsoft.com/office/powerpoint/2010/main" val="313048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4357" y="618518"/>
            <a:ext cx="4683054" cy="1478570"/>
          </a:xfrm>
        </p:spPr>
        <p:txBody>
          <a:bodyPr/>
          <a:lstStyle/>
          <a:p>
            <a:r>
              <a:rPr lang="en-US" dirty="0"/>
              <a:t>History of Cybercrime - 1960s</a:t>
            </a:r>
          </a:p>
        </p:txBody>
      </p:sp>
      <p:sp>
        <p:nvSpPr>
          <p:cNvPr id="3" name="Content Placeholder 2"/>
          <p:cNvSpPr>
            <a:spLocks noGrp="1"/>
          </p:cNvSpPr>
          <p:nvPr>
            <p:ph idx="1"/>
          </p:nvPr>
        </p:nvSpPr>
        <p:spPr>
          <a:xfrm>
            <a:off x="6364357" y="2249486"/>
            <a:ext cx="5050802" cy="3989995"/>
          </a:xfrm>
        </p:spPr>
        <p:txBody>
          <a:bodyPr>
            <a:normAutofit fontScale="70000" lnSpcReduction="20000"/>
          </a:bodyPr>
          <a:lstStyle/>
          <a:p>
            <a:r>
              <a:rPr lang="en-US" dirty="0"/>
              <a:t>Before computers became prevalent, “hacking” was a term students at MIT used when they figured out ways to get their model trains to do things they weren’t originally intended to do. </a:t>
            </a:r>
          </a:p>
          <a:p>
            <a:r>
              <a:rPr lang="en-US" dirty="0"/>
              <a:t>It became a term that meant “applying ingenuity to create a clever result.”</a:t>
            </a:r>
          </a:p>
          <a:p>
            <a:r>
              <a:rPr lang="en-US" dirty="0"/>
              <a:t>Some of these model train enthusiasts went on to work on some of the very first computing projects, and the term carried over with them. A lot of work in those days was on the cutting edge, and they often found they had to “hack together” a solution to an unexpected problem.</a:t>
            </a:r>
          </a:p>
        </p:txBody>
      </p:sp>
      <p:pic>
        <p:nvPicPr>
          <p:cNvPr id="1026" name="Picture 2" descr="HACKED! Servo Motor As Model Train Driver! : 17 Steps - Instructables">
            <a:extLst>
              <a:ext uri="{FF2B5EF4-FFF2-40B4-BE49-F238E27FC236}">
                <a16:creationId xmlns:a16="http://schemas.microsoft.com/office/drawing/2014/main" id="{E38AE22C-0110-DDD7-2D4B-A8C8EE83FC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65"/>
          <a:stretch/>
        </p:blipFill>
        <p:spPr bwMode="auto">
          <a:xfrm>
            <a:off x="0" y="0"/>
            <a:ext cx="63643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154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- 2000s</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2004: State-sponsored mayhem</a:t>
            </a:r>
          </a:p>
          <a:p>
            <a:pPr lvl="1">
              <a:buFont typeface="Wingdings" panose="05000000000000000000" pitchFamily="2" charset="2"/>
              <a:buChar char="§"/>
            </a:pPr>
            <a:r>
              <a:rPr lang="en-US" dirty="0"/>
              <a:t>July: North Korea claims to have trained 500 hackers who successfully crack South Korean, Japanese, and their allies' computer systems.</a:t>
            </a:r>
          </a:p>
          <a:p>
            <a:pPr>
              <a:buFont typeface="Wingdings" panose="05000000000000000000" pitchFamily="2" charset="2"/>
              <a:buChar char="§"/>
            </a:pPr>
            <a:r>
              <a:rPr lang="en-US" b="1" dirty="0"/>
              <a:t>2005: The hammer comes down</a:t>
            </a:r>
          </a:p>
          <a:p>
            <a:pPr lvl="1">
              <a:buFont typeface="Wingdings" panose="05000000000000000000" pitchFamily="2" charset="2"/>
              <a:buChar char="§"/>
            </a:pPr>
            <a:r>
              <a:rPr lang="en-US" dirty="0"/>
              <a:t>April 2: Rafael </a:t>
            </a:r>
            <a:r>
              <a:rPr lang="en-US" dirty="0" err="1"/>
              <a:t>Núñez</a:t>
            </a:r>
            <a:r>
              <a:rPr lang="en-US" dirty="0"/>
              <a:t> (aka </a:t>
            </a:r>
            <a:r>
              <a:rPr lang="en-US" dirty="0" err="1"/>
              <a:t>RaFa</a:t>
            </a:r>
            <a:r>
              <a:rPr lang="en-US" dirty="0"/>
              <a:t>), a notorious member of the hacking group World of Hell, is arrested following his arrival at Miami International Airport for breaking into the Defense Information Systems Agency computer system on June 2001.</a:t>
            </a:r>
          </a:p>
          <a:p>
            <a:pPr lvl="1">
              <a:buFont typeface="Wingdings" panose="05000000000000000000" pitchFamily="2" charset="2"/>
              <a:buChar char="§"/>
            </a:pPr>
            <a:r>
              <a:rPr lang="en-US" dirty="0"/>
              <a:t>September 13: Cameron Lacroix is sentenced to 11 months for gaining access to T-Mobile's network and exploiting Paris Hilton's Sidekick.</a:t>
            </a:r>
          </a:p>
          <a:p>
            <a:pPr lvl="1">
              <a:buFont typeface="Wingdings" panose="05000000000000000000" pitchFamily="2" charset="2"/>
              <a:buChar char="§"/>
            </a:pPr>
            <a:r>
              <a:rPr lang="en-US" dirty="0"/>
              <a:t>November 3: </a:t>
            </a:r>
            <a:r>
              <a:rPr lang="en-US" dirty="0" err="1"/>
              <a:t>Jeanson</a:t>
            </a:r>
            <a:r>
              <a:rPr lang="en-US" dirty="0"/>
              <a:t> James Ancheta, whom prosecutors say was a member of the "Botmaster Underground", a group of script kiddies mostly noted for their excessive use of bot attacks and propagating vast amounts of spam, was taken into custody after being lured to FBI offices in Los Angeles.</a:t>
            </a:r>
          </a:p>
        </p:txBody>
      </p:sp>
    </p:spTree>
    <p:extLst>
      <p:ext uri="{BB962C8B-B14F-4D97-AF65-F5344CB8AC3E}">
        <p14:creationId xmlns:p14="http://schemas.microsoft.com/office/powerpoint/2010/main" val="349502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- 2000s</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2007: Nothing safe</a:t>
            </a:r>
          </a:p>
          <a:p>
            <a:pPr lvl="1">
              <a:buFont typeface="Wingdings" panose="05000000000000000000" pitchFamily="2" charset="2"/>
              <a:buChar char="§"/>
            </a:pPr>
            <a:r>
              <a:rPr lang="en-US" dirty="0"/>
              <a:t>June 13: FBI Operation Bot Roast finds over 1 million botnet victims</a:t>
            </a:r>
          </a:p>
          <a:p>
            <a:pPr lvl="1">
              <a:buFont typeface="Wingdings" panose="05000000000000000000" pitchFamily="2" charset="2"/>
              <a:buChar char="§"/>
            </a:pPr>
            <a:r>
              <a:rPr lang="en-US" dirty="0"/>
              <a:t>June 21: A spear phishing incident at the Office of the Secretary of Defense steals sensitive U.S. defense information, leading to significant changes in identity and message-source verification at OSD.</a:t>
            </a:r>
          </a:p>
          <a:p>
            <a:pPr lvl="1">
              <a:buFont typeface="Wingdings" panose="05000000000000000000" pitchFamily="2" charset="2"/>
              <a:buChar char="§"/>
            </a:pPr>
            <a:r>
              <a:rPr lang="en-US" dirty="0"/>
              <a:t>August 11: United Nations website hacked by Turkish Hacker Kerem125.</a:t>
            </a:r>
          </a:p>
          <a:p>
            <a:pPr>
              <a:buFont typeface="Wingdings" panose="05000000000000000000" pitchFamily="2" charset="2"/>
              <a:buChar char="§"/>
            </a:pPr>
            <a:r>
              <a:rPr lang="en-US" b="1" dirty="0"/>
              <a:t>2008</a:t>
            </a:r>
          </a:p>
          <a:p>
            <a:pPr lvl="1">
              <a:buFont typeface="Wingdings" panose="05000000000000000000" pitchFamily="2" charset="2"/>
              <a:buChar char="§"/>
            </a:pPr>
            <a:r>
              <a:rPr lang="en-US" dirty="0"/>
              <a:t>January 17: Project </a:t>
            </a:r>
            <a:r>
              <a:rPr lang="en-US" dirty="0" err="1"/>
              <a:t>Chanology</a:t>
            </a:r>
            <a:r>
              <a:rPr lang="en-US" dirty="0"/>
              <a:t>; Anonymous attacks Scientology website servers around the world. Private documents are stolen from Scientology computers and distributed over the Internet.</a:t>
            </a:r>
          </a:p>
          <a:p>
            <a:pPr lvl="1">
              <a:buFont typeface="Wingdings" panose="05000000000000000000" pitchFamily="2" charset="2"/>
              <a:buChar char="§"/>
            </a:pPr>
            <a:r>
              <a:rPr lang="en-US" dirty="0"/>
              <a:t>March 7: Around 20 Chinese hackers claim to have gained access to the world's most sensitive sites, including The Pentagon. They operated from an apartment on a Chinese Island.</a:t>
            </a:r>
          </a:p>
          <a:p>
            <a:pPr lvl="1">
              <a:buFont typeface="Wingdings" panose="05000000000000000000" pitchFamily="2" charset="2"/>
              <a:buChar char="§"/>
            </a:pPr>
            <a:r>
              <a:rPr lang="en-US" dirty="0"/>
              <a:t>March 14: Trend Micro website successfully hacked by Turkish hacker </a:t>
            </a:r>
            <a:r>
              <a:rPr lang="en-US" dirty="0" err="1"/>
              <a:t>Janizary</a:t>
            </a:r>
            <a:r>
              <a:rPr lang="en-US" dirty="0"/>
              <a:t> (aka </a:t>
            </a:r>
            <a:r>
              <a:rPr lang="en-US" dirty="0" err="1"/>
              <a:t>Utku</a:t>
            </a:r>
            <a:r>
              <a:rPr lang="en-US" dirty="0"/>
              <a:t>).</a:t>
            </a:r>
          </a:p>
        </p:txBody>
      </p:sp>
    </p:spTree>
    <p:extLst>
      <p:ext uri="{BB962C8B-B14F-4D97-AF65-F5344CB8AC3E}">
        <p14:creationId xmlns:p14="http://schemas.microsoft.com/office/powerpoint/2010/main" val="3871093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err="1"/>
              <a:t>UnSub</a:t>
            </a:r>
            <a:endParaRPr lang="en-US" dirty="0"/>
          </a:p>
        </p:txBody>
      </p:sp>
      <p:sp>
        <p:nvSpPr>
          <p:cNvPr id="3" name="Content Placeholder 2">
            <a:extLst>
              <a:ext uri="{FF2B5EF4-FFF2-40B4-BE49-F238E27FC236}">
                <a16:creationId xmlns:a16="http://schemas.microsoft.com/office/drawing/2014/main" id="{EE0B7C0D-B480-FB1B-0948-4E0316705AA6}"/>
              </a:ext>
            </a:extLst>
          </p:cNvPr>
          <p:cNvSpPr>
            <a:spLocks noGrp="1"/>
          </p:cNvSpPr>
          <p:nvPr>
            <p:ph idx="1"/>
          </p:nvPr>
        </p:nvSpPr>
        <p:spPr/>
        <p:txBody>
          <a:bodyPr>
            <a:normAutofit fontScale="70000" lnSpcReduction="20000"/>
          </a:bodyPr>
          <a:lstStyle/>
          <a:p>
            <a:pPr marL="342866" indent="-342866" defTabSz="457155">
              <a:buFontTx/>
              <a:buAutoNum type="arabicParenR"/>
            </a:pPr>
            <a:r>
              <a:rPr lang="en-US" sz="2400" dirty="0"/>
              <a:t>Responsible for 28+ power failures and 20 other service interruptions at various Wisconsin power plants. Causing $800,000 in damages and affecting 30,000 customers.</a:t>
            </a:r>
          </a:p>
          <a:p>
            <a:pPr marL="342866" indent="-342866" defTabSz="457155">
              <a:buFontTx/>
              <a:buAutoNum type="arabicParenR"/>
            </a:pPr>
            <a:r>
              <a:rPr lang="en-US" sz="2400" dirty="0"/>
              <a:t>Was charged with arson for setting a sauerkraut factory on fire.</a:t>
            </a:r>
          </a:p>
          <a:p>
            <a:pPr marL="342866" indent="-342866" defTabSz="457155">
              <a:buFontTx/>
              <a:buAutoNum type="arabicParenR"/>
            </a:pPr>
            <a:r>
              <a:rPr lang="en-US" sz="2400" dirty="0"/>
              <a:t>Avid URBEX - Breaking and entering – picking locks to gain access to disused city property. </a:t>
            </a:r>
          </a:p>
          <a:p>
            <a:pPr marL="342866" indent="-342866" defTabSz="457155">
              <a:buFontTx/>
              <a:buAutoNum type="arabicParenR"/>
            </a:pPr>
            <a:r>
              <a:rPr lang="en-US" sz="2400" dirty="0"/>
              <a:t>Disrupted radio and television broadcasts.</a:t>
            </a:r>
          </a:p>
          <a:p>
            <a:pPr marL="342866" indent="-342866" defTabSz="457155">
              <a:buFontTx/>
              <a:buAutoNum type="arabicParenR"/>
            </a:pPr>
            <a:r>
              <a:rPr lang="en-US" sz="2400" dirty="0"/>
              <a:t>Disabled an air-traffic control system.</a:t>
            </a:r>
          </a:p>
          <a:p>
            <a:pPr marL="342866" indent="-342866" defTabSz="457155">
              <a:buFontTx/>
              <a:buAutoNum type="arabicParenR"/>
            </a:pPr>
            <a:r>
              <a:rPr lang="en-US" sz="2400" dirty="0"/>
              <a:t>Damaged an ISPs computer system (Ultimate Fun World 2)</a:t>
            </a:r>
          </a:p>
          <a:p>
            <a:pPr marL="342866" indent="-342866" defTabSz="457155">
              <a:buFontTx/>
              <a:buAutoNum type="arabicParenR"/>
            </a:pPr>
            <a:r>
              <a:rPr lang="en-US" sz="2400" dirty="0"/>
              <a:t>Sold bootlegged software (Electronic Arts games)</a:t>
            </a:r>
          </a:p>
          <a:p>
            <a:pPr marL="342866" indent="-342866" defTabSz="457155">
              <a:buFontTx/>
              <a:buAutoNum type="arabicParenR"/>
            </a:pPr>
            <a:r>
              <a:rPr lang="en-US" sz="2400" dirty="0"/>
              <a:t>Skipped bail facing the above charges, went underground.</a:t>
            </a:r>
          </a:p>
        </p:txBody>
      </p:sp>
    </p:spTree>
    <p:extLst>
      <p:ext uri="{BB962C8B-B14F-4D97-AF65-F5344CB8AC3E}">
        <p14:creationId xmlns:p14="http://schemas.microsoft.com/office/powerpoint/2010/main" val="146155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a:t>
            </a:r>
            <a:r>
              <a:rPr lang="en-US" dirty="0" err="1"/>
              <a:t>Konopka</a:t>
            </a:r>
            <a:endParaRPr lang="en-US" dirty="0"/>
          </a:p>
        </p:txBody>
      </p:sp>
      <p:pic>
        <p:nvPicPr>
          <p:cNvPr id="4" name="Content Placeholder 3"/>
          <p:cNvPicPr>
            <a:picLocks noGrp="1" noChangeAspect="1"/>
          </p:cNvPicPr>
          <p:nvPr>
            <p:ph idx="1"/>
          </p:nvPr>
        </p:nvPicPr>
        <p:blipFill>
          <a:blip r:embed="rId2"/>
          <a:stretch>
            <a:fillRect/>
          </a:stretch>
        </p:blipFill>
        <p:spPr>
          <a:xfrm>
            <a:off x="1141413" y="2289974"/>
            <a:ext cx="3576097" cy="3541712"/>
          </a:xfrm>
          <a:prstGeom prst="rect">
            <a:avLst/>
          </a:prstGeom>
        </p:spPr>
      </p:pic>
      <p:sp>
        <p:nvSpPr>
          <p:cNvPr id="5" name="TextBox 4"/>
          <p:cNvSpPr txBox="1"/>
          <p:nvPr/>
        </p:nvSpPr>
        <p:spPr>
          <a:xfrm>
            <a:off x="4813629" y="4060830"/>
            <a:ext cx="6870372" cy="1528943"/>
          </a:xfrm>
          <a:prstGeom prst="rect">
            <a:avLst/>
          </a:prstGeom>
          <a:noFill/>
        </p:spPr>
        <p:txBody>
          <a:bodyPr wrap="square" lIns="91435" tIns="45719" rIns="91435" bIns="45719" rtlCol="0">
            <a:spAutoFit/>
          </a:bodyPr>
          <a:lstStyle/>
          <a:p>
            <a:pPr marL="285724" indent="-285724" defTabSz="457155">
              <a:buFont typeface="Arial" panose="020B0604020202020204" pitchFamily="34" charset="0"/>
              <a:buChar char="•"/>
            </a:pPr>
            <a:r>
              <a:rPr lang="en-US" sz="1867" dirty="0"/>
              <a:t>Vocation: Systems Administrator</a:t>
            </a:r>
          </a:p>
          <a:p>
            <a:pPr marL="285724" indent="-285724" defTabSz="457155">
              <a:buFont typeface="Arial" panose="020B0604020202020204" pitchFamily="34" charset="0"/>
              <a:buChar char="•"/>
            </a:pPr>
            <a:r>
              <a:rPr lang="en-US" sz="1867" dirty="0"/>
              <a:t>Leader of “The Realm of </a:t>
            </a:r>
            <a:r>
              <a:rPr lang="en-US" sz="1867" dirty="0" err="1"/>
              <a:t>Ch@os</a:t>
            </a:r>
            <a:r>
              <a:rPr lang="en-US" sz="1867" dirty="0"/>
              <a:t>” – a hacker collective. </a:t>
            </a:r>
          </a:p>
          <a:p>
            <a:pPr marL="742876" lvl="1" indent="-285724" defTabSz="457155">
              <a:buFont typeface="Arial" panose="020B0604020202020204" pitchFamily="34" charset="0"/>
              <a:buChar char="•"/>
            </a:pPr>
            <a:r>
              <a:rPr lang="en-US" sz="1867" dirty="0"/>
              <a:t>Associated with the 2600 collective.</a:t>
            </a:r>
          </a:p>
          <a:p>
            <a:pPr marL="285724" indent="-285724" defTabSz="457155">
              <a:buFont typeface="Arial" panose="020B0604020202020204" pitchFamily="34" charset="0"/>
              <a:buChar char="•"/>
            </a:pPr>
            <a:r>
              <a:rPr lang="en-US" sz="1867" dirty="0"/>
              <a:t>Left his mother’s home in Green Bay after dropping out, went to live on the family farm in </a:t>
            </a:r>
            <a:r>
              <a:rPr lang="en-US" sz="1867" dirty="0" err="1"/>
              <a:t>DePere</a:t>
            </a:r>
            <a:r>
              <a:rPr lang="en-US" sz="1867" dirty="0"/>
              <a:t>.</a:t>
            </a:r>
          </a:p>
        </p:txBody>
      </p:sp>
      <p:sp>
        <p:nvSpPr>
          <p:cNvPr id="6" name="TextBox 5">
            <a:extLst>
              <a:ext uri="{FF2B5EF4-FFF2-40B4-BE49-F238E27FC236}">
                <a16:creationId xmlns:a16="http://schemas.microsoft.com/office/drawing/2014/main" id="{A328EBE2-35C7-440F-A682-19415A9F8C94}"/>
              </a:ext>
            </a:extLst>
          </p:cNvPr>
          <p:cNvSpPr txBox="1"/>
          <p:nvPr/>
        </p:nvSpPr>
        <p:spPr>
          <a:xfrm>
            <a:off x="4833773" y="2289974"/>
            <a:ext cx="6489739" cy="1898275"/>
          </a:xfrm>
          <a:prstGeom prst="rect">
            <a:avLst/>
          </a:prstGeom>
          <a:noFill/>
        </p:spPr>
        <p:txBody>
          <a:bodyPr wrap="square" lIns="91435" tIns="45719" rIns="91435" bIns="45719" rtlCol="0">
            <a:spAutoFit/>
          </a:bodyPr>
          <a:lstStyle/>
          <a:p>
            <a:pPr defTabSz="457155"/>
            <a:r>
              <a:rPr lang="en-US" sz="2400" dirty="0"/>
              <a:t>Joseph Konopka</a:t>
            </a:r>
          </a:p>
          <a:p>
            <a:pPr marL="285724" indent="-285724" defTabSz="457155">
              <a:buFont typeface="Arial" panose="020B0604020202020204" pitchFamily="34" charset="0"/>
              <a:buChar char="•"/>
            </a:pPr>
            <a:r>
              <a:rPr lang="en-US" sz="1867" dirty="0"/>
              <a:t>Born: </a:t>
            </a:r>
            <a:r>
              <a:rPr lang="en-US" sz="1867" dirty="0" err="1"/>
              <a:t>DePere</a:t>
            </a:r>
            <a:r>
              <a:rPr lang="en-US" sz="1867" dirty="0"/>
              <a:t>, Wisconsin. 1976</a:t>
            </a:r>
          </a:p>
          <a:p>
            <a:pPr marL="285724" indent="-285724" defTabSz="457155">
              <a:buFont typeface="Arial" panose="020B0604020202020204" pitchFamily="34" charset="0"/>
              <a:buChar char="•"/>
            </a:pPr>
            <a:r>
              <a:rPr lang="en-US" sz="1867" dirty="0"/>
              <a:t>White, male, 18-35, middle-class socioeconomic background</a:t>
            </a:r>
          </a:p>
          <a:p>
            <a:pPr marL="285724" indent="-285724" defTabSz="457155">
              <a:buFont typeface="Arial" panose="020B0604020202020204" pitchFamily="34" charset="0"/>
              <a:buChar char="•"/>
            </a:pPr>
            <a:r>
              <a:rPr lang="en-US" sz="1867" dirty="0"/>
              <a:t>Online moniker: Dr. </a:t>
            </a:r>
            <a:r>
              <a:rPr lang="en-US" sz="1867" dirty="0" err="1"/>
              <a:t>Ch@os</a:t>
            </a:r>
            <a:endParaRPr lang="en-US" sz="1867" dirty="0"/>
          </a:p>
          <a:p>
            <a:pPr marL="285724" indent="-285724" defTabSz="457155">
              <a:buFont typeface="Arial" panose="020B0604020202020204" pitchFamily="34" charset="0"/>
              <a:buChar char="•"/>
            </a:pPr>
            <a:r>
              <a:rPr lang="en-US" sz="1867" dirty="0"/>
              <a:t>High-school drop-out, but obtained a GED.</a:t>
            </a:r>
          </a:p>
        </p:txBody>
      </p:sp>
    </p:spTree>
    <p:extLst>
      <p:ext uri="{BB962C8B-B14F-4D97-AF65-F5344CB8AC3E}">
        <p14:creationId xmlns:p14="http://schemas.microsoft.com/office/powerpoint/2010/main" val="322101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Assorted quotes</a:t>
            </a:r>
          </a:p>
        </p:txBody>
      </p:sp>
      <p:sp>
        <p:nvSpPr>
          <p:cNvPr id="3" name="Content Placeholder 2"/>
          <p:cNvSpPr>
            <a:spLocks noGrp="1"/>
          </p:cNvSpPr>
          <p:nvPr>
            <p:ph idx="1"/>
          </p:nvPr>
        </p:nvSpPr>
        <p:spPr>
          <a:xfrm>
            <a:off x="1141413" y="2249487"/>
            <a:ext cx="6376988" cy="3541714"/>
          </a:xfrm>
        </p:spPr>
        <p:txBody>
          <a:bodyPr>
            <a:normAutofit fontScale="62500" lnSpcReduction="20000"/>
          </a:bodyPr>
          <a:lstStyle/>
          <a:p>
            <a:r>
              <a:rPr lang="en-US" dirty="0"/>
              <a:t>When asked why he did it, he said, “I don’t have a real good reason.”</a:t>
            </a:r>
          </a:p>
          <a:p>
            <a:r>
              <a:rPr lang="en-US" dirty="0"/>
              <a:t>Reported to be “good with computers” and “bored with school – unchallenged by classes and uninvolved socially.” A “good, albeit troubled, kid.”</a:t>
            </a:r>
          </a:p>
          <a:p>
            <a:r>
              <a:rPr lang="en-US" dirty="0"/>
              <a:t>“I wouldn’t be surprised if he had done something like that to kill himself because he thought his life was over anyway.” – Audrey </a:t>
            </a:r>
            <a:r>
              <a:rPr lang="en-US" dirty="0" err="1"/>
              <a:t>Konopka</a:t>
            </a:r>
            <a:r>
              <a:rPr lang="en-US" dirty="0"/>
              <a:t>, his aunt (Lost $15k in bail when he skipped.)</a:t>
            </a:r>
          </a:p>
          <a:p>
            <a:r>
              <a:rPr lang="en-US" dirty="0"/>
              <a:t>Persuaded others to join his hacking collective, with the motive that “it was cool.” </a:t>
            </a:r>
          </a:p>
          <a:p>
            <a:r>
              <a:rPr lang="en-US" dirty="0"/>
              <a:t>His motive seemed to be mischief, “cause some mayhem and see how the authorities react.”</a:t>
            </a:r>
          </a:p>
          <a:p>
            <a:r>
              <a:rPr lang="en-US" dirty="0"/>
              <a:t>Self-styled “supervillain.”</a:t>
            </a:r>
          </a:p>
          <a:p>
            <a:endParaRPr lang="en-US" dirty="0"/>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8400" y="0"/>
            <a:ext cx="4673600" cy="6860369"/>
          </a:xfrm>
          <a:prstGeom prst="rect">
            <a:avLst/>
          </a:prstGeom>
        </p:spPr>
      </p:pic>
      <p:sp>
        <p:nvSpPr>
          <p:cNvPr id="5" name="Rectangle 4">
            <a:extLst>
              <a:ext uri="{FF2B5EF4-FFF2-40B4-BE49-F238E27FC236}">
                <a16:creationId xmlns:a16="http://schemas.microsoft.com/office/drawing/2014/main" id="{ECD7E0AA-C2C7-474A-8A38-5FA5ADF8F0AA}"/>
              </a:ext>
            </a:extLst>
          </p:cNvPr>
          <p:cNvSpPr/>
          <p:nvPr/>
        </p:nvSpPr>
        <p:spPr>
          <a:xfrm>
            <a:off x="3107636" y="5943600"/>
            <a:ext cx="2628900" cy="379654"/>
          </a:xfrm>
          <a:prstGeom prst="rect">
            <a:avLst/>
          </a:prstGeom>
        </p:spPr>
        <p:txBody>
          <a:bodyPr wrap="square" lIns="91435" tIns="45719" rIns="91435" bIns="45719">
            <a:spAutoFit/>
          </a:bodyPr>
          <a:lstStyle/>
          <a:p>
            <a:pPr defTabSz="457155"/>
            <a:r>
              <a:rPr lang="en-US" sz="1867" dirty="0">
                <a:solidFill>
                  <a:prstClr val="black"/>
                </a:solidFill>
                <a:hlinkClick r:id="rId3"/>
              </a:rPr>
              <a:t>Letter from Prison</a:t>
            </a:r>
            <a:endParaRPr lang="en-US" sz="1867" dirty="0">
              <a:solidFill>
                <a:prstClr val="black"/>
              </a:solidFill>
            </a:endParaRPr>
          </a:p>
        </p:txBody>
      </p:sp>
    </p:spTree>
    <p:extLst>
      <p:ext uri="{BB962C8B-B14F-4D97-AF65-F5344CB8AC3E}">
        <p14:creationId xmlns:p14="http://schemas.microsoft.com/office/powerpoint/2010/main" val="139928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Image result for get on the deep web"/>
          <p:cNvPicPr>
            <a:picLocks noChangeAspect="1" noChangeArrowheads="1"/>
          </p:cNvPicPr>
          <p:nvPr/>
        </p:nvPicPr>
        <p:blipFill rotWithShape="1">
          <a:blip r:embed="rId2">
            <a:extLst>
              <a:ext uri="{28A0092B-C50C-407E-A947-70E740481C1C}">
                <a14:useLocalDpi xmlns:a14="http://schemas.microsoft.com/office/drawing/2010/main" val="0"/>
              </a:ext>
            </a:extLst>
          </a:blip>
          <a:srcRect t="4151" b="3541"/>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34102" y="1842031"/>
            <a:ext cx="4000500" cy="379654"/>
          </a:xfrm>
          <a:prstGeom prst="rect">
            <a:avLst/>
          </a:prstGeom>
        </p:spPr>
        <p:txBody>
          <a:bodyPr wrap="square" lIns="91435" tIns="45719" rIns="91435" bIns="45719">
            <a:spAutoFit/>
          </a:bodyPr>
          <a:lstStyle/>
          <a:p>
            <a:pPr defTabSz="457155"/>
            <a:r>
              <a:rPr lang="en-US" sz="1867" dirty="0">
                <a:solidFill>
                  <a:prstClr val="black"/>
                </a:solidFill>
                <a:hlinkClick r:id="rId3"/>
              </a:rPr>
              <a:t>Levels of the internet</a:t>
            </a:r>
            <a:endParaRPr lang="en-US" sz="1867" dirty="0">
              <a:solidFill>
                <a:prstClr val="black"/>
              </a:solidFill>
            </a:endParaRPr>
          </a:p>
        </p:txBody>
      </p:sp>
    </p:spTree>
    <p:extLst>
      <p:ext uri="{BB962C8B-B14F-4D97-AF65-F5344CB8AC3E}">
        <p14:creationId xmlns:p14="http://schemas.microsoft.com/office/powerpoint/2010/main" val="209190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sz="1600" dirty="0"/>
              <a:t>Anonymous</a:t>
            </a:r>
          </a:p>
          <a:p>
            <a:pPr lvl="1">
              <a:buFont typeface="Wingdings" panose="05000000000000000000" pitchFamily="2" charset="2"/>
              <a:buChar char="§"/>
            </a:pPr>
            <a:r>
              <a:rPr lang="en-US" sz="1600" dirty="0"/>
              <a:t>A “hacktivist group” identified in public by wearing a Guy Fawkes Masks. </a:t>
            </a:r>
            <a:r>
              <a:rPr lang="en-US" sz="1600" dirty="0" err="1"/>
              <a:t>Anons</a:t>
            </a:r>
            <a:r>
              <a:rPr lang="en-US" sz="1600" dirty="0"/>
              <a:t>, as they are widely known, have publicized themselves by attacking the government, religious and corporate websites. The Vatican, the FBI, the CIA, PayPal, Sony, Mastercard, Visa, Chinese, Israeli, Tunisian, and Ugandan governments have been amongst their targets.</a:t>
            </a:r>
          </a:p>
          <a:p>
            <a:pPr lvl="1">
              <a:buFont typeface="Wingdings" panose="05000000000000000000" pitchFamily="2" charset="2"/>
              <a:buChar char="§"/>
            </a:pPr>
            <a:r>
              <a:rPr lang="en-US" sz="1600" dirty="0"/>
              <a:t>Since they are a largely decentralized loose collective, they have no real statement or mission, and their target tends to be whatever happens to rile them up at any given moment. However, many of the group members have clarified their intent to attack internet censorship and control.</a:t>
            </a:r>
          </a:p>
          <a:p>
            <a:pPr lvl="1">
              <a:buFont typeface="Wingdings" panose="05000000000000000000" pitchFamily="2" charset="2"/>
              <a:buChar char="§"/>
            </a:pPr>
            <a:r>
              <a:rPr lang="en-US" sz="1600" dirty="0"/>
              <a:t>"Anon" as a name comes from the anonymous image boards (4chan, 8chan, </a:t>
            </a:r>
            <a:r>
              <a:rPr lang="en-US" sz="1600" dirty="0" err="1"/>
              <a:t>overchan</a:t>
            </a:r>
            <a:r>
              <a:rPr lang="en-US" sz="1600" dirty="0"/>
              <a:t>, anon-</a:t>
            </a:r>
            <a:r>
              <a:rPr lang="en-US" sz="1600" dirty="0" err="1"/>
              <a:t>ib</a:t>
            </a:r>
            <a:r>
              <a:rPr lang="en-US" sz="1600" dirty="0"/>
              <a:t>, etc.) where posters do not subscribe with a user account, but posts there are rather posted as "Anonymous"</a:t>
            </a:r>
          </a:p>
        </p:txBody>
      </p:sp>
    </p:spTree>
    <p:extLst>
      <p:ext uri="{BB962C8B-B14F-4D97-AF65-F5344CB8AC3E}">
        <p14:creationId xmlns:p14="http://schemas.microsoft.com/office/powerpoint/2010/main" val="2273215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Symbolism</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a:bodyPr>
          <a:lstStyle/>
          <a:p>
            <a:r>
              <a:rPr lang="en-US" sz="2267"/>
              <a:t>Anonymous is identified by the Guy Fawkes mask. The media has made a lot out of this symbol, but the truth is that it is fruitless to search for deeper meaning with a group like this. If you want to understand why they use this symbol, watch the movie "V for Vendetta" (do not read the graphic novel – most members of Anonymous aren't even aware it exists.)</a:t>
            </a:r>
          </a:p>
        </p:txBody>
      </p:sp>
      <p:pic>
        <p:nvPicPr>
          <p:cNvPr id="4" name="Picture 4">
            <a:extLst>
              <a:ext uri="{FF2B5EF4-FFF2-40B4-BE49-F238E27FC236}">
                <a16:creationId xmlns:a16="http://schemas.microsoft.com/office/drawing/2014/main" id="{86682218-3118-44EE-923B-81C66B2002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5303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Symbolism</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fontScale="92500" lnSpcReduction="20000"/>
          </a:bodyPr>
          <a:lstStyle/>
          <a:p>
            <a:r>
              <a:rPr lang="en-US" sz="2267"/>
              <a:t>They are also identified by the empty suit and the motto "We do not forgive. We do not forget. Expect us." Or similar symbolism. The intent is intimidation. The implication is that Anonymous could be (or is) everyone, anyone, anywhere. </a:t>
            </a:r>
          </a:p>
          <a:p>
            <a:r>
              <a:rPr lang="en-US" sz="2267"/>
              <a:t>Another popular quote is paraphrased from Palahniuk's Fight Club: "</a:t>
            </a:r>
            <a:r>
              <a:rPr lang="en-US"/>
              <a:t>Remember this. The people you're trying to step on, we're everyone you depend on. We're the people who do your laundry and cook your food and serve your dinner. We make your bed. We guard you while you're asleep. We drive the ambulances. We direct your call. We are cooks and taxi drivers and we know everything about you. We process your insurance claims and credit card charges. We control every part of your life."</a:t>
            </a:r>
            <a:endParaRPr lang="en-US" sz="2267"/>
          </a:p>
        </p:txBody>
      </p:sp>
      <p:pic>
        <p:nvPicPr>
          <p:cNvPr id="5" name="Picture 5">
            <a:extLst>
              <a:ext uri="{FF2B5EF4-FFF2-40B4-BE49-F238E27FC236}">
                <a16:creationId xmlns:a16="http://schemas.microsoft.com/office/drawing/2014/main" id="{2FDBBC73-58C5-41E3-A05B-23088E53A3F7}"/>
              </a:ext>
            </a:extLst>
          </p:cNvPr>
          <p:cNvPicPr>
            <a:picLocks noChangeAspect="1"/>
          </p:cNvPicPr>
          <p:nvPr/>
        </p:nvPicPr>
        <p:blipFill>
          <a:blip r:embed="rId2"/>
          <a:stretch>
            <a:fillRect/>
          </a:stretch>
        </p:blipFill>
        <p:spPr>
          <a:xfrm>
            <a:off x="1502205" y="0"/>
            <a:ext cx="9184412" cy="6858000"/>
          </a:xfrm>
          <a:prstGeom prst="rect">
            <a:avLst/>
          </a:prstGeom>
        </p:spPr>
      </p:pic>
    </p:spTree>
    <p:extLst>
      <p:ext uri="{BB962C8B-B14F-4D97-AF65-F5344CB8AC3E}">
        <p14:creationId xmlns:p14="http://schemas.microsoft.com/office/powerpoint/2010/main" val="412061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Anonymous' Goals</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fontScale="85000" lnSpcReduction="20000"/>
          </a:bodyPr>
          <a:lstStyle/>
          <a:p>
            <a:r>
              <a:rPr lang="en-US" sz="2267"/>
              <a:t>Given that they are a loose affiliation of individuals, their targets require something to galvanize their efforts. This means a single (or group of) charismatic individuals with a cause for the collective to rally behind.</a:t>
            </a:r>
          </a:p>
          <a:p>
            <a:r>
              <a:rPr lang="en-US" sz="2267"/>
              <a:t>This leaves things fairly open. Some targets might be chosen due to </a:t>
            </a:r>
            <a:r>
              <a:rPr lang="en-US" sz="2267">
                <a:hlinkClick r:id="rId2"/>
              </a:rPr>
              <a:t>outrage</a:t>
            </a:r>
            <a:r>
              <a:rPr lang="en-US" sz="2267"/>
              <a:t> (individualized group-think moral panic) or "</a:t>
            </a:r>
            <a:r>
              <a:rPr lang="en-US" sz="2267">
                <a:hlinkClick r:id="rId3"/>
              </a:rPr>
              <a:t>for the lulz</a:t>
            </a:r>
            <a:r>
              <a:rPr lang="en-US" sz="2267"/>
              <a:t>." </a:t>
            </a:r>
          </a:p>
          <a:p>
            <a:r>
              <a:rPr lang="en-US" sz="2267"/>
              <a:t>By 2017, they now boast over 300 operations of varying success, but with no clear agenda or mission. Their list of ops seems apolitical (or with no clear affiliation) - though a pattern emerges that they detest weakness (defined as both "degeneracy" as well as disability) and anything that limits their access to free expression. It is, for better or worse and in the absence of a better alternative, the apparent conscience of the Internet. </a:t>
            </a:r>
          </a:p>
        </p:txBody>
      </p:sp>
    </p:spTree>
    <p:extLst>
      <p:ext uri="{BB962C8B-B14F-4D97-AF65-F5344CB8AC3E}">
        <p14:creationId xmlns:p14="http://schemas.microsoft.com/office/powerpoint/2010/main" val="50373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4DBE-72AC-6781-6926-6016E119BB16}"/>
              </a:ext>
            </a:extLst>
          </p:cNvPr>
          <p:cNvSpPr>
            <a:spLocks noGrp="1"/>
          </p:cNvSpPr>
          <p:nvPr>
            <p:ph type="title"/>
          </p:nvPr>
        </p:nvSpPr>
        <p:spPr/>
        <p:txBody>
          <a:bodyPr/>
          <a:lstStyle/>
          <a:p>
            <a:r>
              <a:rPr lang="en-US" dirty="0"/>
              <a:t>Hacker Ethics</a:t>
            </a:r>
          </a:p>
        </p:txBody>
      </p:sp>
      <p:sp>
        <p:nvSpPr>
          <p:cNvPr id="3" name="Content Placeholder 2">
            <a:extLst>
              <a:ext uri="{FF2B5EF4-FFF2-40B4-BE49-F238E27FC236}">
                <a16:creationId xmlns:a16="http://schemas.microsoft.com/office/drawing/2014/main" id="{B4C0FA2C-BD27-5F98-1C6A-5863EA5666EB}"/>
              </a:ext>
            </a:extLst>
          </p:cNvPr>
          <p:cNvSpPr>
            <a:spLocks noGrp="1"/>
          </p:cNvSpPr>
          <p:nvPr>
            <p:ph idx="1"/>
          </p:nvPr>
        </p:nvSpPr>
        <p:spPr/>
        <p:txBody>
          <a:bodyPr>
            <a:normAutofit fontScale="85000" lnSpcReduction="20000"/>
          </a:bodyPr>
          <a:lstStyle/>
          <a:p>
            <a:r>
              <a:rPr lang="en-US" dirty="0"/>
              <a:t>Access to computers—and anything which might teach you something about the way the world works—should be unlimited and total. Always yield to the Hands-On Imperative!</a:t>
            </a:r>
          </a:p>
          <a:p>
            <a:r>
              <a:rPr lang="en-US" dirty="0"/>
              <a:t>All information should be free</a:t>
            </a:r>
          </a:p>
          <a:p>
            <a:r>
              <a:rPr lang="en-US" dirty="0"/>
              <a:t>Mistrust authority—promote decentralization</a:t>
            </a:r>
          </a:p>
          <a:p>
            <a:r>
              <a:rPr lang="en-US" dirty="0"/>
              <a:t>Hackers should be judged by their hacking, not bogus criteria such as degrees, age, race, sex, or position</a:t>
            </a:r>
          </a:p>
          <a:p>
            <a:r>
              <a:rPr lang="en-US" dirty="0"/>
              <a:t>You can create art and beauty on a computer</a:t>
            </a:r>
          </a:p>
          <a:p>
            <a:r>
              <a:rPr lang="en-US" dirty="0"/>
              <a:t>Computers can change your life for the better</a:t>
            </a:r>
          </a:p>
        </p:txBody>
      </p:sp>
      <p:sp>
        <p:nvSpPr>
          <p:cNvPr id="4" name="Date Placeholder 3">
            <a:extLst>
              <a:ext uri="{FF2B5EF4-FFF2-40B4-BE49-F238E27FC236}">
                <a16:creationId xmlns:a16="http://schemas.microsoft.com/office/drawing/2014/main" id="{01824602-56CC-D48F-8CEA-2DE721170CE6}"/>
              </a:ext>
            </a:extLst>
          </p:cNvPr>
          <p:cNvSpPr>
            <a:spLocks noGrp="1"/>
          </p:cNvSpPr>
          <p:nvPr>
            <p:ph type="dt" sz="half" idx="10"/>
          </p:nvPr>
        </p:nvSpPr>
        <p:spPr/>
        <p:txBody>
          <a:bodyPr/>
          <a:lstStyle/>
          <a:p>
            <a:fld id="{B9867A03-0D75-4281-ABBC-48F8F2265ADC}" type="datetime1">
              <a:rPr lang="en-US" smtClean="0"/>
              <a:t>2022-09-18</a:t>
            </a:fld>
            <a:endParaRPr lang="en-US"/>
          </a:p>
        </p:txBody>
      </p:sp>
      <p:sp>
        <p:nvSpPr>
          <p:cNvPr id="6" name="Slide Number Placeholder 5">
            <a:extLst>
              <a:ext uri="{FF2B5EF4-FFF2-40B4-BE49-F238E27FC236}">
                <a16:creationId xmlns:a16="http://schemas.microsoft.com/office/drawing/2014/main" id="{5649BFE1-45B3-EBB5-C9C2-FAE1D3EBABFF}"/>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2666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fontScale="92500" lnSpcReduction="10000"/>
          </a:bodyPr>
          <a:lstStyle/>
          <a:p>
            <a:pPr marL="114311" indent="-342900">
              <a:buFont typeface="Wingdings" panose="05000000000000000000" pitchFamily="2" charset="2"/>
              <a:buChar char="§"/>
            </a:pPr>
            <a:r>
              <a:rPr lang="en-US" b="1" dirty="0"/>
              <a:t>2010</a:t>
            </a:r>
          </a:p>
          <a:p>
            <a:pPr marL="571511" lvl="1" indent="-342900">
              <a:buFont typeface="Wingdings" panose="05000000000000000000" pitchFamily="2" charset="2"/>
              <a:buChar char="§"/>
            </a:pPr>
            <a:r>
              <a:rPr lang="en-US" dirty="0"/>
              <a:t>January 12: Operation Aurora Google publicly reveals that it has been on the receiving end of a "highly sophisticated and targeted attack on our corporate infrastructure originating from China that resulted in the theft of intellectual property from Google"</a:t>
            </a:r>
          </a:p>
          <a:p>
            <a:pPr marL="571511" lvl="1" indent="-342900">
              <a:buFont typeface="Wingdings" panose="05000000000000000000" pitchFamily="2" charset="2"/>
              <a:buChar char="§"/>
            </a:pPr>
            <a:r>
              <a:rPr lang="en-US" dirty="0"/>
              <a:t>June: Stuxnet The Stuxnet worm is found by </a:t>
            </a:r>
            <a:r>
              <a:rPr lang="en-US" dirty="0" err="1"/>
              <a:t>VirusBlokAda</a:t>
            </a:r>
            <a:r>
              <a:rPr lang="en-US" dirty="0"/>
              <a:t>. Stuxnet was unusual in that while it spread via Windows computers, its payload targeted just one specific model and type of SCADA systems. It slowly became clear that it was a cyber attack on Iran's nuclear facilities - with most experts believing that Israel was behind it - perhaps with US help.</a:t>
            </a:r>
          </a:p>
        </p:txBody>
      </p:sp>
    </p:spTree>
    <p:extLst>
      <p:ext uri="{BB962C8B-B14F-4D97-AF65-F5344CB8AC3E}">
        <p14:creationId xmlns:p14="http://schemas.microsoft.com/office/powerpoint/2010/main" val="331610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fontScale="85000" lnSpcReduction="10000"/>
          </a:bodyPr>
          <a:lstStyle/>
          <a:p>
            <a:pPr marL="114311" indent="-342900">
              <a:buFont typeface="Wingdings" panose="05000000000000000000" pitchFamily="2" charset="2"/>
              <a:buChar char="§"/>
            </a:pPr>
            <a:r>
              <a:rPr lang="en-US" b="1" dirty="0"/>
              <a:t>2011</a:t>
            </a:r>
          </a:p>
          <a:p>
            <a:pPr marL="571511" lvl="1" indent="-342900">
              <a:buFont typeface="Wingdings" panose="05000000000000000000" pitchFamily="2" charset="2"/>
              <a:buChar char="§"/>
            </a:pPr>
            <a:r>
              <a:rPr lang="en-US" dirty="0"/>
              <a:t>April 17: An "external intrusion" sends the PlayStation Network offline, and compromises personally identifying information (possibly including credit card details) of its 77 million accounts, in what is claimed to be one of the five largest data breaches ever.</a:t>
            </a:r>
          </a:p>
          <a:p>
            <a:pPr marL="571511" lvl="1" indent="-342900">
              <a:buFont typeface="Wingdings" panose="05000000000000000000" pitchFamily="2" charset="2"/>
              <a:buChar char="§"/>
            </a:pPr>
            <a:r>
              <a:rPr lang="en-US" dirty="0"/>
              <a:t>Computer hacker sl1nk releases information of his penetration in the servers of the Department of Defense (DoD), Pentagon, NASA, NSA, US Military, Department of the Navy, Space and Naval Warfare System Command and other UK/US government websites.</a:t>
            </a:r>
          </a:p>
          <a:p>
            <a:pPr marL="571511" lvl="1" indent="-342900">
              <a:buFont typeface="Wingdings" panose="05000000000000000000" pitchFamily="2" charset="2"/>
              <a:buChar char="§"/>
            </a:pPr>
            <a:r>
              <a:rPr lang="en-US" dirty="0"/>
              <a:t>September: Bangladeshi hacker </a:t>
            </a:r>
            <a:r>
              <a:rPr lang="en-US" dirty="0" err="1"/>
              <a:t>TiGER</a:t>
            </a:r>
            <a:r>
              <a:rPr lang="en-US" dirty="0"/>
              <a:t>-M@TE made a world record in defacement history by hacking 700,000 websites in a single shot.</a:t>
            </a:r>
          </a:p>
          <a:p>
            <a:pPr marL="571511" lvl="1" indent="-342900">
              <a:buFont typeface="Wingdings" panose="05000000000000000000" pitchFamily="2" charset="2"/>
              <a:buChar char="§"/>
            </a:pPr>
            <a:r>
              <a:rPr lang="en-US" dirty="0"/>
              <a:t>The hacker group </a:t>
            </a:r>
            <a:r>
              <a:rPr lang="en-US" dirty="0" err="1"/>
              <a:t>Lulz</a:t>
            </a:r>
            <a:r>
              <a:rPr lang="en-US" dirty="0"/>
              <a:t> Security is formed.</a:t>
            </a:r>
          </a:p>
        </p:txBody>
      </p:sp>
    </p:spTree>
    <p:extLst>
      <p:ext uri="{BB962C8B-B14F-4D97-AF65-F5344CB8AC3E}">
        <p14:creationId xmlns:p14="http://schemas.microsoft.com/office/powerpoint/2010/main" val="250658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a:normAutofit fontScale="92500" lnSpcReduction="20000"/>
          </a:bodyPr>
          <a:lstStyle/>
          <a:p>
            <a:r>
              <a:rPr lang="en-US" sz="2267" dirty="0" err="1"/>
              <a:t>LulzSec</a:t>
            </a:r>
            <a:endParaRPr lang="en-US" sz="2267" dirty="0"/>
          </a:p>
          <a:p>
            <a:pPr lvl="1"/>
            <a:r>
              <a:rPr lang="en-US" dirty="0" err="1"/>
              <a:t>LulzSec</a:t>
            </a:r>
            <a:r>
              <a:rPr lang="en-US" dirty="0"/>
              <a:t> or </a:t>
            </a:r>
            <a:r>
              <a:rPr lang="en-US" dirty="0" err="1"/>
              <a:t>Lulz</a:t>
            </a:r>
            <a:r>
              <a:rPr lang="en-US" dirty="0"/>
              <a:t> Security, was a high profile, Black Hat hacker group. They gained credentials for hacking into Sony, News International, CIA, FBI, Scotland Yard, and several noteworthy accounts. While the group claims to have retired, the motto of the group, “Laughing at your security since 2011!” stays alive. There are assertions of the group having hacked into the websites of the newspapers like </a:t>
            </a:r>
            <a:r>
              <a:rPr lang="en-US" i="1" dirty="0"/>
              <a:t>The Times</a:t>
            </a:r>
            <a:r>
              <a:rPr lang="en-US" dirty="0"/>
              <a:t> and </a:t>
            </a:r>
            <a:r>
              <a:rPr lang="en-US" i="1" dirty="0"/>
              <a:t>The Sun</a:t>
            </a:r>
            <a:r>
              <a:rPr lang="en-US" dirty="0"/>
              <a:t> to post its retirement news. Many, however, claim that this group had taken it upon itself to create awareness about the absence of efficient security against hackers.</a:t>
            </a:r>
          </a:p>
          <a:p>
            <a:pPr lvl="1"/>
            <a:r>
              <a:rPr lang="en-US" dirty="0"/>
              <a:t>Since retired, and have had several members of the group exposed and prosecuted. </a:t>
            </a:r>
          </a:p>
        </p:txBody>
      </p:sp>
    </p:spTree>
    <p:extLst>
      <p:ext uri="{BB962C8B-B14F-4D97-AF65-F5344CB8AC3E}">
        <p14:creationId xmlns:p14="http://schemas.microsoft.com/office/powerpoint/2010/main" val="111526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err="1"/>
              <a:t>LulzSec</a:t>
            </a:r>
            <a:r>
              <a:rPr lang="en-US"/>
              <a:t> Symbolism</a:t>
            </a:r>
            <a:endParaRPr lang="en-US">
              <a:solidFill>
                <a:schemeClr val="tx1"/>
              </a:solidFill>
            </a:endParaRPr>
          </a:p>
        </p:txBody>
      </p:sp>
      <p:pic>
        <p:nvPicPr>
          <p:cNvPr id="4" name="Picture 4">
            <a:extLst>
              <a:ext uri="{FF2B5EF4-FFF2-40B4-BE49-F238E27FC236}">
                <a16:creationId xmlns:a16="http://schemas.microsoft.com/office/drawing/2014/main" id="{D9E4F0ED-1815-4AF1-B133-1B1C68C91395}"/>
              </a:ext>
            </a:extLst>
          </p:cNvPr>
          <p:cNvPicPr>
            <a:picLocks noGrp="1" noChangeAspect="1"/>
          </p:cNvPicPr>
          <p:nvPr>
            <p:ph idx="1"/>
          </p:nvPr>
        </p:nvPicPr>
        <p:blipFill>
          <a:blip r:embed="rId2"/>
          <a:stretch>
            <a:fillRect/>
          </a:stretch>
        </p:blipFill>
        <p:spPr>
          <a:xfrm>
            <a:off x="2234718" y="2246175"/>
            <a:ext cx="1943371" cy="2200582"/>
          </a:xfrm>
          <a:prstGeom prst="rect">
            <a:avLst/>
          </a:prstGeom>
        </p:spPr>
      </p:pic>
      <p:pic>
        <p:nvPicPr>
          <p:cNvPr id="7" name="Picture 7">
            <a:extLst>
              <a:ext uri="{FF2B5EF4-FFF2-40B4-BE49-F238E27FC236}">
                <a16:creationId xmlns:a16="http://schemas.microsoft.com/office/drawing/2014/main" id="{9B7AC525-6DB8-4E16-9F51-D208ED67B175}"/>
              </a:ext>
            </a:extLst>
          </p:cNvPr>
          <p:cNvPicPr>
            <a:picLocks noChangeAspect="1"/>
          </p:cNvPicPr>
          <p:nvPr/>
        </p:nvPicPr>
        <p:blipFill>
          <a:blip r:embed="rId3"/>
          <a:stretch>
            <a:fillRect/>
          </a:stretch>
        </p:blipFill>
        <p:spPr>
          <a:xfrm>
            <a:off x="5636335" y="2772588"/>
            <a:ext cx="4809968" cy="3050163"/>
          </a:xfrm>
          <a:prstGeom prst="rect">
            <a:avLst/>
          </a:prstGeom>
        </p:spPr>
      </p:pic>
    </p:spTree>
    <p:extLst>
      <p:ext uri="{BB962C8B-B14F-4D97-AF65-F5344CB8AC3E}">
        <p14:creationId xmlns:p14="http://schemas.microsoft.com/office/powerpoint/2010/main" val="266746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b="1" dirty="0"/>
              <a:t>2012</a:t>
            </a:r>
          </a:p>
          <a:p>
            <a:pPr lvl="1">
              <a:buFont typeface="Wingdings" panose="05000000000000000000" pitchFamily="2" charset="2"/>
              <a:buChar char="§"/>
            </a:pPr>
            <a:r>
              <a:rPr lang="en-US" dirty="0"/>
              <a:t>June 5: The social networking website LinkedIn has been hacked and the passwords for nearly 6.5 million user accounts are stolen by cybercriminals. As a result, a United States grand jury indicted </a:t>
            </a:r>
            <a:r>
              <a:rPr lang="en-US" dirty="0" err="1"/>
              <a:t>Nikulin</a:t>
            </a:r>
            <a:r>
              <a:rPr lang="en-US" dirty="0"/>
              <a:t> and three unnamed co-conspirators on charges of aggravated identity theft and computer intrusion.</a:t>
            </a:r>
          </a:p>
          <a:p>
            <a:pPr lvl="1">
              <a:buFont typeface="Wingdings" panose="05000000000000000000" pitchFamily="2" charset="2"/>
              <a:buChar char="§"/>
            </a:pPr>
            <a:r>
              <a:rPr lang="en-US" dirty="0"/>
              <a:t>August 15: The most valuable company in the world Saudi Aramco is crippled by a cyber warfare attack for months by malware called </a:t>
            </a:r>
            <a:r>
              <a:rPr lang="en-US" dirty="0" err="1"/>
              <a:t>Shamoon</a:t>
            </a:r>
            <a:r>
              <a:rPr lang="en-US" dirty="0"/>
              <a:t>. Considered the biggest hack in history in terms of cost and destructiveness . Carried out by an Iranian attacker group called Cutting Sword of Justice. Iranian hackers retaliated against Stuxnet by releasing </a:t>
            </a:r>
            <a:r>
              <a:rPr lang="en-US" dirty="0" err="1"/>
              <a:t>Shamoon</a:t>
            </a:r>
            <a:r>
              <a:rPr lang="en-US" dirty="0"/>
              <a:t>. The malware destroyed over 35,000 Saudi Aramco computers, affecting business operations for months.</a:t>
            </a:r>
          </a:p>
          <a:p>
            <a:pPr lvl="1">
              <a:buFont typeface="Wingdings" panose="05000000000000000000" pitchFamily="2" charset="2"/>
              <a:buChar char="§"/>
            </a:pPr>
            <a:r>
              <a:rPr lang="en-US" dirty="0"/>
              <a:t>December 17: Computer hacker sl1nk announced that he has hacked a total of 9 countries' SCADA systems. The proof includes 6 countries: France, Norway, Russia, Spain, Sweden and the United States.</a:t>
            </a:r>
          </a:p>
        </p:txBody>
      </p:sp>
    </p:spTree>
    <p:extLst>
      <p:ext uri="{BB962C8B-B14F-4D97-AF65-F5344CB8AC3E}">
        <p14:creationId xmlns:p14="http://schemas.microsoft.com/office/powerpoint/2010/main" val="764674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b="1" dirty="0"/>
              <a:t>2013</a:t>
            </a:r>
          </a:p>
          <a:p>
            <a:pPr lvl="1">
              <a:buFont typeface="Wingdings" panose="05000000000000000000" pitchFamily="2" charset="2"/>
              <a:buChar char="§"/>
            </a:pPr>
            <a:r>
              <a:rPr lang="en-US" dirty="0"/>
              <a:t>The social networking website Tumblr is attacked by hackers. Consequently, 65,469,298 unique emails and passwords were leaked from Tumblr. The data breach's legitimacy is confirmed by computer security researcher Troy Hunt.</a:t>
            </a:r>
          </a:p>
          <a:p>
            <a:pPr>
              <a:buFont typeface="Wingdings" panose="05000000000000000000" pitchFamily="2" charset="2"/>
              <a:buChar char="§"/>
            </a:pPr>
            <a:r>
              <a:rPr lang="en-US" b="1" dirty="0"/>
              <a:t>2014</a:t>
            </a:r>
          </a:p>
          <a:p>
            <a:pPr lvl="1">
              <a:buFont typeface="Wingdings" panose="05000000000000000000" pitchFamily="2" charset="2"/>
              <a:buChar char="§"/>
            </a:pPr>
            <a:r>
              <a:rPr lang="en-US" dirty="0"/>
              <a:t>October: The White House computer system was hacked. It was said that the FBI, the Secret Service, and other U.S. intelligence agencies categorized the attacks "among the most sophisticated attacks ever launched against U.S. government systems."</a:t>
            </a:r>
          </a:p>
          <a:p>
            <a:pPr lvl="1">
              <a:buFont typeface="Wingdings" panose="05000000000000000000" pitchFamily="2" charset="2"/>
              <a:buChar char="§"/>
            </a:pPr>
            <a:r>
              <a:rPr lang="en-US" dirty="0"/>
              <a:t>November 24: In response to the release of the film The Interview, the servers of Sony Pictures are hacked by a hacker group calling itself "Guardian of Peace".</a:t>
            </a:r>
          </a:p>
        </p:txBody>
      </p:sp>
    </p:spTree>
    <p:extLst>
      <p:ext uri="{BB962C8B-B14F-4D97-AF65-F5344CB8AC3E}">
        <p14:creationId xmlns:p14="http://schemas.microsoft.com/office/powerpoint/2010/main" val="3184695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US" b="1" dirty="0"/>
              <a:t>2015</a:t>
            </a:r>
          </a:p>
          <a:p>
            <a:pPr lvl="1">
              <a:buFont typeface="Wingdings" panose="05000000000000000000" pitchFamily="2" charset="2"/>
              <a:buChar char="§"/>
            </a:pPr>
            <a:r>
              <a:rPr lang="en-US" dirty="0"/>
              <a:t>June: the records of 21.5 million people, including social security numbers, dates of birth, addresses, fingerprints, and security-clearance-related information, are stolen from the United States Office of Personnel Management. Most of the victims are employees of the United States government and unsuccessful applicants to it. The Wall Street Journal and the Washington Post report that government sources believe the hacker is the government of China.</a:t>
            </a:r>
          </a:p>
          <a:p>
            <a:pPr lvl="1">
              <a:buFont typeface="Wingdings" panose="05000000000000000000" pitchFamily="2" charset="2"/>
              <a:buChar char="§"/>
            </a:pPr>
            <a:r>
              <a:rPr lang="en-US" dirty="0"/>
              <a:t>July: The servers of </a:t>
            </a:r>
            <a:r>
              <a:rPr lang="en-US" dirty="0" err="1"/>
              <a:t>extramaritial</a:t>
            </a:r>
            <a:r>
              <a:rPr lang="en-US" dirty="0"/>
              <a:t> affairs website Ashley Madison were breached.</a:t>
            </a:r>
          </a:p>
          <a:p>
            <a:pPr>
              <a:buFont typeface="Wingdings" panose="05000000000000000000" pitchFamily="2" charset="2"/>
              <a:buChar char="§"/>
            </a:pPr>
            <a:r>
              <a:rPr lang="en-US" b="1" dirty="0"/>
              <a:t>2016</a:t>
            </a:r>
          </a:p>
          <a:p>
            <a:pPr lvl="1">
              <a:buFont typeface="Wingdings" panose="05000000000000000000" pitchFamily="2" charset="2"/>
              <a:buChar char="§"/>
            </a:pPr>
            <a:r>
              <a:rPr lang="en-US" dirty="0"/>
              <a:t>July 22: Wikileaks published the documents from the 2016 Democratic National Committee email leak.</a:t>
            </a:r>
          </a:p>
          <a:p>
            <a:pPr lvl="1">
              <a:buFont typeface="Wingdings" panose="05000000000000000000" pitchFamily="2" charset="2"/>
              <a:buChar char="§"/>
            </a:pPr>
            <a:r>
              <a:rPr lang="en-US" dirty="0"/>
              <a:t>July 29: a group suspected coming from China launched hacker attacks on the website of Vietnam Airlines.</a:t>
            </a:r>
          </a:p>
          <a:p>
            <a:pPr lvl="1">
              <a:buFont typeface="Wingdings" panose="05000000000000000000" pitchFamily="2" charset="2"/>
              <a:buChar char="§"/>
            </a:pPr>
            <a:r>
              <a:rPr lang="en-US" dirty="0"/>
              <a:t>September: Hacker </a:t>
            </a:r>
            <a:r>
              <a:rPr lang="en-US" dirty="0" err="1"/>
              <a:t>Ardit</a:t>
            </a:r>
            <a:r>
              <a:rPr lang="en-US" dirty="0"/>
              <a:t> </a:t>
            </a:r>
            <a:r>
              <a:rPr lang="en-US" dirty="0" err="1"/>
              <a:t>Ferizi</a:t>
            </a:r>
            <a:r>
              <a:rPr lang="en-US" dirty="0"/>
              <a:t> is sentenced to 20 years in prison after being arrested for hacking U.S. servers and passing the leaked information to members of ISIL terrorist group back in 2015.</a:t>
            </a:r>
          </a:p>
        </p:txBody>
      </p:sp>
    </p:spTree>
    <p:extLst>
      <p:ext uri="{BB962C8B-B14F-4D97-AF65-F5344CB8AC3E}">
        <p14:creationId xmlns:p14="http://schemas.microsoft.com/office/powerpoint/2010/main" val="449885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- 2010s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a:t>2017</a:t>
            </a:r>
          </a:p>
          <a:p>
            <a:pPr lvl="1">
              <a:buFont typeface="Wingdings" panose="05000000000000000000" pitchFamily="2" charset="2"/>
              <a:buChar char="§"/>
            </a:pPr>
            <a:r>
              <a:rPr lang="en-US" dirty="0"/>
              <a:t>April: A hacker group calling itself "The Dark Overlord" posted unreleased episodes of Orange Is the New Black TV series online after they failed to extort online entertainment company Netflix.</a:t>
            </a:r>
          </a:p>
          <a:p>
            <a:pPr lvl="1">
              <a:buFont typeface="Wingdings" panose="05000000000000000000" pitchFamily="2" charset="2"/>
              <a:buChar char="§"/>
            </a:pPr>
            <a:r>
              <a:rPr lang="en-US" dirty="0"/>
              <a:t>May: WannaCry ransomware attack started on Friday, 12 May 2017, and has been described as unprecedented in scale, infecting more than 230,000 computers in over 150 countries.</a:t>
            </a:r>
          </a:p>
          <a:p>
            <a:pPr lvl="1">
              <a:buFont typeface="Wingdings" panose="05000000000000000000" pitchFamily="2" charset="2"/>
              <a:buChar char="§"/>
            </a:pPr>
            <a:r>
              <a:rPr lang="en-US" dirty="0"/>
              <a:t>May–July 2017: The Equifax breach.</a:t>
            </a:r>
          </a:p>
        </p:txBody>
      </p:sp>
    </p:spTree>
    <p:extLst>
      <p:ext uri="{BB962C8B-B14F-4D97-AF65-F5344CB8AC3E}">
        <p14:creationId xmlns:p14="http://schemas.microsoft.com/office/powerpoint/2010/main" val="2303653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CBE6-5DDB-DCE3-FF83-3FDCBA59D379}"/>
              </a:ext>
            </a:extLst>
          </p:cNvPr>
          <p:cNvSpPr>
            <a:spLocks noGrp="1"/>
          </p:cNvSpPr>
          <p:nvPr>
            <p:ph type="title"/>
          </p:nvPr>
        </p:nvSpPr>
        <p:spPr/>
        <p:txBody>
          <a:bodyPr/>
          <a:lstStyle/>
          <a:p>
            <a:r>
              <a:rPr lang="en-US" dirty="0"/>
              <a:t>History of Cybercrime - 2010s</a:t>
            </a:r>
          </a:p>
        </p:txBody>
      </p:sp>
      <p:sp>
        <p:nvSpPr>
          <p:cNvPr id="3" name="Content Placeholder 2">
            <a:extLst>
              <a:ext uri="{FF2B5EF4-FFF2-40B4-BE49-F238E27FC236}">
                <a16:creationId xmlns:a16="http://schemas.microsoft.com/office/drawing/2014/main" id="{A865D631-9F48-BCDA-0407-87CA9E54C783}"/>
              </a:ext>
            </a:extLst>
          </p:cNvPr>
          <p:cNvSpPr>
            <a:spLocks noGrp="1"/>
          </p:cNvSpPr>
          <p:nvPr>
            <p:ph idx="1"/>
          </p:nvPr>
        </p:nvSpPr>
        <p:spPr/>
        <p:txBody>
          <a:bodyPr/>
          <a:lstStyle/>
          <a:p>
            <a:r>
              <a:rPr lang="en-US" sz="2000" dirty="0"/>
              <a:t>I… Just… Well, look at it:</a:t>
            </a:r>
          </a:p>
          <a:p>
            <a:r>
              <a:rPr lang="en-US" sz="1800" dirty="0">
                <a:hlinkClick r:id="rId2"/>
              </a:rPr>
              <a:t>https://informationisbeautiful.net/visualizations/worlds-biggest-data-breaches-hacks/</a:t>
            </a:r>
            <a:r>
              <a:rPr lang="en-US" sz="1800" dirty="0"/>
              <a:t> </a:t>
            </a:r>
          </a:p>
          <a:p>
            <a:endParaRPr lang="en-US" dirty="0"/>
          </a:p>
        </p:txBody>
      </p:sp>
      <p:sp>
        <p:nvSpPr>
          <p:cNvPr id="4" name="Date Placeholder 3">
            <a:extLst>
              <a:ext uri="{FF2B5EF4-FFF2-40B4-BE49-F238E27FC236}">
                <a16:creationId xmlns:a16="http://schemas.microsoft.com/office/drawing/2014/main" id="{E75DCC50-22A1-7CB7-85AB-521F16E123DD}"/>
              </a:ext>
            </a:extLst>
          </p:cNvPr>
          <p:cNvSpPr>
            <a:spLocks noGrp="1"/>
          </p:cNvSpPr>
          <p:nvPr>
            <p:ph type="dt" sz="half" idx="10"/>
          </p:nvPr>
        </p:nvSpPr>
        <p:spPr/>
        <p:txBody>
          <a:bodyPr/>
          <a:lstStyle/>
          <a:p>
            <a:fld id="{B9867A03-0D75-4281-ABBC-48F8F2265ADC}" type="datetime1">
              <a:rPr lang="en-US" smtClean="0"/>
              <a:t>2022-09-19</a:t>
            </a:fld>
            <a:endParaRPr lang="en-US"/>
          </a:p>
        </p:txBody>
      </p:sp>
      <p:sp>
        <p:nvSpPr>
          <p:cNvPr id="6" name="Slide Number Placeholder 5">
            <a:extLst>
              <a:ext uri="{FF2B5EF4-FFF2-40B4-BE49-F238E27FC236}">
                <a16:creationId xmlns:a16="http://schemas.microsoft.com/office/drawing/2014/main" id="{2A8DFE41-A27F-4F1A-EA56-03887BD91F58}"/>
              </a:ext>
            </a:extLst>
          </p:cNvPr>
          <p:cNvSpPr>
            <a:spLocks noGrp="1"/>
          </p:cNvSpPr>
          <p:nvPr>
            <p:ph type="sldNum" sz="quarter" idx="12"/>
          </p:nvPr>
        </p:nvSpPr>
        <p:spPr/>
        <p:txBody>
          <a:bodyPr/>
          <a:lstStyle/>
          <a:p>
            <a:fld id="{DFDF98CC-160E-494C-8C3C-8CDC5FA257DE}" type="slidenum">
              <a:rPr lang="en-US" smtClean="0"/>
              <a:t>38</a:t>
            </a:fld>
            <a:endParaRPr lang="en-US"/>
          </a:p>
        </p:txBody>
      </p:sp>
    </p:spTree>
    <p:extLst>
      <p:ext uri="{BB962C8B-B14F-4D97-AF65-F5344CB8AC3E}">
        <p14:creationId xmlns:p14="http://schemas.microsoft.com/office/powerpoint/2010/main" val="875289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sz="1600" dirty="0"/>
              <a:t>Bureau 121</a:t>
            </a:r>
          </a:p>
          <a:p>
            <a:pPr lvl="1">
              <a:buFont typeface="Wingdings" panose="05000000000000000000" pitchFamily="2" charset="2"/>
              <a:buChar char="§"/>
            </a:pPr>
            <a:r>
              <a:rPr lang="en-US" sz="1600" dirty="0"/>
              <a:t>According to defectors, military hackers live extravagant lives in North Korea. Top students are handpicked from straight out of their "University of Automation" school. The primary wing of this hacking group is known as Bureau 121. It comprises about 1,800 people that work around the world (because internet infrastructure in NK is pretty terrible).</a:t>
            </a:r>
          </a:p>
          <a:p>
            <a:pPr lvl="1">
              <a:buFont typeface="Wingdings" panose="05000000000000000000" pitchFamily="2" charset="2"/>
              <a:buChar char="§"/>
            </a:pPr>
            <a:r>
              <a:rPr lang="en-US" sz="1600" dirty="0"/>
              <a:t>Most of the Bureau's activity has been focused on South Korea. Attacks have ranged from malicious gaming apps targeted at South Korea, hacking the website of the South Korean President, and destroying data of banks and broadcasting companies. Guardians of Peace, the group behind the famous Sony hack might have been a Bureau 121 proxy. That particular hack cost Sony about $15 million.</a:t>
            </a:r>
          </a:p>
        </p:txBody>
      </p:sp>
    </p:spTree>
    <p:extLst>
      <p:ext uri="{BB962C8B-B14F-4D97-AF65-F5344CB8AC3E}">
        <p14:creationId xmlns:p14="http://schemas.microsoft.com/office/powerpoint/2010/main" val="126355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Hacker Mentality</a:t>
            </a:r>
          </a:p>
        </p:txBody>
      </p:sp>
      <p:sp>
        <p:nvSpPr>
          <p:cNvPr id="3" name="Content Placeholder 2"/>
          <p:cNvSpPr>
            <a:spLocks noGrp="1"/>
          </p:cNvSpPr>
          <p:nvPr>
            <p:ph idx="1"/>
          </p:nvPr>
        </p:nvSpPr>
        <p:spPr/>
        <p:txBody>
          <a:bodyPr>
            <a:normAutofit fontScale="62500" lnSpcReduction="20000"/>
          </a:bodyPr>
          <a:lstStyle/>
          <a:p>
            <a:r>
              <a:rPr lang="en-US" dirty="0"/>
              <a:t>Note one: Throughout history, but especially in the 70s-90s, politicians fought hard against the degeneracy emerging on the burgeoning internet. Piracy, porn, violent video games, naughty words on records. </a:t>
            </a:r>
          </a:p>
          <a:p>
            <a:r>
              <a:rPr lang="en-US" dirty="0"/>
              <a:t>Several of them fought to censor media in the name of protecting children – including the Internet. While this is true, see: Law as Social Control. Best that tends to stuck are movie ratings, parental content stickers, ESRB, etc. </a:t>
            </a:r>
          </a:p>
          <a:p>
            <a:r>
              <a:rPr lang="en-US" dirty="0"/>
              <a:t>This was by no means a “liberal” nor “conservative” ideology, but well-meaning (sometimes) or focus on monetizing (more often) the Internet. Well-meaning or not, the very notion is considered destructive by some.  </a:t>
            </a:r>
          </a:p>
          <a:p>
            <a:r>
              <a:rPr lang="en-US" dirty="0"/>
              <a:t>This drove a fairly large wedge between mainstream American ideals and these groups, creating subcultures, which continued until it became clear we needed some measure of security just to keep things functioning. Some went “white hat” and play by a set of rules deemed acceptable by society. Those that didn’t went “black hat” and went into criminal deviance.  Those that still try to play in legal grey areas went “grey hat.” </a:t>
            </a:r>
          </a:p>
        </p:txBody>
      </p:sp>
    </p:spTree>
    <p:extLst>
      <p:ext uri="{BB962C8B-B14F-4D97-AF65-F5344CB8AC3E}">
        <p14:creationId xmlns:p14="http://schemas.microsoft.com/office/powerpoint/2010/main" val="731539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dirty="0"/>
              <a:t>Chinese APTs</a:t>
            </a:r>
          </a:p>
          <a:p>
            <a:pPr lvl="1">
              <a:buFont typeface="Wingdings" panose="05000000000000000000" pitchFamily="2" charset="2"/>
              <a:buChar char="§"/>
            </a:pPr>
            <a:r>
              <a:rPr lang="en-US" dirty="0" err="1"/>
              <a:t>Elderwood</a:t>
            </a:r>
            <a:r>
              <a:rPr lang="en-US" dirty="0"/>
              <a:t> Group, Axiom, Unit 61398, Comment Crew, Putter Panda, Hidden Lynx, and many more. China pioneered the state-sponsored hacking group, and they've continued to perfect the practice. </a:t>
            </a:r>
          </a:p>
          <a:p>
            <a:pPr lvl="1">
              <a:buFont typeface="Wingdings" panose="05000000000000000000" pitchFamily="2" charset="2"/>
              <a:buChar char="§"/>
            </a:pPr>
            <a:r>
              <a:rPr lang="en-US" dirty="0"/>
              <a:t>One of the more famous attacks came in 2010 under the name "Operation Aurora". We in part know about Operation Aurora because Google came forward and announced it had been hacked. </a:t>
            </a:r>
          </a:p>
        </p:txBody>
      </p:sp>
    </p:spTree>
    <p:extLst>
      <p:ext uri="{BB962C8B-B14F-4D97-AF65-F5344CB8AC3E}">
        <p14:creationId xmlns:p14="http://schemas.microsoft.com/office/powerpoint/2010/main" val="397615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dirty="0"/>
              <a:t>Dragonfly</a:t>
            </a:r>
          </a:p>
          <a:p>
            <a:pPr lvl="1">
              <a:buFont typeface="Wingdings" panose="05000000000000000000" pitchFamily="2" charset="2"/>
              <a:buChar char="§"/>
            </a:pPr>
            <a:r>
              <a:rPr lang="en-US" dirty="0"/>
              <a:t>Another likely state-sponsored group, this time out of Eastern Europe and Russia, is Dragonfly. Dragonfly is likely state-sponsored due to its targets: electric grids, energy industry, and other control systems in U.S. and Europe. </a:t>
            </a:r>
          </a:p>
          <a:p>
            <a:pPr lvl="1">
              <a:buFont typeface="Wingdings" panose="05000000000000000000" pitchFamily="2" charset="2"/>
              <a:buChar char="§"/>
            </a:pPr>
            <a:r>
              <a:rPr lang="en-US" dirty="0"/>
              <a:t>Their most common attacks are spear-phishing and watering hole attacks. This is not unusual for APT groups. They've also demonstrated capabilities to embed trojans in legitimate software for industrial control systems.</a:t>
            </a:r>
            <a:endParaRPr lang="en-US" sz="1867" dirty="0"/>
          </a:p>
        </p:txBody>
      </p:sp>
    </p:spTree>
    <p:extLst>
      <p:ext uri="{BB962C8B-B14F-4D97-AF65-F5344CB8AC3E}">
        <p14:creationId xmlns:p14="http://schemas.microsoft.com/office/powerpoint/2010/main" val="927909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a:t>Bottom Line: Names to Know</a:t>
            </a:r>
            <a:endParaRPr lang="en-US" err="1">
              <a:solidFill>
                <a:schemeClr val="tx1"/>
              </a:solidFill>
            </a:endParaRP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sz="1400" dirty="0"/>
              <a:t>Tailored Access Operations (NSA)</a:t>
            </a:r>
          </a:p>
          <a:p>
            <a:pPr lvl="1">
              <a:buFont typeface="Wingdings" panose="05000000000000000000" pitchFamily="2" charset="2"/>
              <a:buChar char="§"/>
            </a:pPr>
            <a:r>
              <a:rPr lang="en-US" sz="1400" dirty="0"/>
              <a:t>If it weren't for Edward Snowden, we probably wouldn't know about Tailored Access Operations (TAO). TAO has some of the best capabilities in the world, and has collected about all the American telephone data you can imagine. Once revealed, more and more details have come out about them.</a:t>
            </a:r>
          </a:p>
          <a:p>
            <a:pPr lvl="1">
              <a:buFont typeface="Wingdings" panose="05000000000000000000" pitchFamily="2" charset="2"/>
              <a:buChar char="§"/>
            </a:pPr>
            <a:r>
              <a:rPr lang="en-US" sz="1400" dirty="0"/>
              <a:t>They have sophisticated unique abilities that are difficult to even dream up. One of those capabilities is QUANTUMSQUIRREL, which allows them to appear on the internet anywhere as anyone. They've also compromised very common computer systems often with physical access or cooperation with network or hardware companies. They are known to force companies to insert vulnerabilities into their own systems for TAO to exploit.</a:t>
            </a:r>
          </a:p>
          <a:p>
            <a:pPr lvl="1">
              <a:buFont typeface="Wingdings" panose="05000000000000000000" pitchFamily="2" charset="2"/>
              <a:buChar char="§"/>
            </a:pPr>
            <a:r>
              <a:rPr lang="en-US" sz="1400" dirty="0"/>
              <a:t>Just about all the details of the organization are Orwellian. Take, for example, WARRIOR PRIDE. It's </a:t>
            </a:r>
            <a:r>
              <a:rPr lang="en-US" sz="1400" dirty="0" err="1"/>
              <a:t>IPhone</a:t>
            </a:r>
            <a:r>
              <a:rPr lang="en-US" sz="1400" dirty="0"/>
              <a:t> and Android software that can turn on a phone remotely, turn the microphone of the phone on and listen, track using geolocation, and its own tamper-proofing and stealth programming. That's just one that we know about.</a:t>
            </a:r>
          </a:p>
        </p:txBody>
      </p:sp>
    </p:spTree>
    <p:extLst>
      <p:ext uri="{BB962C8B-B14F-4D97-AF65-F5344CB8AC3E}">
        <p14:creationId xmlns:p14="http://schemas.microsoft.com/office/powerpoint/2010/main" val="3535355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4284-1FDC-4526-B49A-D9C15F303234}"/>
              </a:ext>
            </a:extLst>
          </p:cNvPr>
          <p:cNvSpPr>
            <a:spLocks noGrp="1"/>
          </p:cNvSpPr>
          <p:nvPr>
            <p:ph type="title"/>
          </p:nvPr>
        </p:nvSpPr>
        <p:spPr/>
        <p:txBody>
          <a:bodyPr/>
          <a:lstStyle/>
          <a:p>
            <a:r>
              <a:rPr lang="en-US" dirty="0"/>
              <a:t>Behavioral Inferences</a:t>
            </a:r>
          </a:p>
        </p:txBody>
      </p:sp>
      <p:sp>
        <p:nvSpPr>
          <p:cNvPr id="3" name="Content Placeholder 2">
            <a:extLst>
              <a:ext uri="{FF2B5EF4-FFF2-40B4-BE49-F238E27FC236}">
                <a16:creationId xmlns:a16="http://schemas.microsoft.com/office/drawing/2014/main" id="{47F43DA4-CEA2-40C4-8011-6BB4C5ED3C8E}"/>
              </a:ext>
            </a:extLst>
          </p:cNvPr>
          <p:cNvSpPr>
            <a:spLocks noGrp="1"/>
          </p:cNvSpPr>
          <p:nvPr>
            <p:ph idx="1"/>
          </p:nvPr>
        </p:nvSpPr>
        <p:spPr/>
        <p:txBody>
          <a:bodyPr>
            <a:normAutofit lnSpcReduction="10000"/>
          </a:bodyPr>
          <a:lstStyle/>
          <a:p>
            <a:r>
              <a:rPr lang="en-US" dirty="0"/>
              <a:t>Affinity for technology.</a:t>
            </a:r>
          </a:p>
          <a:p>
            <a:r>
              <a:rPr lang="en-US" dirty="0"/>
              <a:t>Trouble with authority.</a:t>
            </a:r>
          </a:p>
          <a:p>
            <a:r>
              <a:rPr lang="en-US" dirty="0"/>
              <a:t>Few connections to family / community.</a:t>
            </a:r>
          </a:p>
          <a:p>
            <a:pPr lvl="1"/>
            <a:r>
              <a:rPr lang="en-US" dirty="0"/>
              <a:t>Anarchist views, nihilistic views</a:t>
            </a:r>
          </a:p>
          <a:p>
            <a:r>
              <a:rPr lang="en-US" dirty="0"/>
              <a:t>Known mental health issues (isolation/anti-social behavior, depression, paranoia).</a:t>
            </a:r>
          </a:p>
          <a:p>
            <a:r>
              <a:rPr lang="en-US" dirty="0"/>
              <a:t>Rejection of cultural goals and institutionalized means.</a:t>
            </a:r>
          </a:p>
        </p:txBody>
      </p:sp>
    </p:spTree>
    <p:extLst>
      <p:ext uri="{BB962C8B-B14F-4D97-AF65-F5344CB8AC3E}">
        <p14:creationId xmlns:p14="http://schemas.microsoft.com/office/powerpoint/2010/main" val="121324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Antecedents of a Computer Criminal</a:t>
            </a:r>
          </a:p>
        </p:txBody>
      </p:sp>
      <p:sp>
        <p:nvSpPr>
          <p:cNvPr id="3" name="Content Placeholder 2"/>
          <p:cNvSpPr>
            <a:spLocks noGrp="1"/>
          </p:cNvSpPr>
          <p:nvPr>
            <p:ph idx="1"/>
          </p:nvPr>
        </p:nvSpPr>
        <p:spPr/>
        <p:txBody>
          <a:bodyPr>
            <a:normAutofit fontScale="85000" lnSpcReduction="20000"/>
          </a:bodyPr>
          <a:lstStyle/>
          <a:p>
            <a:r>
              <a:rPr lang="en-US" dirty="0"/>
              <a:t>Anti-social behavior</a:t>
            </a:r>
          </a:p>
          <a:p>
            <a:pPr lvl="1"/>
            <a:r>
              <a:rPr lang="en-US" dirty="0"/>
              <a:t>Drop-outs, high intellect but poor grades</a:t>
            </a:r>
          </a:p>
          <a:p>
            <a:pPr lvl="1"/>
            <a:r>
              <a:rPr lang="en-US" dirty="0"/>
              <a:t>Potential disciplinary issues, prior arrests, or issues with school authorities</a:t>
            </a:r>
          </a:p>
          <a:p>
            <a:pPr lvl="1"/>
            <a:r>
              <a:rPr lang="en-US" dirty="0"/>
              <a:t>Few friends</a:t>
            </a:r>
          </a:p>
          <a:p>
            <a:r>
              <a:rPr lang="en-US" dirty="0"/>
              <a:t>Dysfunctional family/home life</a:t>
            </a:r>
          </a:p>
          <a:p>
            <a:pPr lvl="1"/>
            <a:r>
              <a:rPr lang="en-US" dirty="0"/>
              <a:t>One or more defining tragic events – lost a parent, child of divorce, revelation of adoption, half-siblings, etc. </a:t>
            </a:r>
          </a:p>
          <a:p>
            <a:r>
              <a:rPr lang="en-US" dirty="0"/>
              <a:t>Feeling marginalized, deindividualized, etc. </a:t>
            </a:r>
          </a:p>
          <a:p>
            <a:pPr lvl="1"/>
            <a:r>
              <a:rPr lang="en-US" dirty="0"/>
              <a:t>Bullied</a:t>
            </a:r>
          </a:p>
          <a:p>
            <a:pPr lvl="1"/>
            <a:r>
              <a:rPr lang="en-US" dirty="0"/>
              <a:t>Isolated</a:t>
            </a:r>
          </a:p>
        </p:txBody>
      </p:sp>
    </p:spTree>
    <p:extLst>
      <p:ext uri="{BB962C8B-B14F-4D97-AF65-F5344CB8AC3E}">
        <p14:creationId xmlns:p14="http://schemas.microsoft.com/office/powerpoint/2010/main" val="461375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Organized</a:t>
            </a:r>
            <a:br>
              <a:rPr lang="en-US" dirty="0"/>
            </a:br>
            <a:r>
              <a:rPr lang="en-US" dirty="0"/>
              <a:t>vs</a:t>
            </a:r>
            <a:br>
              <a:rPr lang="en-US" dirty="0"/>
            </a:br>
            <a:r>
              <a:rPr lang="en-US" dirty="0"/>
              <a:t>Disorganized</a:t>
            </a:r>
          </a:p>
        </p:txBody>
      </p:sp>
      <p:pic>
        <p:nvPicPr>
          <p:cNvPr id="4" name="Content Placeholder 3"/>
          <p:cNvPicPr>
            <a:picLocks noGrp="1" noChangeAspect="1"/>
          </p:cNvPicPr>
          <p:nvPr>
            <p:ph idx="1"/>
          </p:nvPr>
        </p:nvPicPr>
        <p:blipFill>
          <a:blip r:embed="rId2"/>
          <a:stretch>
            <a:fillRect/>
          </a:stretch>
        </p:blipFill>
        <p:spPr>
          <a:xfrm>
            <a:off x="4711705" y="807297"/>
            <a:ext cx="7320073" cy="5541699"/>
          </a:xfrm>
          <a:prstGeom prst="rect">
            <a:avLst/>
          </a:prstGeom>
        </p:spPr>
      </p:pic>
    </p:spTree>
    <p:extLst>
      <p:ext uri="{BB962C8B-B14F-4D97-AF65-F5344CB8AC3E}">
        <p14:creationId xmlns:p14="http://schemas.microsoft.com/office/powerpoint/2010/main" val="3085728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Organized</a:t>
            </a:r>
            <a:br>
              <a:rPr lang="en-US" dirty="0"/>
            </a:br>
            <a:r>
              <a:rPr lang="en-US" dirty="0"/>
              <a:t>vs</a:t>
            </a:r>
            <a:br>
              <a:rPr lang="en-US" dirty="0"/>
            </a:br>
            <a:r>
              <a:rPr lang="en-US" dirty="0"/>
              <a:t>Disorganized</a:t>
            </a:r>
          </a:p>
        </p:txBody>
      </p:sp>
      <p:pic>
        <p:nvPicPr>
          <p:cNvPr id="7" name="Content Placeholder 6"/>
          <p:cNvPicPr>
            <a:picLocks noGrp="1" noChangeAspect="1"/>
          </p:cNvPicPr>
          <p:nvPr>
            <p:ph idx="1"/>
          </p:nvPr>
        </p:nvPicPr>
        <p:blipFill>
          <a:blip r:embed="rId2"/>
          <a:stretch>
            <a:fillRect/>
          </a:stretch>
        </p:blipFill>
        <p:spPr>
          <a:xfrm>
            <a:off x="4673605" y="656387"/>
            <a:ext cx="7373535" cy="5843527"/>
          </a:xfrm>
          <a:prstGeom prst="rect">
            <a:avLst/>
          </a:prstGeom>
        </p:spPr>
      </p:pic>
    </p:spTree>
    <p:extLst>
      <p:ext uri="{BB962C8B-B14F-4D97-AF65-F5344CB8AC3E}">
        <p14:creationId xmlns:p14="http://schemas.microsoft.com/office/powerpoint/2010/main" val="225454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BFE8-F33E-4734-9475-E41142D5F075}"/>
              </a:ext>
            </a:extLst>
          </p:cNvPr>
          <p:cNvSpPr>
            <a:spLocks noGrp="1"/>
          </p:cNvSpPr>
          <p:nvPr>
            <p:ph type="title"/>
          </p:nvPr>
        </p:nvSpPr>
        <p:spPr/>
        <p:txBody>
          <a:bodyPr>
            <a:normAutofit/>
          </a:bodyPr>
          <a:lstStyle/>
          <a:p>
            <a:r>
              <a:rPr lang="en-US" dirty="0"/>
              <a:t>Organized vs. Disorganized Computer Crime Scenes</a:t>
            </a:r>
          </a:p>
        </p:txBody>
      </p:sp>
      <p:sp>
        <p:nvSpPr>
          <p:cNvPr id="3" name="Content Placeholder 2">
            <a:extLst>
              <a:ext uri="{FF2B5EF4-FFF2-40B4-BE49-F238E27FC236}">
                <a16:creationId xmlns:a16="http://schemas.microsoft.com/office/drawing/2014/main" id="{75EF1931-796C-4ED0-B22C-9A61B2AEE3C0}"/>
              </a:ext>
            </a:extLst>
          </p:cNvPr>
          <p:cNvSpPr>
            <a:spLocks noGrp="1"/>
          </p:cNvSpPr>
          <p:nvPr>
            <p:ph idx="1"/>
          </p:nvPr>
        </p:nvSpPr>
        <p:spPr/>
        <p:txBody>
          <a:bodyPr>
            <a:normAutofit fontScale="85000" lnSpcReduction="20000"/>
          </a:bodyPr>
          <a:lstStyle/>
          <a:p>
            <a:r>
              <a:rPr lang="en-US" dirty="0"/>
              <a:t>Organized</a:t>
            </a:r>
          </a:p>
          <a:p>
            <a:pPr lvl="1"/>
            <a:r>
              <a:rPr lang="en-US" dirty="0"/>
              <a:t>Efficient code with comments</a:t>
            </a:r>
          </a:p>
          <a:p>
            <a:pPr lvl="1"/>
            <a:r>
              <a:rPr lang="en-US" dirty="0"/>
              <a:t>Use of counter-forensics</a:t>
            </a:r>
          </a:p>
          <a:p>
            <a:pPr lvl="1"/>
            <a:r>
              <a:rPr lang="en-US" dirty="0"/>
              <a:t>Effort to conceal activity or erase trail</a:t>
            </a:r>
          </a:p>
          <a:p>
            <a:pPr lvl="1"/>
            <a:r>
              <a:rPr lang="en-US" dirty="0"/>
              <a:t>Carefully selects a victim, takes time to work their way in</a:t>
            </a:r>
          </a:p>
          <a:p>
            <a:r>
              <a:rPr lang="en-US" dirty="0"/>
              <a:t>Disorganized</a:t>
            </a:r>
          </a:p>
          <a:p>
            <a:pPr lvl="1"/>
            <a:r>
              <a:rPr lang="en-US" dirty="0"/>
              <a:t>Extraneous / nonsensical code</a:t>
            </a:r>
          </a:p>
          <a:p>
            <a:pPr lvl="1"/>
            <a:r>
              <a:rPr lang="en-US" dirty="0"/>
              <a:t>No apparent forethought or planning</a:t>
            </a:r>
          </a:p>
          <a:p>
            <a:pPr lvl="1"/>
            <a:r>
              <a:rPr lang="en-US" dirty="0"/>
              <a:t>No effort to conceal intrusion or activity</a:t>
            </a:r>
          </a:p>
          <a:p>
            <a:pPr lvl="1"/>
            <a:r>
              <a:rPr lang="en-US" dirty="0"/>
              <a:t>Goes after low-hanging fruit </a:t>
            </a:r>
          </a:p>
        </p:txBody>
      </p:sp>
    </p:spTree>
    <p:extLst>
      <p:ext uri="{BB962C8B-B14F-4D97-AF65-F5344CB8AC3E}">
        <p14:creationId xmlns:p14="http://schemas.microsoft.com/office/powerpoint/2010/main" val="2388048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normAutofit/>
          </a:bodyPr>
          <a:lstStyle/>
          <a:p>
            <a:r>
              <a:rPr lang="en-US" dirty="0"/>
              <a:t>A theory that describes that human behavior is motivated by “strains” which we respond to – negative or positive.</a:t>
            </a:r>
          </a:p>
          <a:p>
            <a:pPr lvl="1"/>
            <a:r>
              <a:rPr lang="en-US" dirty="0"/>
              <a:t>Described that there are four strains that likely lead to criminal behavior:</a:t>
            </a:r>
          </a:p>
          <a:p>
            <a:pPr lvl="2"/>
            <a:r>
              <a:rPr lang="en-US" dirty="0"/>
              <a:t>1) Strains seen as unjust.</a:t>
            </a:r>
          </a:p>
          <a:p>
            <a:pPr lvl="2"/>
            <a:r>
              <a:rPr lang="en-US" dirty="0"/>
              <a:t>2) </a:t>
            </a:r>
            <a:r>
              <a:rPr lang="en-US" dirty="0">
                <a:hlinkClick r:id="rId3"/>
              </a:rPr>
              <a:t>Strains are high in magnitude.</a:t>
            </a:r>
            <a:endParaRPr lang="en-US" dirty="0"/>
          </a:p>
          <a:p>
            <a:pPr lvl="2"/>
            <a:r>
              <a:rPr lang="en-US" dirty="0"/>
              <a:t>3) Strains associated with low social control.</a:t>
            </a:r>
          </a:p>
          <a:p>
            <a:pPr lvl="2"/>
            <a:r>
              <a:rPr lang="en-US" dirty="0"/>
              <a:t>4) Strains that create pressure or incentive to engage in criminal coping.</a:t>
            </a:r>
          </a:p>
        </p:txBody>
      </p:sp>
      <p:sp>
        <p:nvSpPr>
          <p:cNvPr id="4" name="Date Placeholder 3">
            <a:extLst>
              <a:ext uri="{FF2B5EF4-FFF2-40B4-BE49-F238E27FC236}">
                <a16:creationId xmlns:a16="http://schemas.microsoft.com/office/drawing/2014/main" id="{04CCF04B-8A4B-495B-BDEE-F753F9874A97}"/>
              </a:ext>
            </a:extLst>
          </p:cNvPr>
          <p:cNvSpPr>
            <a:spLocks noGrp="1"/>
          </p:cNvSpPr>
          <p:nvPr>
            <p:ph type="dt" sz="half" idx="10"/>
          </p:nvPr>
        </p:nvSpPr>
        <p:spPr>
          <a:xfrm>
            <a:off x="7456921" y="5883276"/>
            <a:ext cx="2743200" cy="365125"/>
          </a:xfrm>
        </p:spPr>
        <p:txBody>
          <a:bodyPr/>
          <a:lstStyle/>
          <a:p>
            <a:pPr defTabSz="457189"/>
            <a:fld id="{B9867A03-0D75-4281-ABBC-48F8F2265ADC}" type="datetime1">
              <a:rPr lang="en-US">
                <a:solidFill>
                  <a:prstClr val="white">
                    <a:tint val="75000"/>
                  </a:prstClr>
                </a:solidFill>
                <a:latin typeface="HelvLight"/>
              </a:rPr>
              <a:pPr defTabSz="457189"/>
              <a:t>2022-09-18</a:t>
            </a:fld>
            <a:endParaRPr lang="en-US">
              <a:solidFill>
                <a:prstClr val="white">
                  <a:tint val="75000"/>
                </a:prstClr>
              </a:solidFill>
              <a:latin typeface="HelvLight"/>
            </a:endParaRPr>
          </a:p>
        </p:txBody>
      </p:sp>
      <p:sp>
        <p:nvSpPr>
          <p:cNvPr id="5" name="Footer Placeholder 4">
            <a:extLst>
              <a:ext uri="{FF2B5EF4-FFF2-40B4-BE49-F238E27FC236}">
                <a16:creationId xmlns:a16="http://schemas.microsoft.com/office/drawing/2014/main" id="{50620169-E349-40DB-96B4-9ED558BD66C7}"/>
              </a:ext>
            </a:extLst>
          </p:cNvPr>
          <p:cNvSpPr>
            <a:spLocks noGrp="1"/>
          </p:cNvSpPr>
          <p:nvPr>
            <p:ph type="ftr" sz="quarter" idx="11"/>
          </p:nvPr>
        </p:nvSpPr>
        <p:spPr>
          <a:xfrm>
            <a:off x="1141412" y="5883276"/>
            <a:ext cx="6239309" cy="365125"/>
          </a:xfrm>
        </p:spPr>
        <p:txBody>
          <a:bodyPr/>
          <a:lstStyle/>
          <a:p>
            <a:pPr defTabSz="457189"/>
            <a:r>
              <a:rPr lang="en-US" dirty="0">
                <a:solidFill>
                  <a:prstClr val="white">
                    <a:tint val="75000"/>
                  </a:prstClr>
                </a:solidFill>
                <a:latin typeface="HelvLight"/>
              </a:rPr>
              <a:t>Prof. C. R. Johnson</a:t>
            </a:r>
          </a:p>
        </p:txBody>
      </p:sp>
      <p:sp>
        <p:nvSpPr>
          <p:cNvPr id="6" name="Slide Number Placeholder 5">
            <a:extLst>
              <a:ext uri="{FF2B5EF4-FFF2-40B4-BE49-F238E27FC236}">
                <a16:creationId xmlns:a16="http://schemas.microsoft.com/office/drawing/2014/main" id="{FFB05860-26DF-4918-8516-ECA85D9D4CE4}"/>
              </a:ext>
            </a:extLst>
          </p:cNvPr>
          <p:cNvSpPr>
            <a:spLocks noGrp="1"/>
          </p:cNvSpPr>
          <p:nvPr>
            <p:ph type="sldNum" sz="quarter" idx="12"/>
          </p:nvPr>
        </p:nvSpPr>
        <p:spPr>
          <a:xfrm>
            <a:off x="10276322" y="5883275"/>
            <a:ext cx="771089" cy="365125"/>
          </a:xfrm>
        </p:spPr>
        <p:txBody>
          <a:bodyPr/>
          <a:lstStyle/>
          <a:p>
            <a:pPr defTabSz="457189"/>
            <a:fld id="{DFDF98CC-160E-494C-8C3C-8CDC5FA257DE}" type="slidenum">
              <a:rPr lang="en-US">
                <a:solidFill>
                  <a:prstClr val="white">
                    <a:tint val="75000"/>
                  </a:prstClr>
                </a:solidFill>
                <a:latin typeface="HelvLight"/>
              </a:rPr>
              <a:pPr defTabSz="457189"/>
              <a:t>48</a:t>
            </a:fld>
            <a:endParaRPr lang="en-US" dirty="0">
              <a:solidFill>
                <a:prstClr val="white">
                  <a:tint val="75000"/>
                </a:prstClr>
              </a:solidFill>
              <a:latin typeface="HelvLight"/>
            </a:endParaRPr>
          </a:p>
        </p:txBody>
      </p:sp>
    </p:spTree>
    <p:extLst>
      <p:ext uri="{BB962C8B-B14F-4D97-AF65-F5344CB8AC3E}">
        <p14:creationId xmlns:p14="http://schemas.microsoft.com/office/powerpoint/2010/main" val="2357979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074" name="Picture 2" descr="Image result for general strain theory"/>
          <p:cNvPicPr>
            <a:picLocks noGrp="1" noChangeAspect="1" noChangeArrowheads="1"/>
          </p:cNvPicPr>
          <p:nvPr>
            <p:ph idx="4294967295"/>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83391"/>
          <a:stretch/>
        </p:blipFill>
        <p:spPr bwMode="auto">
          <a:xfrm>
            <a:off x="1" y="1332059"/>
            <a:ext cx="2436228" cy="41938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Image result for general strain theory">
            <a:extLst>
              <a:ext uri="{FF2B5EF4-FFF2-40B4-BE49-F238E27FC236}">
                <a16:creationId xmlns:a16="http://schemas.microsoft.com/office/drawing/2014/main" id="{488E34C3-0927-472F-A862-5E271F1717F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6713" r="54922"/>
          <a:stretch/>
        </p:blipFill>
        <p:spPr bwMode="auto">
          <a:xfrm>
            <a:off x="2917230" y="1332055"/>
            <a:ext cx="2693881" cy="41938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general strain theory">
            <a:extLst>
              <a:ext uri="{FF2B5EF4-FFF2-40B4-BE49-F238E27FC236}">
                <a16:creationId xmlns:a16="http://schemas.microsoft.com/office/drawing/2014/main" id="{527E9DFB-7DC3-4141-8CF4-ED35205C5B9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7130" r="47027"/>
          <a:stretch/>
        </p:blipFill>
        <p:spPr bwMode="auto">
          <a:xfrm>
            <a:off x="5388467" y="1332056"/>
            <a:ext cx="857144" cy="41938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general strain theory">
            <a:extLst>
              <a:ext uri="{FF2B5EF4-FFF2-40B4-BE49-F238E27FC236}">
                <a16:creationId xmlns:a16="http://schemas.microsoft.com/office/drawing/2014/main" id="{A39391D3-A349-4F88-9D93-3442E4EB467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4122" r="18365"/>
          <a:stretch/>
        </p:blipFill>
        <p:spPr bwMode="auto">
          <a:xfrm>
            <a:off x="8640975" y="1332058"/>
            <a:ext cx="1102043" cy="41938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result for general strain theory">
            <a:extLst>
              <a:ext uri="{FF2B5EF4-FFF2-40B4-BE49-F238E27FC236}">
                <a16:creationId xmlns:a16="http://schemas.microsoft.com/office/drawing/2014/main" id="{A780B7D0-7CE1-46B8-8572-3790D85894D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83304"/>
          <a:stretch/>
        </p:blipFill>
        <p:spPr bwMode="auto">
          <a:xfrm>
            <a:off x="9743018" y="1332059"/>
            <a:ext cx="2448983" cy="41938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general strain theory">
            <a:extLst>
              <a:ext uri="{FF2B5EF4-FFF2-40B4-BE49-F238E27FC236}">
                <a16:creationId xmlns:a16="http://schemas.microsoft.com/office/drawing/2014/main" id="{A987C26E-1FB0-48E6-B968-D4F5772D29EF}"/>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096" r="27373"/>
          <a:stretch/>
        </p:blipFill>
        <p:spPr bwMode="auto">
          <a:xfrm>
            <a:off x="6162132" y="1332056"/>
            <a:ext cx="2571432" cy="41938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general strain theory">
            <a:extLst>
              <a:ext uri="{FF2B5EF4-FFF2-40B4-BE49-F238E27FC236}">
                <a16:creationId xmlns:a16="http://schemas.microsoft.com/office/drawing/2014/main" id="{B238C3E2-A305-4446-91EB-0A48A55362E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9253" r="75909"/>
          <a:stretch/>
        </p:blipFill>
        <p:spPr bwMode="auto">
          <a:xfrm>
            <a:off x="2277535" y="1332055"/>
            <a:ext cx="709715" cy="4193884"/>
          </a:xfrm>
          <a:prstGeom prst="rect">
            <a:avLst/>
          </a:prstGeom>
          <a:noFill/>
          <a:extLst>
            <a:ext uri="{909E8E84-426E-40DD-AFC4-6F175D3DCCD1}">
              <a14:hiddenFill xmlns:a14="http://schemas.microsoft.com/office/drawing/2010/main">
                <a:solidFill>
                  <a:srgbClr val="FFFFFF"/>
                </a:solidFill>
              </a14:hiddenFill>
            </a:ext>
          </a:extLst>
        </p:spPr>
      </p:pic>
      <p:sp>
        <p:nvSpPr>
          <p:cNvPr id="14" name="Date Placeholder 3">
            <a:extLst>
              <a:ext uri="{FF2B5EF4-FFF2-40B4-BE49-F238E27FC236}">
                <a16:creationId xmlns:a16="http://schemas.microsoft.com/office/drawing/2014/main" id="{ED13B1ED-4BEA-491D-A578-E9FFF1BE73B3}"/>
              </a:ext>
            </a:extLst>
          </p:cNvPr>
          <p:cNvSpPr>
            <a:spLocks noGrp="1"/>
          </p:cNvSpPr>
          <p:nvPr>
            <p:ph type="dt" sz="half" idx="10"/>
          </p:nvPr>
        </p:nvSpPr>
        <p:spPr>
          <a:xfrm>
            <a:off x="7456921" y="5883276"/>
            <a:ext cx="2743200" cy="365125"/>
          </a:xfrm>
        </p:spPr>
        <p:txBody>
          <a:bodyPr/>
          <a:lstStyle/>
          <a:p>
            <a:pPr defTabSz="457189"/>
            <a:fld id="{B9867A03-0D75-4281-ABBC-48F8F2265ADC}" type="datetime1">
              <a:rPr lang="en-US">
                <a:solidFill>
                  <a:schemeClr val="bg1"/>
                </a:solidFill>
                <a:latin typeface="HelvLight"/>
              </a:rPr>
              <a:pPr defTabSz="457189"/>
              <a:t>2022-09-18</a:t>
            </a:fld>
            <a:endParaRPr lang="en-US">
              <a:solidFill>
                <a:schemeClr val="bg1"/>
              </a:solidFill>
              <a:latin typeface="HelvLight"/>
            </a:endParaRPr>
          </a:p>
        </p:txBody>
      </p:sp>
      <p:sp>
        <p:nvSpPr>
          <p:cNvPr id="15" name="Footer Placeholder 4">
            <a:extLst>
              <a:ext uri="{FF2B5EF4-FFF2-40B4-BE49-F238E27FC236}">
                <a16:creationId xmlns:a16="http://schemas.microsoft.com/office/drawing/2014/main" id="{78211291-4526-4A82-AAC1-C02E05CDAFA1}"/>
              </a:ext>
            </a:extLst>
          </p:cNvPr>
          <p:cNvSpPr>
            <a:spLocks noGrp="1"/>
          </p:cNvSpPr>
          <p:nvPr>
            <p:ph type="ftr" sz="quarter" idx="11"/>
          </p:nvPr>
        </p:nvSpPr>
        <p:spPr>
          <a:xfrm>
            <a:off x="1141412" y="5883276"/>
            <a:ext cx="6239309" cy="365125"/>
          </a:xfrm>
        </p:spPr>
        <p:txBody>
          <a:bodyPr/>
          <a:lstStyle/>
          <a:p>
            <a:pPr defTabSz="457189"/>
            <a:r>
              <a:rPr lang="en-US" dirty="0">
                <a:solidFill>
                  <a:schemeClr val="bg1"/>
                </a:solidFill>
                <a:latin typeface="HelvLight"/>
              </a:rPr>
              <a:t>Prof. C. R. Johnson</a:t>
            </a:r>
          </a:p>
        </p:txBody>
      </p:sp>
      <p:sp>
        <p:nvSpPr>
          <p:cNvPr id="16" name="Slide Number Placeholder 5">
            <a:extLst>
              <a:ext uri="{FF2B5EF4-FFF2-40B4-BE49-F238E27FC236}">
                <a16:creationId xmlns:a16="http://schemas.microsoft.com/office/drawing/2014/main" id="{C4D659BA-C0C5-481B-94AE-F76E1BD40FB7}"/>
              </a:ext>
            </a:extLst>
          </p:cNvPr>
          <p:cNvSpPr>
            <a:spLocks noGrp="1"/>
          </p:cNvSpPr>
          <p:nvPr>
            <p:ph type="sldNum" sz="quarter" idx="12"/>
          </p:nvPr>
        </p:nvSpPr>
        <p:spPr>
          <a:xfrm>
            <a:off x="10276322" y="5883275"/>
            <a:ext cx="771089" cy="365125"/>
          </a:xfrm>
        </p:spPr>
        <p:txBody>
          <a:bodyPr/>
          <a:lstStyle/>
          <a:p>
            <a:pPr defTabSz="457189"/>
            <a:fld id="{DFDF98CC-160E-494C-8C3C-8CDC5FA257DE}" type="slidenum">
              <a:rPr lang="en-US">
                <a:solidFill>
                  <a:schemeClr val="bg1"/>
                </a:solidFill>
                <a:latin typeface="HelvLight"/>
              </a:rPr>
              <a:pPr defTabSz="457189"/>
              <a:t>49</a:t>
            </a:fld>
            <a:endParaRPr lang="en-US" dirty="0">
              <a:solidFill>
                <a:schemeClr val="bg1"/>
              </a:solidFill>
              <a:latin typeface="HelvLight"/>
            </a:endParaRPr>
          </a:p>
        </p:txBody>
      </p:sp>
    </p:spTree>
    <p:extLst>
      <p:ext uri="{BB962C8B-B14F-4D97-AF65-F5344CB8AC3E}">
        <p14:creationId xmlns:p14="http://schemas.microsoft.com/office/powerpoint/2010/main" val="425800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56" name="Rectangle 2055">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2050" name="Picture 2" descr="Phreaking is alive! - IO Publishing">
            <a:extLst>
              <a:ext uri="{FF2B5EF4-FFF2-40B4-BE49-F238E27FC236}">
                <a16:creationId xmlns:a16="http://schemas.microsoft.com/office/drawing/2014/main" id="{F72C3C9B-CE41-6324-488B-77F1ACC32906}"/>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1115" b="8133"/>
          <a:stretch/>
        </p:blipFill>
        <p:spPr bwMode="auto">
          <a:xfrm>
            <a:off x="3611"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2060"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61" name="Group 2060">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2081"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82"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083"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84"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062" name="Group 2061">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2075"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76"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077"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78"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79"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80"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063" name="Group 2062">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071"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72"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073"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74"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064" name="Group 2063">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65"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066"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067"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68"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069"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070"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itle 1"/>
          <p:cNvSpPr>
            <a:spLocks noGrp="1"/>
          </p:cNvSpPr>
          <p:nvPr>
            <p:ph type="title"/>
          </p:nvPr>
        </p:nvSpPr>
        <p:spPr>
          <a:xfrm>
            <a:off x="1143001" y="1007533"/>
            <a:ext cx="9905998" cy="1092200"/>
          </a:xfrm>
        </p:spPr>
        <p:txBody>
          <a:bodyPr>
            <a:normAutofit/>
          </a:bodyPr>
          <a:lstStyle/>
          <a:p>
            <a:r>
              <a:rPr lang="en-US" dirty="0"/>
              <a:t>History of Cybercrime - 1970s</a:t>
            </a:r>
          </a:p>
        </p:txBody>
      </p:sp>
      <p:sp>
        <p:nvSpPr>
          <p:cNvPr id="3" name="Content Placeholder 2"/>
          <p:cNvSpPr>
            <a:spLocks noGrp="1"/>
          </p:cNvSpPr>
          <p:nvPr>
            <p:ph idx="1"/>
          </p:nvPr>
        </p:nvSpPr>
        <p:spPr>
          <a:xfrm>
            <a:off x="1143001" y="2252134"/>
            <a:ext cx="9905999" cy="3454399"/>
          </a:xfrm>
        </p:spPr>
        <p:txBody>
          <a:bodyPr anchor="ctr">
            <a:normAutofit/>
          </a:bodyPr>
          <a:lstStyle/>
          <a:p>
            <a:r>
              <a:rPr lang="en-US" sz="2000"/>
              <a:t>The term “hacking” becomes associated with malicious intent thanks to a handful of individuals exploiting these new systems. </a:t>
            </a:r>
          </a:p>
          <a:p>
            <a:r>
              <a:rPr lang="en-US" sz="2000"/>
              <a:t>Phone phreaking – In the old days of landlines and long distance, some people figured out you could manipulate the phone system for free calls. </a:t>
            </a:r>
          </a:p>
          <a:p>
            <a:r>
              <a:rPr lang="en-US" sz="2000"/>
              <a:t>By reproducing tones (blue boxing), and digging through phone company trash to find secrets, they learned to exploit the system.</a:t>
            </a:r>
          </a:p>
        </p:txBody>
      </p:sp>
    </p:spTree>
    <p:extLst>
      <p:ext uri="{BB962C8B-B14F-4D97-AF65-F5344CB8AC3E}">
        <p14:creationId xmlns:p14="http://schemas.microsoft.com/office/powerpoint/2010/main" val="4142406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350-5CCB-4B4F-B5C1-B93D47390021}"/>
              </a:ext>
            </a:extLst>
          </p:cNvPr>
          <p:cNvSpPr>
            <a:spLocks noGrp="1"/>
          </p:cNvSpPr>
          <p:nvPr>
            <p:ph type="title"/>
          </p:nvPr>
        </p:nvSpPr>
        <p:spPr/>
        <p:txBody>
          <a:bodyPr>
            <a:normAutofit/>
          </a:bodyPr>
          <a:lstStyle/>
          <a:p>
            <a:pPr algn="ctr"/>
            <a:r>
              <a:rPr lang="en-US" sz="4400" dirty="0">
                <a:latin typeface="Bahnschrift SemiBold SemiConden" panose="020B0502040204020203" pitchFamily="34" charset="0"/>
              </a:rPr>
              <a:t>Types of Strain</a:t>
            </a:r>
          </a:p>
        </p:txBody>
      </p:sp>
      <p:sp>
        <p:nvSpPr>
          <p:cNvPr id="3" name="Content Placeholder 2">
            <a:extLst>
              <a:ext uri="{FF2B5EF4-FFF2-40B4-BE49-F238E27FC236}">
                <a16:creationId xmlns:a16="http://schemas.microsoft.com/office/drawing/2014/main" id="{602BFD54-0A7F-41F9-8002-6DCCEBCC8BF8}"/>
              </a:ext>
            </a:extLst>
          </p:cNvPr>
          <p:cNvSpPr>
            <a:spLocks noGrp="1"/>
          </p:cNvSpPr>
          <p:nvPr>
            <p:ph idx="1"/>
          </p:nvPr>
        </p:nvSpPr>
        <p:spPr/>
        <p:txBody>
          <a:bodyPr>
            <a:normAutofit/>
          </a:bodyPr>
          <a:lstStyle/>
          <a:p>
            <a:r>
              <a:rPr lang="en-US" dirty="0"/>
              <a:t>Goal Blockage &amp; Disjunction of Expectations</a:t>
            </a:r>
          </a:p>
          <a:p>
            <a:pPr lvl="1"/>
            <a:r>
              <a:rPr lang="en-US" dirty="0"/>
              <a:t>The inability to achieve a goal. A disjunction between aspirations and justice.</a:t>
            </a:r>
          </a:p>
          <a:p>
            <a:pPr lvl="2"/>
            <a:r>
              <a:rPr lang="en-US" dirty="0"/>
              <a:t>An inside actor that may feel disgruntled due to feeling they’ve reached a dead-end in their career or have faced denial for advancement, or reality has not lived up to expectations. </a:t>
            </a:r>
          </a:p>
          <a:p>
            <a:pPr marL="0" indent="0">
              <a:buNone/>
            </a:pPr>
            <a:r>
              <a:rPr lang="en-US" sz="2200" dirty="0"/>
              <a:t>2018 </a:t>
            </a:r>
            <a:r>
              <a:rPr lang="en-US" sz="2200" dirty="0">
                <a:hlinkClick r:id="rId2"/>
              </a:rPr>
              <a:t>Tesla leak </a:t>
            </a:r>
            <a:r>
              <a:rPr lang="en-US" sz="2200" dirty="0"/>
              <a:t>– Disgruntled employee leaks sensitive and proprietary information after being passed up for a promotion.</a:t>
            </a:r>
          </a:p>
        </p:txBody>
      </p:sp>
      <p:sp>
        <p:nvSpPr>
          <p:cNvPr id="4" name="Date Placeholder 3">
            <a:extLst>
              <a:ext uri="{FF2B5EF4-FFF2-40B4-BE49-F238E27FC236}">
                <a16:creationId xmlns:a16="http://schemas.microsoft.com/office/drawing/2014/main" id="{AB704C33-A42D-4A68-8468-BE08FE5568CC}"/>
              </a:ext>
            </a:extLst>
          </p:cNvPr>
          <p:cNvSpPr>
            <a:spLocks noGrp="1"/>
          </p:cNvSpPr>
          <p:nvPr>
            <p:ph type="dt" sz="half" idx="10"/>
          </p:nvPr>
        </p:nvSpPr>
        <p:spPr>
          <a:xfrm>
            <a:off x="7456921" y="5883276"/>
            <a:ext cx="2743200" cy="365125"/>
          </a:xfrm>
        </p:spPr>
        <p:txBody>
          <a:bodyPr/>
          <a:lstStyle/>
          <a:p>
            <a:pPr defTabSz="457189"/>
            <a:fld id="{B9867A03-0D75-4281-ABBC-48F8F2265ADC}" type="datetime1">
              <a:rPr lang="en-US">
                <a:solidFill>
                  <a:prstClr val="white">
                    <a:tint val="75000"/>
                  </a:prstClr>
                </a:solidFill>
                <a:latin typeface="HelvLight"/>
              </a:rPr>
              <a:pPr defTabSz="457189"/>
              <a:t>2022-09-18</a:t>
            </a:fld>
            <a:endParaRPr lang="en-US">
              <a:solidFill>
                <a:prstClr val="white">
                  <a:tint val="75000"/>
                </a:prstClr>
              </a:solidFill>
              <a:latin typeface="HelvLight"/>
            </a:endParaRPr>
          </a:p>
        </p:txBody>
      </p:sp>
      <p:sp>
        <p:nvSpPr>
          <p:cNvPr id="5" name="Footer Placeholder 4">
            <a:extLst>
              <a:ext uri="{FF2B5EF4-FFF2-40B4-BE49-F238E27FC236}">
                <a16:creationId xmlns:a16="http://schemas.microsoft.com/office/drawing/2014/main" id="{B8CA801C-007D-4EFA-9F62-453527539D70}"/>
              </a:ext>
            </a:extLst>
          </p:cNvPr>
          <p:cNvSpPr>
            <a:spLocks noGrp="1"/>
          </p:cNvSpPr>
          <p:nvPr>
            <p:ph type="ftr" sz="quarter" idx="11"/>
          </p:nvPr>
        </p:nvSpPr>
        <p:spPr>
          <a:xfrm>
            <a:off x="1141412" y="5883276"/>
            <a:ext cx="6239309" cy="365125"/>
          </a:xfrm>
        </p:spPr>
        <p:txBody>
          <a:bodyPr/>
          <a:lstStyle/>
          <a:p>
            <a:pPr defTabSz="457189"/>
            <a:r>
              <a:rPr lang="en-US" dirty="0">
                <a:solidFill>
                  <a:prstClr val="white">
                    <a:tint val="75000"/>
                  </a:prstClr>
                </a:solidFill>
                <a:latin typeface="HelvLight"/>
              </a:rPr>
              <a:t>Prof. C. R. Johnson</a:t>
            </a:r>
          </a:p>
        </p:txBody>
      </p:sp>
      <p:sp>
        <p:nvSpPr>
          <p:cNvPr id="6" name="Slide Number Placeholder 5">
            <a:extLst>
              <a:ext uri="{FF2B5EF4-FFF2-40B4-BE49-F238E27FC236}">
                <a16:creationId xmlns:a16="http://schemas.microsoft.com/office/drawing/2014/main" id="{8FC79C98-3E31-4117-B68D-94607307A62B}"/>
              </a:ext>
            </a:extLst>
          </p:cNvPr>
          <p:cNvSpPr>
            <a:spLocks noGrp="1"/>
          </p:cNvSpPr>
          <p:nvPr>
            <p:ph type="sldNum" sz="quarter" idx="12"/>
          </p:nvPr>
        </p:nvSpPr>
        <p:spPr>
          <a:xfrm>
            <a:off x="10276322" y="5883275"/>
            <a:ext cx="771089" cy="365125"/>
          </a:xfrm>
        </p:spPr>
        <p:txBody>
          <a:bodyPr/>
          <a:lstStyle/>
          <a:p>
            <a:pPr defTabSz="457189"/>
            <a:fld id="{DFDF98CC-160E-494C-8C3C-8CDC5FA257DE}" type="slidenum">
              <a:rPr lang="en-US">
                <a:solidFill>
                  <a:prstClr val="white">
                    <a:tint val="75000"/>
                  </a:prstClr>
                </a:solidFill>
                <a:latin typeface="HelvLight"/>
              </a:rPr>
              <a:pPr defTabSz="457189"/>
              <a:t>50</a:t>
            </a:fld>
            <a:endParaRPr lang="en-US" dirty="0">
              <a:solidFill>
                <a:prstClr val="white">
                  <a:tint val="75000"/>
                </a:prstClr>
              </a:solidFill>
              <a:latin typeface="HelvLight"/>
            </a:endParaRPr>
          </a:p>
        </p:txBody>
      </p:sp>
    </p:spTree>
    <p:extLst>
      <p:ext uri="{BB962C8B-B14F-4D97-AF65-F5344CB8AC3E}">
        <p14:creationId xmlns:p14="http://schemas.microsoft.com/office/powerpoint/2010/main" val="3643710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350-5CCB-4B4F-B5C1-B93D47390021}"/>
              </a:ext>
            </a:extLst>
          </p:cNvPr>
          <p:cNvSpPr>
            <a:spLocks noGrp="1"/>
          </p:cNvSpPr>
          <p:nvPr>
            <p:ph type="title"/>
          </p:nvPr>
        </p:nvSpPr>
        <p:spPr/>
        <p:txBody>
          <a:bodyPr>
            <a:normAutofit/>
          </a:bodyPr>
          <a:lstStyle/>
          <a:p>
            <a:pPr algn="ctr"/>
            <a:r>
              <a:rPr lang="en-US" sz="4400" dirty="0">
                <a:latin typeface="Bahnschrift SemiBold SemiConden" panose="020B0502040204020203" pitchFamily="34" charset="0"/>
              </a:rPr>
              <a:t>Types of Strain</a:t>
            </a:r>
          </a:p>
        </p:txBody>
      </p:sp>
      <p:sp>
        <p:nvSpPr>
          <p:cNvPr id="3" name="Content Placeholder 2">
            <a:extLst>
              <a:ext uri="{FF2B5EF4-FFF2-40B4-BE49-F238E27FC236}">
                <a16:creationId xmlns:a16="http://schemas.microsoft.com/office/drawing/2014/main" id="{602BFD54-0A7F-41F9-8002-6DCCEBCC8BF8}"/>
              </a:ext>
            </a:extLst>
          </p:cNvPr>
          <p:cNvSpPr>
            <a:spLocks noGrp="1"/>
          </p:cNvSpPr>
          <p:nvPr>
            <p:ph idx="1"/>
          </p:nvPr>
        </p:nvSpPr>
        <p:spPr/>
        <p:txBody>
          <a:bodyPr>
            <a:normAutofit/>
          </a:bodyPr>
          <a:lstStyle/>
          <a:p>
            <a:r>
              <a:rPr lang="en-US" dirty="0"/>
              <a:t>Presentation of noxious stimuli or loss of positive stimuli</a:t>
            </a:r>
          </a:p>
          <a:p>
            <a:pPr lvl="1"/>
            <a:r>
              <a:rPr lang="en-US" sz="2200" dirty="0"/>
              <a:t>An unpleasant, unexpected, or unwanted change in their environment.</a:t>
            </a:r>
          </a:p>
          <a:p>
            <a:pPr lvl="2"/>
            <a:r>
              <a:rPr lang="en-US" sz="2000" dirty="0"/>
              <a:t>An insider actor may feel disgruntled due to a perceived “loss of value” in their position. </a:t>
            </a:r>
          </a:p>
          <a:p>
            <a:pPr marL="0" indent="0">
              <a:buNone/>
            </a:pPr>
            <a:r>
              <a:rPr lang="en-US" sz="2200" dirty="0"/>
              <a:t>2014 </a:t>
            </a:r>
            <a:r>
              <a:rPr lang="en-US" sz="2200" dirty="0">
                <a:hlinkClick r:id="rId2"/>
              </a:rPr>
              <a:t>Morrison leak </a:t>
            </a:r>
            <a:r>
              <a:rPr lang="en-US" sz="2200" dirty="0"/>
              <a:t>– Disgruntled employee leaks employee database following disciplinary hearing</a:t>
            </a:r>
            <a:r>
              <a:rPr lang="en-US" sz="2600" dirty="0"/>
              <a:t>.</a:t>
            </a:r>
            <a:endParaRPr lang="en-US" sz="2200" dirty="0"/>
          </a:p>
        </p:txBody>
      </p:sp>
      <p:sp>
        <p:nvSpPr>
          <p:cNvPr id="4" name="Date Placeholder 3">
            <a:extLst>
              <a:ext uri="{FF2B5EF4-FFF2-40B4-BE49-F238E27FC236}">
                <a16:creationId xmlns:a16="http://schemas.microsoft.com/office/drawing/2014/main" id="{2D66675A-6F5C-454A-90D7-1C2F9F066BA3}"/>
              </a:ext>
            </a:extLst>
          </p:cNvPr>
          <p:cNvSpPr>
            <a:spLocks noGrp="1"/>
          </p:cNvSpPr>
          <p:nvPr>
            <p:ph type="dt" sz="half" idx="10"/>
          </p:nvPr>
        </p:nvSpPr>
        <p:spPr>
          <a:xfrm>
            <a:off x="7456921" y="5883276"/>
            <a:ext cx="2743200" cy="365125"/>
          </a:xfrm>
        </p:spPr>
        <p:txBody>
          <a:bodyPr/>
          <a:lstStyle/>
          <a:p>
            <a:pPr defTabSz="457189"/>
            <a:fld id="{B9867A03-0D75-4281-ABBC-48F8F2265ADC}" type="datetime1">
              <a:rPr lang="en-US">
                <a:solidFill>
                  <a:prstClr val="white">
                    <a:tint val="75000"/>
                  </a:prstClr>
                </a:solidFill>
                <a:latin typeface="HelvLight"/>
              </a:rPr>
              <a:pPr defTabSz="457189"/>
              <a:t>2022-09-18</a:t>
            </a:fld>
            <a:endParaRPr lang="en-US">
              <a:solidFill>
                <a:prstClr val="white">
                  <a:tint val="75000"/>
                </a:prstClr>
              </a:solidFill>
              <a:latin typeface="HelvLight"/>
            </a:endParaRPr>
          </a:p>
        </p:txBody>
      </p:sp>
      <p:sp>
        <p:nvSpPr>
          <p:cNvPr id="5" name="Footer Placeholder 4">
            <a:extLst>
              <a:ext uri="{FF2B5EF4-FFF2-40B4-BE49-F238E27FC236}">
                <a16:creationId xmlns:a16="http://schemas.microsoft.com/office/drawing/2014/main" id="{23A73819-CB97-4F27-84F2-F824C809B593}"/>
              </a:ext>
            </a:extLst>
          </p:cNvPr>
          <p:cNvSpPr>
            <a:spLocks noGrp="1"/>
          </p:cNvSpPr>
          <p:nvPr>
            <p:ph type="ftr" sz="quarter" idx="11"/>
          </p:nvPr>
        </p:nvSpPr>
        <p:spPr>
          <a:xfrm>
            <a:off x="1141412" y="5883276"/>
            <a:ext cx="6239309" cy="365125"/>
          </a:xfrm>
        </p:spPr>
        <p:txBody>
          <a:bodyPr/>
          <a:lstStyle/>
          <a:p>
            <a:pPr defTabSz="457189"/>
            <a:r>
              <a:rPr lang="en-US" dirty="0">
                <a:solidFill>
                  <a:prstClr val="white">
                    <a:tint val="75000"/>
                  </a:prstClr>
                </a:solidFill>
                <a:latin typeface="HelvLight"/>
              </a:rPr>
              <a:t>Prof. C. R. Johnson</a:t>
            </a:r>
          </a:p>
        </p:txBody>
      </p:sp>
      <p:sp>
        <p:nvSpPr>
          <p:cNvPr id="6" name="Slide Number Placeholder 5">
            <a:extLst>
              <a:ext uri="{FF2B5EF4-FFF2-40B4-BE49-F238E27FC236}">
                <a16:creationId xmlns:a16="http://schemas.microsoft.com/office/drawing/2014/main" id="{69F115FD-19C7-4081-B26F-245CDFCEE923}"/>
              </a:ext>
            </a:extLst>
          </p:cNvPr>
          <p:cNvSpPr>
            <a:spLocks noGrp="1"/>
          </p:cNvSpPr>
          <p:nvPr>
            <p:ph type="sldNum" sz="quarter" idx="12"/>
          </p:nvPr>
        </p:nvSpPr>
        <p:spPr>
          <a:xfrm>
            <a:off x="10276322" y="5883275"/>
            <a:ext cx="771089" cy="365125"/>
          </a:xfrm>
        </p:spPr>
        <p:txBody>
          <a:bodyPr/>
          <a:lstStyle/>
          <a:p>
            <a:pPr defTabSz="457189"/>
            <a:fld id="{DFDF98CC-160E-494C-8C3C-8CDC5FA257DE}" type="slidenum">
              <a:rPr lang="en-US">
                <a:solidFill>
                  <a:prstClr val="white">
                    <a:tint val="75000"/>
                  </a:prstClr>
                </a:solidFill>
                <a:latin typeface="HelvLight"/>
              </a:rPr>
              <a:pPr defTabSz="457189"/>
              <a:t>51</a:t>
            </a:fld>
            <a:endParaRPr lang="en-US" dirty="0">
              <a:solidFill>
                <a:prstClr val="white">
                  <a:tint val="75000"/>
                </a:prstClr>
              </a:solidFill>
              <a:latin typeface="HelvLight"/>
            </a:endParaRPr>
          </a:p>
        </p:txBody>
      </p:sp>
    </p:spTree>
    <p:extLst>
      <p:ext uri="{BB962C8B-B14F-4D97-AF65-F5344CB8AC3E}">
        <p14:creationId xmlns:p14="http://schemas.microsoft.com/office/powerpoint/2010/main" val="232784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- 1970s</a:t>
            </a:r>
          </a:p>
        </p:txBody>
      </p:sp>
      <p:sp>
        <p:nvSpPr>
          <p:cNvPr id="3" name="Content Placeholder 2"/>
          <p:cNvSpPr>
            <a:spLocks noGrp="1"/>
          </p:cNvSpPr>
          <p:nvPr>
            <p:ph idx="1"/>
          </p:nvPr>
        </p:nvSpPr>
        <p:spPr/>
        <p:txBody>
          <a:bodyPr>
            <a:normAutofit fontScale="85000" lnSpcReduction="10000"/>
          </a:bodyPr>
          <a:lstStyle/>
          <a:p>
            <a:pPr>
              <a:buFont typeface="Wingdings"/>
              <a:buChar char="§"/>
            </a:pPr>
            <a:r>
              <a:rPr lang="en-US" dirty="0"/>
              <a:t>One phreak, John Draper (aka "</a:t>
            </a:r>
            <a:r>
              <a:rPr lang="en-US" dirty="0" err="1"/>
              <a:t>Cap'n</a:t>
            </a:r>
            <a:r>
              <a:rPr lang="en-US" dirty="0"/>
              <a:t> Crunch"), learned that a toy whistle given away inside </a:t>
            </a:r>
            <a:r>
              <a:rPr lang="en-US" dirty="0" err="1"/>
              <a:t>Cap'n</a:t>
            </a:r>
            <a:r>
              <a:rPr lang="en-US" dirty="0"/>
              <a:t> Crunch cereal generates a 2600-hertz signal, the same high-pitched tone that accessed AT&amp;T's long-distance switching system. </a:t>
            </a:r>
          </a:p>
          <a:p>
            <a:pPr lvl="1">
              <a:buFont typeface="Wingdings"/>
              <a:buChar char="§"/>
            </a:pPr>
            <a:r>
              <a:rPr lang="en-US" dirty="0"/>
              <a:t>Draper builds a "blue box" that, when used in conjunction with the whistle and sounded into a phone receiver, allows phreaks to make free calls.</a:t>
            </a:r>
          </a:p>
          <a:p>
            <a:pPr>
              <a:buFont typeface="Wingdings" panose="05000000000000000000" pitchFamily="2" charset="2"/>
              <a:buChar char="§"/>
            </a:pPr>
            <a:r>
              <a:rPr lang="en-US" dirty="0"/>
              <a:t>Shortly thereafter, Esquire magazine publishes "Secrets of the Little Blue Box" with instructions for making a blue box, and wire fraud in the United States escalates. </a:t>
            </a:r>
          </a:p>
          <a:p>
            <a:pPr lvl="1">
              <a:buFont typeface="Wingdings" panose="05000000000000000000" pitchFamily="2" charset="2"/>
              <a:buChar char="§"/>
            </a:pPr>
            <a:r>
              <a:rPr lang="en-US" dirty="0"/>
              <a:t>Among the perpetrators: college kids Steve Wozniak and Steve Jobs, future founders of Apple Computer, who launch a home industry making and selling blue boxes.</a:t>
            </a:r>
          </a:p>
        </p:txBody>
      </p:sp>
    </p:spTree>
    <p:extLst>
      <p:ext uri="{BB962C8B-B14F-4D97-AF65-F5344CB8AC3E}">
        <p14:creationId xmlns:p14="http://schemas.microsoft.com/office/powerpoint/2010/main" val="358441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- 1980s</a:t>
            </a:r>
          </a:p>
        </p:txBody>
      </p:sp>
      <p:sp>
        <p:nvSpPr>
          <p:cNvPr id="3" name="Content Placeholder 2"/>
          <p:cNvSpPr>
            <a:spLocks noGrp="1"/>
          </p:cNvSpPr>
          <p:nvPr>
            <p:ph idx="1"/>
          </p:nvPr>
        </p:nvSpPr>
        <p:spPr/>
        <p:txBody>
          <a:bodyPr>
            <a:normAutofit lnSpcReduction="10000"/>
          </a:bodyPr>
          <a:lstStyle/>
          <a:p>
            <a:r>
              <a:rPr lang="en-US" dirty="0"/>
              <a:t>Crimes were mostly petty or pranks – just hobbyists exploring systems.</a:t>
            </a:r>
          </a:p>
          <a:p>
            <a:r>
              <a:rPr lang="en-US" dirty="0"/>
              <a:t>Phone phreaks begin to move into the realm of computer hacking, and the first electronic bulletin board systems (BBSs) spring up.</a:t>
            </a:r>
          </a:p>
          <a:p>
            <a:pPr>
              <a:buFont typeface="Wingdings" panose="05000000000000000000" pitchFamily="2" charset="2"/>
              <a:buChar char="§"/>
            </a:pPr>
            <a:r>
              <a:rPr lang="en-US" dirty="0"/>
              <a:t>The precursor to Usenet newsgroups and e-mail, the boards -- with names such as "Sherwood Forest" and "Catch-22" -- become the venue of choice for phreaks and hackers to gossip, trade tips, and share stolen computer passwords and credit card numbers.</a:t>
            </a:r>
          </a:p>
        </p:txBody>
      </p:sp>
    </p:spTree>
    <p:extLst>
      <p:ext uri="{BB962C8B-B14F-4D97-AF65-F5344CB8AC3E}">
        <p14:creationId xmlns:p14="http://schemas.microsoft.com/office/powerpoint/2010/main" val="211183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Cybercrime - 1980s</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
            </a:pPr>
            <a:r>
              <a:rPr lang="en-US" dirty="0"/>
              <a:t>Hacking groups begin to form. Among the first are Legion of Doom in the United States, and Chaos Computer Club in Germany.</a:t>
            </a:r>
          </a:p>
          <a:p>
            <a:pPr>
              <a:buFont typeface="Wingdings" panose="05000000000000000000" pitchFamily="2" charset="2"/>
              <a:buChar char="§"/>
            </a:pPr>
            <a:r>
              <a:rPr lang="en-US" dirty="0"/>
              <a:t>The movie "War Games" introduces the public to hacking, and the legend of hackers as cyberheroes (and anti-heroes) is born. The film's main character, played by Matthew Broderick, attempts to crack into a video game manufacturer's computer to play a game, but instead breaks into the military's nuclear combat simulator computer.</a:t>
            </a:r>
          </a:p>
          <a:p>
            <a:pPr lvl="1">
              <a:buFont typeface="Wingdings" panose="05000000000000000000" pitchFamily="2" charset="2"/>
              <a:buChar char="§"/>
            </a:pPr>
            <a:r>
              <a:rPr lang="en-US" dirty="0"/>
              <a:t>The computer (codenamed WOPR, a pun on the military's real system called BURGR) misinterprets the hacker's request to play Global Thermonuclear War as an enemy missile launch. The break-in throws the military into high alert, or Def Con 1 (Defense Condition 1).</a:t>
            </a:r>
          </a:p>
        </p:txBody>
      </p:sp>
    </p:spTree>
    <p:extLst>
      <p:ext uri="{BB962C8B-B14F-4D97-AF65-F5344CB8AC3E}">
        <p14:creationId xmlns:p14="http://schemas.microsoft.com/office/powerpoint/2010/main" val="385927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A2D1-3C76-47F4-BB5C-4D72CBB45E7C}"/>
              </a:ext>
            </a:extLst>
          </p:cNvPr>
          <p:cNvSpPr>
            <a:spLocks noGrp="1"/>
          </p:cNvSpPr>
          <p:nvPr>
            <p:ph type="title"/>
          </p:nvPr>
        </p:nvSpPr>
        <p:spPr/>
        <p:txBody>
          <a:bodyPr/>
          <a:lstStyle/>
          <a:p>
            <a:r>
              <a:rPr lang="en-US" dirty="0"/>
              <a:t>Chaos Computer Club</a:t>
            </a:r>
          </a:p>
        </p:txBody>
      </p:sp>
      <p:sp>
        <p:nvSpPr>
          <p:cNvPr id="3" name="Content Placeholder 2">
            <a:extLst>
              <a:ext uri="{FF2B5EF4-FFF2-40B4-BE49-F238E27FC236}">
                <a16:creationId xmlns:a16="http://schemas.microsoft.com/office/drawing/2014/main" id="{AF8CDA9D-141D-4F7B-91E4-50CEDF600837}"/>
              </a:ext>
            </a:extLst>
          </p:cNvPr>
          <p:cNvSpPr>
            <a:spLocks noGrp="1"/>
          </p:cNvSpPr>
          <p:nvPr>
            <p:ph idx="1"/>
          </p:nvPr>
        </p:nvSpPr>
        <p:spPr/>
        <p:txBody>
          <a:bodyPr vert="horz" lIns="91439" tIns="45719" rIns="91439" bIns="45719" rtlCol="0" anchor="ctr">
            <a:noAutofit/>
          </a:bodyPr>
          <a:lstStyle/>
          <a:p>
            <a:pPr>
              <a:buFont typeface="Wingdings" panose="05000000000000000000" pitchFamily="2" charset="2"/>
              <a:buChar char="§"/>
            </a:pPr>
            <a:r>
              <a:rPr lang="en-US" sz="1800" dirty="0"/>
              <a:t>One of the few groups with any sort of moral code. It also is probably the oldest- it was founded by a small group of Germans in 1981.</a:t>
            </a:r>
          </a:p>
          <a:p>
            <a:pPr>
              <a:buFont typeface="Wingdings" panose="05000000000000000000" pitchFamily="2" charset="2"/>
              <a:buChar char="§"/>
            </a:pPr>
            <a:r>
              <a:rPr lang="en-US" sz="1800" dirty="0"/>
              <a:t>Not only have they survived, but they've been accepted, recognized, and sometimes glorified by the press. </a:t>
            </a:r>
          </a:p>
          <a:p>
            <a:pPr>
              <a:buFont typeface="Wingdings" panose="05000000000000000000" pitchFamily="2" charset="2"/>
              <a:buChar char="§"/>
            </a:pPr>
            <a:r>
              <a:rPr lang="en-US" sz="1800" dirty="0"/>
              <a:t>CCC gained notoriety in the 80's when they notified the Deutsche </a:t>
            </a:r>
            <a:r>
              <a:rPr lang="en-US" sz="1800" dirty="0" err="1"/>
              <a:t>Bundespost</a:t>
            </a:r>
            <a:r>
              <a:rPr lang="en-US" sz="1800" dirty="0"/>
              <a:t> of flaws in their online system. Deutsche </a:t>
            </a:r>
            <a:r>
              <a:rPr lang="en-US" sz="1800" dirty="0" err="1"/>
              <a:t>Bundespost</a:t>
            </a:r>
            <a:r>
              <a:rPr lang="en-US" sz="1800" dirty="0"/>
              <a:t> was somewhat of an ideal target for an early hacktivist group, because they actively tried to keep more technologically advanced startups from competing. Deutsche </a:t>
            </a:r>
            <a:r>
              <a:rPr lang="en-US" sz="1800" dirty="0" err="1"/>
              <a:t>Bundespost's</a:t>
            </a:r>
            <a:r>
              <a:rPr lang="en-US" sz="1800" dirty="0"/>
              <a:t> system provider responded by assuring everyone that the system was secure. Of course, CCC still hacked the system and stole DM 134,000. They returned the money the next day.</a:t>
            </a:r>
          </a:p>
        </p:txBody>
      </p:sp>
    </p:spTree>
    <p:extLst>
      <p:ext uri="{BB962C8B-B14F-4D97-AF65-F5344CB8AC3E}">
        <p14:creationId xmlns:p14="http://schemas.microsoft.com/office/powerpoint/2010/main" val="565421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9">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B969B8"/>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5422</Words>
  <Application>Microsoft Office PowerPoint</Application>
  <PresentationFormat>Widescreen</PresentationFormat>
  <Paragraphs>279</Paragraphs>
  <Slides>51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Bahnschrift</vt:lpstr>
      <vt:lpstr>Bahnschrift SemiBold SemiConden</vt:lpstr>
      <vt:lpstr>Calibri</vt:lpstr>
      <vt:lpstr>HelvLight</vt:lpstr>
      <vt:lpstr>Wingdings</vt:lpstr>
      <vt:lpstr>Circuit</vt:lpstr>
      <vt:lpstr>Module Three: Hackers, ancient and modern</vt:lpstr>
      <vt:lpstr>History of Cybercrime - 1960s</vt:lpstr>
      <vt:lpstr>Hacker Ethics</vt:lpstr>
      <vt:lpstr>Hacker Mentality</vt:lpstr>
      <vt:lpstr>History of Cybercrime - 1970s</vt:lpstr>
      <vt:lpstr>History of Cybercrime - 1970s</vt:lpstr>
      <vt:lpstr>History of Cybercrime - 1980s</vt:lpstr>
      <vt:lpstr>History of Cybercrime - 1980s</vt:lpstr>
      <vt:lpstr>Chaos Computer Club</vt:lpstr>
      <vt:lpstr>History of Cybercrime - 1980s</vt:lpstr>
      <vt:lpstr>The 414s</vt:lpstr>
      <vt:lpstr>History of Cybercrime - 1980s</vt:lpstr>
      <vt:lpstr>History of Cybercrime - 1980s</vt:lpstr>
      <vt:lpstr>History of Cybercrime - 1990s</vt:lpstr>
      <vt:lpstr>History of Cybercrime - 1990s</vt:lpstr>
      <vt:lpstr>History of Cybercrime - 1990s</vt:lpstr>
      <vt:lpstr>History of Cybercrime - 1990s</vt:lpstr>
      <vt:lpstr>History of Cybercrime - 2000s</vt:lpstr>
      <vt:lpstr>History of Cybercrime - 2000s</vt:lpstr>
      <vt:lpstr>History of Cybercrime - 2000s</vt:lpstr>
      <vt:lpstr>History of Cybercrime - 2000s</vt:lpstr>
      <vt:lpstr>Our UnSub</vt:lpstr>
      <vt:lpstr>Joseph Konopka</vt:lpstr>
      <vt:lpstr>Assorted quotes</vt:lpstr>
      <vt:lpstr>PowerPoint Presentation</vt:lpstr>
      <vt:lpstr>Bottom Line: Names to Know</vt:lpstr>
      <vt:lpstr>Anonymous Symbolism</vt:lpstr>
      <vt:lpstr>Anonymous Symbolism</vt:lpstr>
      <vt:lpstr>Anonymous' Goals</vt:lpstr>
      <vt:lpstr>History of Cybercrime - 2010s</vt:lpstr>
      <vt:lpstr>History of Cybercrime - 2010s</vt:lpstr>
      <vt:lpstr>Bottom Line: Names to Know</vt:lpstr>
      <vt:lpstr>LulzSec Symbolism</vt:lpstr>
      <vt:lpstr>History of Cybercrime - 2010s</vt:lpstr>
      <vt:lpstr>History of Cybercrime - 2010s</vt:lpstr>
      <vt:lpstr>History of Cybercrime - 2010s</vt:lpstr>
      <vt:lpstr>History of Cybercrime - 2010s</vt:lpstr>
      <vt:lpstr>History of Cybercrime - 2010s</vt:lpstr>
      <vt:lpstr>Bottom Line: Names to Know</vt:lpstr>
      <vt:lpstr>Bottom Line: Names to Know</vt:lpstr>
      <vt:lpstr>Bottom Line: Names to Know</vt:lpstr>
      <vt:lpstr>Bottom Line: Names to Know</vt:lpstr>
      <vt:lpstr>Behavioral Inferences</vt:lpstr>
      <vt:lpstr>Antecedents of a Computer Criminal</vt:lpstr>
      <vt:lpstr>Organized vs Disorganized</vt:lpstr>
      <vt:lpstr>Organized vs Disorganized</vt:lpstr>
      <vt:lpstr>Organized vs. Disorganized Computer Crime Scenes</vt:lpstr>
      <vt:lpstr>General Strain Theory</vt:lpstr>
      <vt:lpstr>PowerPoint Presentation</vt:lpstr>
      <vt:lpstr>Types of Strain</vt:lpstr>
      <vt:lpstr>Types of Strain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Introduction to Social Theory</dc:title>
  <dc:creator>Chad Johnson</dc:creator>
  <cp:lastModifiedBy>Chad Johnson</cp:lastModifiedBy>
  <cp:revision>6</cp:revision>
  <dcterms:created xsi:type="dcterms:W3CDTF">2020-06-22T13:36:30Z</dcterms:created>
  <dcterms:modified xsi:type="dcterms:W3CDTF">2022-09-19T15:38:16Z</dcterms:modified>
</cp:coreProperties>
</file>