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307" r:id="rId4"/>
    <p:sldId id="324" r:id="rId5"/>
    <p:sldId id="325" r:id="rId6"/>
    <p:sldId id="323" r:id="rId7"/>
    <p:sldId id="326" r:id="rId8"/>
    <p:sldId id="308" r:id="rId9"/>
    <p:sldId id="332" r:id="rId10"/>
    <p:sldId id="333" r:id="rId11"/>
    <p:sldId id="335" r:id="rId12"/>
    <p:sldId id="334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008A3E"/>
    <a:srgbClr val="33CC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965" y="1294805"/>
            <a:ext cx="6486071" cy="3153668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2" tIns="45716" rIns="91432" bIns="45716">
            <a:normAutofit/>
          </a:bodyPr>
          <a:lstStyle/>
          <a:p>
            <a:pPr>
              <a:spcBef>
                <a:spcPts val="1999"/>
              </a:spcBef>
              <a:buClr>
                <a:srgbClr val="6FB7D7"/>
              </a:buClr>
              <a:buSzPct val="110000"/>
              <a:buFont typeface="Wingdings 2" pitchFamily="18" charset="2"/>
              <a:buNone/>
            </a:pPr>
            <a:endParaRPr lang="en-US" sz="320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4000"/>
            <a:ext cx="6498158" cy="1724867"/>
          </a:xfrm>
        </p:spPr>
        <p:txBody>
          <a:bodyPr rtlCol="0">
            <a:noAutofit/>
          </a:bodyPr>
          <a:lstStyle>
            <a:lvl1pPr marL="0" indent="0" algn="ctr" defTabSz="914318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3299013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18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1E3C7FBA-D7F0-4F5C-8C46-FE92CEFA6800}" type="datetimeFigureOut">
              <a:rPr lang="es-ES" smtClean="0"/>
              <a:pPr>
                <a:defRPr/>
              </a:pPr>
              <a:t>24/04/2019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DFD5605D-3223-4078-A71C-9A63EC7EC1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4079545" cy="1162050"/>
          </a:xfrm>
        </p:spPr>
        <p:txBody>
          <a:bodyPr/>
          <a:lstStyle>
            <a:lvl1pPr algn="ctr">
              <a:defRPr sz="3600" b="0"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imes New Roman"/>
                <a:cs typeface="Times New Roman"/>
              </a:defRPr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1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3152BEE2-92C4-4D66-B131-11E60EF50741}" type="datetimeFigureOut">
              <a:rPr lang="es-ES" smtClean="0"/>
              <a:pPr>
                <a:defRPr/>
              </a:pPr>
              <a:t>24/04/2019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53CD14D0-7C95-402C-A158-1EE2A0191C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92B44-08D5-4C89-982B-22DE72C4EC62}" type="datetimeFigureOut">
              <a:rPr lang="es-ES" smtClean="0"/>
              <a:pPr>
                <a:defRPr/>
              </a:pPr>
              <a:t>24/04/2019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AB6D8-69EE-4770-8CDC-CABAECBCFB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FE2A5-6C04-4ED3-B669-FFAB3D31E152}" type="datetimeFigureOut">
              <a:rPr lang="es-ES" smtClean="0"/>
              <a:pPr>
                <a:defRPr/>
              </a:pPr>
              <a:t>24/04/2019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7ECFD-9114-49B4-9278-728AEEF5AE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E338178-5B69-4086-BB41-C2AF64DA5EA3}" type="datetime1">
              <a:rPr lang="es-ES"/>
              <a:pPr/>
              <a:t>24/04/2019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96D236-FF77-4FDE-A45A-45BE6A1FE7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30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EFEF94-67C2-47AD-AACB-17FA0FAD4321}" type="datetime1">
              <a:rPr lang="en-US"/>
              <a:pPr/>
              <a:t>4/24/2019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CCD1552-6BEC-4D56-8C57-39F67842E9BB}" type="slidenum">
              <a:rPr lang="en-US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6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068AF-5B5A-4914-8F86-668003BCF231}" type="datetimeFigureOut">
              <a:rPr lang="es-ES" smtClean="0"/>
              <a:pPr>
                <a:defRPr/>
              </a:pPr>
              <a:t>24/04/2019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766B3-C23D-4F20-BA54-9220500614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42716-E9BB-4829-8234-BF22F22B2AEF}" type="datetimeFigureOut">
              <a:rPr lang="es-ES" smtClean="0"/>
              <a:pPr>
                <a:defRPr/>
              </a:pPr>
              <a:t>24/04/2019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3E6F6-9086-4290-B021-A82784438D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C3F49-11BA-4193-9E9F-8D0894B4623E}" type="datetimeFigureOut">
              <a:rPr lang="es-ES" smtClean="0"/>
              <a:pPr>
                <a:defRPr/>
              </a:pPr>
              <a:t>24/04/2019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D186E-2668-49E9-A8BC-C38A0F11ED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37FCA-44CC-45FB-8716-A74EBE253A6E}" type="datetimeFigureOut">
              <a:rPr lang="es-ES" smtClean="0"/>
              <a:pPr>
                <a:defRPr/>
              </a:pPr>
              <a:t>24/04/2019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7278F-628A-4ADA-B95F-9CABF32C8A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47ABF-92FB-4FBB-B17E-27A22DEA82A4}" type="datetimeFigureOut">
              <a:rPr lang="es-ES" smtClean="0"/>
              <a:pPr>
                <a:defRPr/>
              </a:pPr>
              <a:t>24/04/2019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0C02E-5D71-40DB-A5AE-4F27226CE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0F29E-1BA3-4B06-B87B-5461E2D14A11}" type="datetimeFigureOut">
              <a:rPr lang="es-ES" smtClean="0"/>
              <a:pPr>
                <a:defRPr/>
              </a:pPr>
              <a:t>24/04/2019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37A45-1BBD-490F-B661-4A971E235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8822" y="108645"/>
            <a:ext cx="8043333" cy="133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822" y="1599903"/>
            <a:ext cx="8043333" cy="434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6" descr="wiley_logo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6250" y="6247805"/>
            <a:ext cx="361345" cy="48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37595" y="6289476"/>
            <a:ext cx="6455950" cy="415490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PowerPoint Presentation for Dennis, Wixom, &amp; </a:t>
            </a:r>
            <a:r>
              <a:rPr lang="en-US" sz="1100" dirty="0" err="1">
                <a:latin typeface="Times New Roman"/>
                <a:cs typeface="Times New Roman"/>
              </a:rPr>
              <a:t>Tegarden</a:t>
            </a:r>
            <a:r>
              <a:rPr lang="en-US" sz="1100" dirty="0">
                <a:latin typeface="Times New Roman"/>
                <a:cs typeface="Times New Roman"/>
              </a:rPr>
              <a:t> </a:t>
            </a:r>
            <a:r>
              <a:rPr lang="en-US" sz="1100" i="1" dirty="0">
                <a:latin typeface="Times New Roman"/>
                <a:cs typeface="Times New Roman"/>
              </a:rPr>
              <a:t>Systems Analysis and Design with UML,</a:t>
            </a:r>
            <a:r>
              <a:rPr lang="en-US" sz="1100" i="1" dirty="0" smtClean="0">
                <a:latin typeface="Times New Roman"/>
                <a:cs typeface="Times New Roman"/>
              </a:rPr>
              <a:t> 5th </a:t>
            </a:r>
            <a:r>
              <a:rPr lang="en-US" sz="1100" i="1" dirty="0">
                <a:latin typeface="Times New Roman"/>
                <a:cs typeface="Times New Roman"/>
              </a:rPr>
              <a:t>Edition</a:t>
            </a:r>
          </a:p>
          <a:p>
            <a:r>
              <a:rPr lang="en-US" sz="1000" dirty="0">
                <a:latin typeface="Times New Roman"/>
                <a:cs typeface="Times New Roman"/>
              </a:rPr>
              <a:t>Copyright © </a:t>
            </a:r>
            <a:r>
              <a:rPr lang="en-US" sz="1000" dirty="0" smtClean="0">
                <a:latin typeface="Times New Roman"/>
                <a:cs typeface="Times New Roman"/>
              </a:rPr>
              <a:t>2015 </a:t>
            </a:r>
            <a:r>
              <a:rPr lang="en-US" sz="1000" dirty="0">
                <a:latin typeface="Times New Roman"/>
                <a:cs typeface="Times New Roman"/>
              </a:rPr>
              <a:t>John Wiley &amp; Sons, Inc.  All rights reserved.</a:t>
            </a:r>
          </a:p>
        </p:txBody>
      </p:sp>
      <p:pic>
        <p:nvPicPr>
          <p:cNvPr id="9" name="Picture 6" descr="wiley_logo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250" y="6248400"/>
            <a:ext cx="361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Times New Roman"/>
          <a:ea typeface="ＭＳ Ｐゴシック" pitchFamily="-107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5pPr>
      <a:lvl6pPr marL="457159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6pPr>
      <a:lvl7pPr marL="914318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7pPr>
      <a:lvl8pPr marL="137147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8pPr>
      <a:lvl9pPr marL="182863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8375" indent="-348375" algn="l" rtl="0" eaLnBrk="1" fontAlgn="base" hangingPunct="1">
        <a:spcBef>
          <a:spcPts val="0"/>
        </a:spcBef>
        <a:spcAft>
          <a:spcPts val="60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1pPr>
      <a:lvl2pPr marL="684737" indent="-336362" algn="l" rtl="0" eaLnBrk="1" fontAlgn="base" hangingPunct="1">
        <a:spcBef>
          <a:spcPts val="0"/>
        </a:spcBef>
        <a:spcAft>
          <a:spcPts val="600"/>
        </a:spcAft>
        <a:buClr>
          <a:srgbClr val="215D7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2pPr>
      <a:lvl3pPr marL="967041" indent="-282304" algn="l" rtl="0" eaLnBrk="1" fontAlgn="base" hangingPunct="1">
        <a:spcBef>
          <a:spcPts val="0"/>
        </a:spcBef>
        <a:spcAft>
          <a:spcPts val="60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3pPr>
      <a:lvl4pPr marL="1262860" indent="-294317" algn="l" rtl="0" eaLnBrk="1" fontAlgn="base" hangingPunct="1">
        <a:spcBef>
          <a:spcPts val="0"/>
        </a:spcBef>
        <a:spcAft>
          <a:spcPts val="600"/>
        </a:spcAft>
        <a:buClr>
          <a:srgbClr val="215D77"/>
        </a:buClr>
        <a:buSzPct val="110000"/>
        <a:buFont typeface="Wingdings 2" pitchFamily="18" charset="2"/>
        <a:buChar char=""/>
        <a:defRPr sz="16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4pPr>
      <a:lvl5pPr marL="1545164" indent="-282304" algn="l" rtl="0" eaLnBrk="1" fontAlgn="base" hangingPunct="1">
        <a:spcBef>
          <a:spcPts val="0"/>
        </a:spcBef>
        <a:spcAft>
          <a:spcPts val="600"/>
        </a:spcAft>
        <a:buClr>
          <a:srgbClr val="6FB7D7"/>
        </a:buClr>
        <a:buSzPct val="110000"/>
        <a:buFont typeface="Wingdings 2" pitchFamily="18" charset="2"/>
        <a:buChar char=""/>
        <a:defRPr sz="14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7:</a:t>
            </a:r>
            <a:br>
              <a:rPr lang="en-US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Moving on to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RFPs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organization sending the RFP attempts to capture all of its requirements, or at least the major ones, within the RFP.</a:t>
            </a:r>
          </a:p>
          <a:p>
            <a:r>
              <a:rPr lang="en-US" dirty="0" smtClean="0"/>
              <a:t>It's impossible to do so and therefore the RFP is, by nature, an incomplete picture of what's needed.</a:t>
            </a:r>
          </a:p>
          <a:p>
            <a:r>
              <a:rPr lang="en-US" dirty="0" smtClean="0"/>
              <a:t>Vendors frequently take the RFP response as an opportunity to sell their product rather than actually answer any of the questions in the RFP.</a:t>
            </a:r>
          </a:p>
          <a:p>
            <a:r>
              <a:rPr lang="en-US" dirty="0" smtClean="0"/>
              <a:t>Costs and timelines are wildly inaccurate and can set unrealistic expectations.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640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an RFP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RFPs provide a chance to look at what is available for packaged and outsourced solutions.</a:t>
            </a:r>
          </a:p>
          <a:p>
            <a:r>
              <a:rPr lang="en-US" dirty="0" smtClean="0"/>
              <a:t>RFPs and their responses can help further define requirements and limit scope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1722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43333" cy="683122"/>
          </a:xfrm>
        </p:spPr>
        <p:txBody>
          <a:bodyPr/>
          <a:lstStyle/>
          <a:p>
            <a:r>
              <a:rPr lang="en-US" dirty="0" smtClean="0"/>
              <a:t>Creating an RFP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043333" cy="4344293"/>
          </a:xfrm>
        </p:spPr>
        <p:txBody>
          <a:bodyPr/>
          <a:lstStyle/>
          <a:p>
            <a:r>
              <a:rPr lang="en-US" dirty="0" smtClean="0"/>
              <a:t>RFPs have several components in common: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Statement of Need – The business problem that the organization would like to solve.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Submission Process, Deliverables, Deadline – What is the organization expecting, format, number of pages, and so on and when is it due.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Vendor Profile – Ask for information about the vendor including number of projects that are similar along with example.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Detailed Information – </a:t>
            </a:r>
            <a:r>
              <a:rPr lang="en-US" dirty="0" smtClean="0"/>
              <a:t>Provide information that the organization feels relevant about what the system should do, other systems that it has to interact with, and so 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 – A contact person for the vendor if they have questions.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918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familiar with the custom, packaged, and outsource design alternatives.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Strategies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development—build it in house from scratch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packaged software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 suites (e.g., word processors, spreadsheets, etc.)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systems (e.g., SAP, PeopleSoft)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Hire an external vendor (outsource)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Packaged Software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already written (e.g., accounting software)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only appropriate for commodity software where customization is not needed.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be more thoroughly tested and proven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accept functionality provided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require change in how the firm does business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significant “customization” or “workarounds” are needed, look elsewhere.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 tied to vendor's success and schedule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customizations need to be redone to get new versions.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103435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Integration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548822" y="1371601"/>
            <a:ext cx="8043333" cy="457259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new system by combining packages, legacy systems, and new software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uncommon to purchase off the shelf software and outsource its integration to existing systems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 is integrating data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require data transformations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package may need to write data in the same format as a legacy system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wrappers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Wraps the legacy system with an API to allow newer systems to communicate with it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the investment in the legacy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Development</a:t>
            </a:r>
          </a:p>
        </p:txBody>
      </p:sp>
      <p:sp>
        <p:nvSpPr>
          <p:cNvPr id="348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meeting highly specialized requirements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flexibility and creativity in solving problems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change components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Builds personnel skills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 advantage of in-house business/subject-matter expertise.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Fosters an "ownership" mentality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maintenance, typically the largest cost of any project, is much lower.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appropriate if in-house expertise exists in the technology.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Outsourcing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Hire an external firm to create the system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extensive two-way coordination, information exchange and trust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include loss of control, compromise confidential information, transfer of expertise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Carefully choose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vendor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Carefully prepare the contract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payment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types: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Time-and-arrangement: pay for all time and expenses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Fixed-price: pay an agreed upon price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Value-added: pay a percentage of benefits</a:t>
            </a:r>
          </a:p>
          <a:p>
            <a:pPr eaLnBrk="1" hangingPunct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ACQUISITION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tools and skills needed for in-house development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existing packages that satisfy the users’ needs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Locate companies who can build it under contract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alternative matrix to organize the pros and cons of each possible choice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technical, economic and organizational feasibility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an RFP or RFI to obtain cost &amp; time estimates from potential vendors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for Proposal (RFP)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RFP is a document created by an organization that gets sent to potential vendors requesting that they propose a system to meet the organization's needs.</a:t>
            </a:r>
          </a:p>
          <a:p>
            <a:r>
              <a:rPr lang="en-US" dirty="0" smtClean="0"/>
              <a:t>RFPs typically define the company's situation, the need for a new system, and key elements needed for that system.</a:t>
            </a:r>
          </a:p>
          <a:p>
            <a:r>
              <a:rPr lang="en-US" dirty="0" smtClean="0"/>
              <a:t>The goal is to capture all requirements so that vendors can provide firm details on the proposed solution.</a:t>
            </a:r>
          </a:p>
          <a:p>
            <a:r>
              <a:rPr lang="en-US" dirty="0" smtClean="0"/>
              <a:t>Vendors then send back a written response detailing their solution along with its costs.</a:t>
            </a:r>
          </a:p>
          <a:p>
            <a:r>
              <a:rPr lang="en-US" dirty="0" smtClean="0"/>
              <a:t>RFPs are non-binding – they're not contracts.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6023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3393</TotalTime>
  <Words>736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Theme1</vt:lpstr>
      <vt:lpstr>Chapter 7: Moving on to Design</vt:lpstr>
      <vt:lpstr>Learning Objectives</vt:lpstr>
      <vt:lpstr>Design Strategies</vt:lpstr>
      <vt:lpstr>Packaged Software</vt:lpstr>
      <vt:lpstr>System Integration</vt:lpstr>
      <vt:lpstr>Custom Development</vt:lpstr>
      <vt:lpstr>Outsourcing</vt:lpstr>
      <vt:lpstr>SELECTING AN ACQUISITION STRATEGY</vt:lpstr>
      <vt:lpstr>Request for Proposal (RFP)</vt:lpstr>
      <vt:lpstr>Limitations of RFPs</vt:lpstr>
      <vt:lpstr>Benefits of an RFP</vt:lpstr>
      <vt:lpstr>Creating an RFP</vt:lpstr>
    </vt:vector>
  </TitlesOfParts>
  <Company>USMA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Project Selection &amp; Management</dc:title>
  <dc:creator>Fernando Maymí</dc:creator>
  <cp:lastModifiedBy>Dell</cp:lastModifiedBy>
  <cp:revision>84</cp:revision>
  <dcterms:created xsi:type="dcterms:W3CDTF">2015-01-22T13:37:43Z</dcterms:created>
  <dcterms:modified xsi:type="dcterms:W3CDTF">2019-04-25T04:38:51Z</dcterms:modified>
</cp:coreProperties>
</file>