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315" r:id="rId3"/>
    <p:sldId id="309" r:id="rId4"/>
    <p:sldId id="351" r:id="rId5"/>
    <p:sldId id="317" r:id="rId6"/>
    <p:sldId id="318" r:id="rId7"/>
    <p:sldId id="323" r:id="rId8"/>
    <p:sldId id="324" r:id="rId9"/>
    <p:sldId id="326" r:id="rId10"/>
    <p:sldId id="304" r:id="rId11"/>
    <p:sldId id="330" r:id="rId12"/>
    <p:sldId id="331" r:id="rId13"/>
    <p:sldId id="335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D"/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56F7BE8C-F04A-430D-8842-FBBE4A918D4F}"/>
    <pc:docChg chg="delSld modSld">
      <pc:chgData name="Hardeep K Dhalla" userId="abf1c324fe834724" providerId="LiveId" clId="{56F7BE8C-F04A-430D-8842-FBBE4A918D4F}" dt="2020-04-13T13:25:02.449" v="73" actId="6549"/>
      <pc:docMkLst>
        <pc:docMk/>
      </pc:docMkLst>
      <pc:sldChg chg="del">
        <pc:chgData name="Hardeep K Dhalla" userId="abf1c324fe834724" providerId="LiveId" clId="{56F7BE8C-F04A-430D-8842-FBBE4A918D4F}" dt="2020-04-13T13:02:34.529" v="72" actId="47"/>
        <pc:sldMkLst>
          <pc:docMk/>
          <pc:sldMk cId="0" sldId="301"/>
        </pc:sldMkLst>
      </pc:sldChg>
      <pc:sldChg chg="del">
        <pc:chgData name="Hardeep K Dhalla" userId="abf1c324fe834724" providerId="LiveId" clId="{56F7BE8C-F04A-430D-8842-FBBE4A918D4F}" dt="2020-04-13T13:02:16.420" v="62" actId="47"/>
        <pc:sldMkLst>
          <pc:docMk/>
          <pc:sldMk cId="0" sldId="305"/>
        </pc:sldMkLst>
      </pc:sldChg>
      <pc:sldChg chg="del">
        <pc:chgData name="Hardeep K Dhalla" userId="abf1c324fe834724" providerId="LiveId" clId="{56F7BE8C-F04A-430D-8842-FBBE4A918D4F}" dt="2020-04-13T13:02:19.953" v="65" actId="47"/>
        <pc:sldMkLst>
          <pc:docMk/>
          <pc:sldMk cId="0" sldId="306"/>
        </pc:sldMkLst>
      </pc:sldChg>
      <pc:sldChg chg="del">
        <pc:chgData name="Hardeep K Dhalla" userId="abf1c324fe834724" providerId="LiveId" clId="{56F7BE8C-F04A-430D-8842-FBBE4A918D4F}" dt="2020-04-13T13:02:22.054" v="68" actId="47"/>
        <pc:sldMkLst>
          <pc:docMk/>
          <pc:sldMk cId="0" sldId="307"/>
        </pc:sldMkLst>
      </pc:sldChg>
      <pc:sldChg chg="modSp mod">
        <pc:chgData name="Hardeep K Dhalla" userId="abf1c324fe834724" providerId="LiveId" clId="{56F7BE8C-F04A-430D-8842-FBBE4A918D4F}" dt="2020-04-13T13:25:02.449" v="73" actId="6549"/>
        <pc:sldMkLst>
          <pc:docMk/>
          <pc:sldMk cId="0" sldId="315"/>
        </pc:sldMkLst>
        <pc:spChg chg="mod">
          <ac:chgData name="Hardeep K Dhalla" userId="abf1c324fe834724" providerId="LiveId" clId="{56F7BE8C-F04A-430D-8842-FBBE4A918D4F}" dt="2020-04-13T13:25:02.449" v="73" actId="6549"/>
          <ac:spMkLst>
            <pc:docMk/>
            <pc:sldMk cId="0" sldId="315"/>
            <ac:spMk id="5" creationId="{00000000-0000-0000-0000-000000000000}"/>
          </ac:spMkLst>
        </pc:spChg>
      </pc:sldChg>
      <pc:sldChg chg="modSp mod">
        <pc:chgData name="Hardeep K Dhalla" userId="abf1c324fe834724" providerId="LiveId" clId="{56F7BE8C-F04A-430D-8842-FBBE4A918D4F}" dt="2020-04-13T12:55:12.199" v="1" actId="5793"/>
        <pc:sldMkLst>
          <pc:docMk/>
          <pc:sldMk cId="0" sldId="323"/>
        </pc:sldMkLst>
        <pc:spChg chg="mod">
          <ac:chgData name="Hardeep K Dhalla" userId="abf1c324fe834724" providerId="LiveId" clId="{56F7BE8C-F04A-430D-8842-FBBE4A918D4F}" dt="2020-04-13T12:55:12.199" v="1" actId="5793"/>
          <ac:spMkLst>
            <pc:docMk/>
            <pc:sldMk cId="0" sldId="323"/>
            <ac:spMk id="25603" creationId="{00000000-0000-0000-0000-000000000000}"/>
          </ac:spMkLst>
        </pc:spChg>
      </pc:sldChg>
      <pc:sldChg chg="del">
        <pc:chgData name="Hardeep K Dhalla" userId="abf1c324fe834724" providerId="LiveId" clId="{56F7BE8C-F04A-430D-8842-FBBE4A918D4F}" dt="2020-04-13T12:56:47.062" v="2" actId="47"/>
        <pc:sldMkLst>
          <pc:docMk/>
          <pc:sldMk cId="0" sldId="327"/>
        </pc:sldMkLst>
      </pc:sldChg>
      <pc:sldChg chg="del">
        <pc:chgData name="Hardeep K Dhalla" userId="abf1c324fe834724" providerId="LiveId" clId="{56F7BE8C-F04A-430D-8842-FBBE4A918D4F}" dt="2020-04-13T12:56:54.954" v="3" actId="47"/>
        <pc:sldMkLst>
          <pc:docMk/>
          <pc:sldMk cId="0" sldId="329"/>
        </pc:sldMkLst>
      </pc:sldChg>
      <pc:sldChg chg="modSp mod">
        <pc:chgData name="Hardeep K Dhalla" userId="abf1c324fe834724" providerId="LiveId" clId="{56F7BE8C-F04A-430D-8842-FBBE4A918D4F}" dt="2020-04-13T12:58:57.347" v="60" actId="20577"/>
        <pc:sldMkLst>
          <pc:docMk/>
          <pc:sldMk cId="0" sldId="331"/>
        </pc:sldMkLst>
        <pc:spChg chg="mod">
          <ac:chgData name="Hardeep K Dhalla" userId="abf1c324fe834724" providerId="LiveId" clId="{56F7BE8C-F04A-430D-8842-FBBE4A918D4F}" dt="2020-04-13T12:58:57.347" v="60" actId="20577"/>
          <ac:spMkLst>
            <pc:docMk/>
            <pc:sldMk cId="0" sldId="331"/>
            <ac:spMk id="38915" creationId="{00000000-0000-0000-0000-000000000000}"/>
          </ac:spMkLst>
        </pc:spChg>
      </pc:sldChg>
      <pc:sldChg chg="del">
        <pc:chgData name="Hardeep K Dhalla" userId="abf1c324fe834724" providerId="LiveId" clId="{56F7BE8C-F04A-430D-8842-FBBE4A918D4F}" dt="2020-04-13T13:02:20.853" v="66" actId="47"/>
        <pc:sldMkLst>
          <pc:docMk/>
          <pc:sldMk cId="0" sldId="337"/>
        </pc:sldMkLst>
      </pc:sldChg>
      <pc:sldChg chg="del">
        <pc:chgData name="Hardeep K Dhalla" userId="abf1c324fe834724" providerId="LiveId" clId="{56F7BE8C-F04A-430D-8842-FBBE4A918D4F}" dt="2020-04-13T13:02:23.220" v="69" actId="47"/>
        <pc:sldMkLst>
          <pc:docMk/>
          <pc:sldMk cId="0" sldId="339"/>
        </pc:sldMkLst>
      </pc:sldChg>
      <pc:sldChg chg="del">
        <pc:chgData name="Hardeep K Dhalla" userId="abf1c324fe834724" providerId="LiveId" clId="{56F7BE8C-F04A-430D-8842-FBBE4A918D4F}" dt="2020-04-13T13:02:32.828" v="71" actId="47"/>
        <pc:sldMkLst>
          <pc:docMk/>
          <pc:sldMk cId="0" sldId="340"/>
        </pc:sldMkLst>
      </pc:sldChg>
      <pc:sldChg chg="del">
        <pc:chgData name="Hardeep K Dhalla" userId="abf1c324fe834724" providerId="LiveId" clId="{56F7BE8C-F04A-430D-8842-FBBE4A918D4F}" dt="2020-04-13T13:02:09.740" v="61" actId="47"/>
        <pc:sldMkLst>
          <pc:docMk/>
          <pc:sldMk cId="2669079545" sldId="341"/>
        </pc:sldMkLst>
      </pc:sldChg>
      <pc:sldChg chg="del">
        <pc:chgData name="Hardeep K Dhalla" userId="abf1c324fe834724" providerId="LiveId" clId="{56F7BE8C-F04A-430D-8842-FBBE4A918D4F}" dt="2020-04-13T13:02:17.870" v="63" actId="47"/>
        <pc:sldMkLst>
          <pc:docMk/>
          <pc:sldMk cId="2616810062" sldId="342"/>
        </pc:sldMkLst>
      </pc:sldChg>
      <pc:sldChg chg="del">
        <pc:chgData name="Hardeep K Dhalla" userId="abf1c324fe834724" providerId="LiveId" clId="{56F7BE8C-F04A-430D-8842-FBBE4A918D4F}" dt="2020-04-13T13:02:18.936" v="64" actId="47"/>
        <pc:sldMkLst>
          <pc:docMk/>
          <pc:sldMk cId="2686221411" sldId="343"/>
        </pc:sldMkLst>
      </pc:sldChg>
      <pc:sldChg chg="del">
        <pc:chgData name="Hardeep K Dhalla" userId="abf1c324fe834724" providerId="LiveId" clId="{56F7BE8C-F04A-430D-8842-FBBE4A918D4F}" dt="2020-04-13T13:02:21.454" v="67" actId="47"/>
        <pc:sldMkLst>
          <pc:docMk/>
          <pc:sldMk cId="3625919594" sldId="345"/>
        </pc:sldMkLst>
      </pc:sldChg>
      <pc:sldChg chg="del">
        <pc:chgData name="Hardeep K Dhalla" userId="abf1c324fe834724" providerId="LiveId" clId="{56F7BE8C-F04A-430D-8842-FBBE4A918D4F}" dt="2020-04-13T13:02:24.921" v="70" actId="47"/>
        <pc:sldMkLst>
          <pc:docMk/>
          <pc:sldMk cId="1222297005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03509-3B2C-4988-A8E9-7309F6DD77C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975CC-1E01-4676-A78A-A85F2DA76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75CC-1E01-4676-A78A-A85F2DA76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4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  <a:defRPr/>
            </a:pPr>
            <a:endParaRPr lang="en-US" sz="32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56435FA3-20A2-42A2-8485-A756DD345B37}" type="datetimeFigureOut">
              <a:rPr lang="es-ES" smtClean="0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3A5FC579-36E1-4FEC-8F10-B8B0DA58C48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BBCD9211-5106-4E63-9BE9-80B25C0ECFD3}" type="datetimeFigureOut">
              <a:rPr lang="es-ES" smtClean="0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7196BADC-DBD6-4172-A68F-7797FE4DB5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C8F1B467-78C3-49B4-B575-260685500D7A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3BCEEF2E-BF50-41CD-A3E4-26ABF154920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8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8F212CE3-11F2-49FC-B96E-6C411CDA0401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113BF4EC-9155-4B8E-A6BD-AF5A3058566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5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E338178-5B69-4086-BB41-C2AF64DA5EA3}" type="datetime1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8D7DE39-280B-4C73-8789-DE7A258ED69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1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1EFEF94-67C2-47AD-AACB-17FA0FAD4321}" type="datetime1">
              <a:rPr lang="en-US">
                <a:solidFill>
                  <a:prstClr val="black"/>
                </a:solidFill>
              </a:rPr>
              <a:pPr>
                <a:defRPr/>
              </a:pPr>
              <a:t>4/13/2020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7237EB9-0434-454C-B1C5-F0786D4EFBB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63F8B105-CE63-4411-8D5A-F83F0DD52190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99F0CF27-CC9D-47A9-A925-1F33C51438D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F3C12C95-B8D5-4262-BAED-4F3018EA0D99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041E00F2-42EE-4613-B871-FAE5F06382B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9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A41C00C-79D5-4C86-A030-0D6879C01911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00842F64-2E26-4FCD-9579-E8B185B5E85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1B6406D3-36FC-4A1C-901E-CB46C73CB6D3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 dirty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1D42217B-0A55-49DE-86A7-2022AB114C9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C946655F-8546-45A7-99CE-990EDA4DE9BC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67A48ACE-D2DA-4AC6-A1C0-2BF1D8FF464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3BF7D64B-7A35-4470-9DCA-46057BBCE32D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13/04/2020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E3B951A-FFF0-4609-8DE7-E1111A05F175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wiley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38200" y="6289675"/>
            <a:ext cx="6455950" cy="4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dirty="0">
                <a:solidFill>
                  <a:prstClr val="black"/>
                </a:solidFill>
                <a:latin typeface="Times New Roman"/>
                <a:cs typeface="Times New Roman"/>
              </a:rPr>
              <a:t>PowerPoint Presentation for Dennis, Wixom, &amp; </a:t>
            </a:r>
            <a:r>
              <a:rPr lang="en-US" sz="1100" dirty="0" err="1">
                <a:solidFill>
                  <a:prstClr val="black"/>
                </a:solidFill>
                <a:latin typeface="Times New Roman"/>
                <a:cs typeface="Times New Roman"/>
              </a:rPr>
              <a:t>Tegarden</a:t>
            </a:r>
            <a:r>
              <a:rPr lang="en-US" sz="11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100" i="1" dirty="0">
                <a:solidFill>
                  <a:prstClr val="black"/>
                </a:solidFill>
                <a:latin typeface="Times New Roman"/>
                <a:cs typeface="Times New Roman"/>
              </a:rPr>
              <a:t>Systems Analysis and Design with UML</a:t>
            </a:r>
            <a:r>
              <a:rPr lang="en-US" sz="1100" i="1">
                <a:solidFill>
                  <a:prstClr val="black"/>
                </a:solidFill>
                <a:latin typeface="Times New Roman"/>
                <a:cs typeface="Times New Roman"/>
              </a:rPr>
              <a:t>, 5th </a:t>
            </a:r>
            <a:r>
              <a:rPr lang="en-US" sz="1100" i="1" dirty="0">
                <a:solidFill>
                  <a:prstClr val="black"/>
                </a:solidFill>
                <a:latin typeface="Times New Roman"/>
                <a:cs typeface="Times New Roman"/>
              </a:rPr>
              <a:t>Edition</a:t>
            </a:r>
          </a:p>
          <a:p>
            <a:pPr eaLnBrk="1" hangingPunct="1"/>
            <a:r>
              <a:rPr lang="en-US" sz="1000" dirty="0">
                <a:solidFill>
                  <a:prstClr val="black"/>
                </a:solidFill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  <p:pic>
        <p:nvPicPr>
          <p:cNvPr id="1030" name="Picture 6" descr="wiley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 descr="wiley_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6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MS PGothic" pitchFamily="34" charset="-128"/>
          <a:cs typeface="Times New Roman"/>
        </a:defRPr>
      </a:lvl1pPr>
      <a:lvl2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MS PGothic" pitchFamily="34" charset="-128"/>
          <a:cs typeface="ＭＳ Ｐゴシック" pitchFamily="-107" charset="-128"/>
        </a:defRPr>
      </a:lvl2pPr>
      <a:lvl3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MS PGothic" pitchFamily="34" charset="-128"/>
          <a:cs typeface="ＭＳ Ｐゴシック" pitchFamily="-107" charset="-128"/>
        </a:defRPr>
      </a:lvl3pPr>
      <a:lvl4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MS PGothic" pitchFamily="34" charset="-128"/>
          <a:cs typeface="ＭＳ Ｐゴシック" pitchFamily="-107" charset="-128"/>
        </a:defRPr>
      </a:lvl4pPr>
      <a:lvl5pPr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MS PGothic" pitchFamily="34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7663" indent="-347663" algn="l" rtl="0" fontAlgn="base">
        <a:spcBef>
          <a:spcPct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MS PGothic" pitchFamily="34" charset="-128"/>
          <a:cs typeface="Times New Roman"/>
        </a:defRPr>
      </a:lvl1pPr>
      <a:lvl2pPr marL="684213" indent="-334963" algn="l" rtl="0" fontAlgn="base">
        <a:spcBef>
          <a:spcPct val="0"/>
        </a:spcBef>
        <a:spcAft>
          <a:spcPts val="600"/>
        </a:spcAft>
        <a:buClr>
          <a:srgbClr val="215D7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MS PGothic" pitchFamily="34" charset="-128"/>
          <a:cs typeface="Times New Roman"/>
        </a:defRPr>
      </a:lvl2pPr>
      <a:lvl3pPr marL="966788" indent="-280988" algn="l" rtl="0" fontAlgn="base">
        <a:spcBef>
          <a:spcPct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MS PGothic" pitchFamily="34" charset="-128"/>
          <a:cs typeface="Times New Roman"/>
        </a:defRPr>
      </a:lvl3pPr>
      <a:lvl4pPr marL="1262063" indent="-293688" algn="l" rtl="0" fontAlgn="base">
        <a:spcBef>
          <a:spcPct val="0"/>
        </a:spcBef>
        <a:spcAft>
          <a:spcPts val="600"/>
        </a:spcAft>
        <a:buClr>
          <a:srgbClr val="215D77"/>
        </a:buClr>
        <a:buSzPct val="110000"/>
        <a:buFont typeface="Wingdings 2" pitchFamily="18" charset="2"/>
        <a:buChar char=""/>
        <a:defRPr sz="1600" kern="1200">
          <a:solidFill>
            <a:srgbClr val="595959"/>
          </a:solidFill>
          <a:latin typeface="Times New Roman"/>
          <a:ea typeface="MS PGothic" pitchFamily="34" charset="-128"/>
          <a:cs typeface="Times New Roman"/>
        </a:defRPr>
      </a:lvl4pPr>
      <a:lvl5pPr marL="1544638" indent="-280988" algn="l" rtl="0" fontAlgn="base">
        <a:spcBef>
          <a:spcPct val="0"/>
        </a:spcBef>
        <a:spcAft>
          <a:spcPts val="600"/>
        </a:spcAft>
        <a:buClr>
          <a:srgbClr val="6FB7D7"/>
        </a:buClr>
        <a:buSzPct val="110000"/>
        <a:buFont typeface="Wingdings 2" pitchFamily="18" charset="2"/>
        <a:buChar char=""/>
        <a:defRPr sz="1400" kern="1200">
          <a:solidFill>
            <a:srgbClr val="595959"/>
          </a:solidFill>
          <a:latin typeface="Times New Roman"/>
          <a:ea typeface="MS PGothic" pitchFamily="34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10: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Human–Computer Interaction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Design</a:t>
            </a: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048"/>
            <a:ext cx="8289925" cy="426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driven, incremental and iterative process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use case and sequence diagrams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use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scenarios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commonly employed patterns of actions. It may uncover additional requirements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basic set of use scenarios have been developed, the actual user interfaces are designed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are evaluated to determine if they are satisfactory and how they can be improved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process is repeated in a cyclical process until no new improvements are identified.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Prototyping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3434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Mock-ups or simulations of computer screens, forms, and reports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common approaches (listed in increasing detail)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Storyboard: hand drawn pictures of what the screens will look like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layout diagram (wireframe): a computer generated storyboard that more closely resembles the actual interface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prototype: web pages linked with hypertext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prototype: more sophisticated than HTML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the programming language with no real functionality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does not have to guess about the final appearance of the screen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Interface Evaluation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understand how to improve the interface design before the system is complete.</a:t>
            </a:r>
            <a:endParaRPr lang="en-US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interface evaluation is done while the system is being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designed—before it is built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 and correct problems early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will likely go through several changes after the users see it for the first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111125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UI Evaluation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Heuristic—compare the design to known principles or rules of thumb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evaluation—design team presents prototype to the users &amp; explains how it works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Interactive—the users work with the prototype with a project team member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Usability Testing—performed in labs with users on a language prototype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549275" y="107951"/>
            <a:ext cx="8042275" cy="103505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1295400"/>
            <a:ext cx="8042275" cy="4800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defines how the system will interact with external entities (e.g., customers, users, other systems)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machine-machine and are dealt with as part of systems integration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human-computer and are the focus of this chapter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for UI design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User Interface Design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the screen, form or report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Awareness—how well the user understands the information contained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Aesthetics—how well does it appeal to the user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Experience—is it easy to use?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Impossible to Quantify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(Continuity/Coherence)—refers to the similarity of presentation in different areas of the application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Effort—can tasks be accomplished quickly?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Quantify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"User-Friendly"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"User-Friendly" is in the eye of the "User" and is not an objective measure.</a:t>
            </a:r>
          </a:p>
          <a:p>
            <a:endParaRPr lang="en-US" dirty="0"/>
          </a:p>
        </p:txBody>
      </p:sp>
      <p:pic>
        <p:nvPicPr>
          <p:cNvPr id="4" name="Picture 3" descr="Screen Shot 2015-10-31 at 12.52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39247"/>
            <a:ext cx="6642100" cy="406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61467" y="1524000"/>
            <a:ext cx="8042275" cy="43434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arrangement of items on the screen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items are grouped into areas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can be further subdivided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area is self-contained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should have a natural intuitive flow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intuitive?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from western nations tend to read from left to right and top to bottom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from other regions may have different flows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Content Awareness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to the interface in general, to each screen, to each area on a screen and to sub-areas as well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titles on all interfaces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 should show where the user is and how the user got there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areas should be well defined, logically grouped together and easily discernible visually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learning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issue for inexperienced users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to systems with a large user population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issue for expert users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in specialized systems</a:t>
            </a:r>
          </a:p>
          <a:p>
            <a:pPr marL="34925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important concept in making the system simple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users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what is going to happen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parts of the system work in the same way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learn how one portion works and immediately apply it to others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consistency are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controls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Terminology—use the same descriptors on forms &amp;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across versions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changes between versions can alienate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when viable alternatives exist.</a:t>
            </a:r>
          </a:p>
          <a:p>
            <a:pPr eaLnBrk="1" hangingPunct="1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Effort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should be designed to minimize the effort needed to accomplish tasks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rule is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three-clicks rule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go from main menu of a system to the information they want in no more than three mouse clicks</a:t>
            </a:r>
          </a:p>
        </p:txBody>
      </p: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2209800" y="4724400"/>
            <a:ext cx="1066800" cy="1073150"/>
            <a:chOff x="2209800" y="4724400"/>
            <a:chExt cx="1066800" cy="1073912"/>
          </a:xfrm>
        </p:grpSpPr>
        <p:pic>
          <p:nvPicPr>
            <p:cNvPr id="28683" name="Picture 2" descr="C:\Documents and Settings\df6507\Local Settings\Temporary Internet Files\Content.IE5\CPIA1ZC3\MCj0431568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724400"/>
              <a:ext cx="1066800" cy="107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574049" y="4800600"/>
              <a:ext cx="530915" cy="92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8677" name="Group 10"/>
          <p:cNvGrpSpPr>
            <a:grpSpLocks/>
          </p:cNvGrpSpPr>
          <p:nvPr/>
        </p:nvGrpSpPr>
        <p:grpSpPr bwMode="auto">
          <a:xfrm>
            <a:off x="4038600" y="4724400"/>
            <a:ext cx="1066800" cy="1073150"/>
            <a:chOff x="4038600" y="4724400"/>
            <a:chExt cx="1066800" cy="1073912"/>
          </a:xfrm>
        </p:grpSpPr>
        <p:pic>
          <p:nvPicPr>
            <p:cNvPr id="28681" name="Picture 2" descr="C:\Documents and Settings\df6507\Local Settings\Temporary Internet Files\Content.IE5\CPIA1ZC3\MCj0431568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4724400"/>
              <a:ext cx="1066800" cy="107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402849" y="4791670"/>
              <a:ext cx="530915" cy="92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8678" name="Group 9"/>
          <p:cNvGrpSpPr>
            <a:grpSpLocks/>
          </p:cNvGrpSpPr>
          <p:nvPr/>
        </p:nvGrpSpPr>
        <p:grpSpPr bwMode="auto">
          <a:xfrm>
            <a:off x="5867400" y="4724400"/>
            <a:ext cx="1066800" cy="1073150"/>
            <a:chOff x="5867400" y="4724400"/>
            <a:chExt cx="1066800" cy="1073912"/>
          </a:xfrm>
        </p:grpSpPr>
        <p:pic>
          <p:nvPicPr>
            <p:cNvPr id="28679" name="Picture 2" descr="C:\Documents and Settings\df6507\Local Settings\Temporary Internet Files\Content.IE5\CPIA1ZC3\MCj0431568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724400"/>
              <a:ext cx="1066800" cy="107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307849" y="4791670"/>
              <a:ext cx="530915" cy="92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6815</TotalTime>
  <Words>734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News Gothic MT</vt:lpstr>
      <vt:lpstr>Times New Roman</vt:lpstr>
      <vt:lpstr>Wingdings 2</vt:lpstr>
      <vt:lpstr>Theme1</vt:lpstr>
      <vt:lpstr>Chapter 10: Human–Computer Interaction Layer Design</vt:lpstr>
      <vt:lpstr>Introduction</vt:lpstr>
      <vt:lpstr>Principles of User Interface Design</vt:lpstr>
      <vt:lpstr>"User-Friendly"</vt:lpstr>
      <vt:lpstr>Layout</vt:lpstr>
      <vt:lpstr>Content Awareness</vt:lpstr>
      <vt:lpstr>User Experience</vt:lpstr>
      <vt:lpstr>Consistency</vt:lpstr>
      <vt:lpstr>Minimal User Effort</vt:lpstr>
      <vt:lpstr>User Interface  Design Process</vt:lpstr>
      <vt:lpstr>Interface Design Prototyping</vt:lpstr>
      <vt:lpstr>Interface Evaluation</vt:lpstr>
      <vt:lpstr>Approaches to UI Evaluation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Hardeep K Dhalla</cp:lastModifiedBy>
  <cp:revision>110</cp:revision>
  <dcterms:created xsi:type="dcterms:W3CDTF">2015-01-22T13:38:42Z</dcterms:created>
  <dcterms:modified xsi:type="dcterms:W3CDTF">2020-04-13T13:25:03Z</dcterms:modified>
</cp:coreProperties>
</file>