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99" r:id="rId4"/>
    <p:sldId id="288" r:id="rId5"/>
    <p:sldId id="295" r:id="rId6"/>
    <p:sldId id="300" r:id="rId7"/>
    <p:sldId id="290" r:id="rId8"/>
    <p:sldId id="291" r:id="rId9"/>
    <p:sldId id="292" r:id="rId10"/>
    <p:sldId id="293" r:id="rId11"/>
    <p:sldId id="297" r:id="rId12"/>
    <p:sldId id="296" r:id="rId13"/>
    <p:sldId id="294" r:id="rId14"/>
    <p:sldId id="258" r:id="rId15"/>
    <p:sldId id="298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mc="http://schemas.openxmlformats.org/markup-compatibility/2006" xmlns:mv="urn:schemas-microsoft-com:mac:vml"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20" autoAdjust="0"/>
  </p:normalViewPr>
  <p:slideViewPr>
    <p:cSldViewPr>
      <p:cViewPr varScale="1">
        <p:scale>
          <a:sx n="74" d="100"/>
          <a:sy n="74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9B322D5-F1BA-AC43-B01A-E6B8082BCDFE}" type="datetimeFigureOut">
              <a:rPr lang="es-ES"/>
              <a:pPr/>
              <a:t>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894B7FB-BCA7-AC47-AEA1-F567761FB9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5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401FF50-0377-F64A-9A3A-10E33E9A03F0}" type="datetimeFigureOut">
              <a:rPr lang="es-ES"/>
              <a:pPr/>
              <a:t>1/20/16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44C15E6-FCA7-B84A-8A9C-A725711E17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79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3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8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67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7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scenarios</a:t>
            </a:r>
            <a:r>
              <a:rPr lang="en-US" baseline="0" dirty="0" smtClean="0"/>
              <a:t> for authority isn’t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0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5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lvl="1" indent="-22860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4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4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55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4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965" y="1294805"/>
            <a:ext cx="6486071" cy="3153668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2" tIns="45716" rIns="91432" bIns="45716">
            <a:normAutofit/>
          </a:bodyPr>
          <a:lstStyle/>
          <a:p>
            <a:pPr>
              <a:spcBef>
                <a:spcPts val="1999"/>
              </a:spcBef>
              <a:buClr>
                <a:srgbClr val="6FB7D7"/>
              </a:buClr>
              <a:buSzPct val="110000"/>
              <a:buFont typeface="Wingdings 2" pitchFamily="18" charset="2"/>
              <a:buNone/>
            </a:pPr>
            <a:endParaRPr lang="en-US" sz="320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0"/>
            <a:ext cx="6498158" cy="1724867"/>
          </a:xfrm>
        </p:spPr>
        <p:txBody>
          <a:bodyPr rtlCol="0">
            <a:noAutofit/>
          </a:bodyPr>
          <a:lstStyle>
            <a:lvl1pPr marL="0" indent="0" algn="ctr" defTabSz="914318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3299013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18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4079545" cy="1162050"/>
          </a:xfrm>
        </p:spPr>
        <p:txBody>
          <a:bodyPr/>
          <a:lstStyle>
            <a:lvl1pPr algn="ctr">
              <a:defRPr sz="3600" b="0"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imes New Roman"/>
                <a:cs typeface="Times New Roman"/>
              </a:defRPr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1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2AB1F87A-E7E0-D44F-95A3-9793971B46A6}" type="datetimeFigureOut">
              <a:rPr lang="es-ES" smtClean="0"/>
              <a:pPr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18C06DDF-B50D-C547-BDF9-23170A8E5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61D0B59-4D6D-0F4E-8EFE-280B40A2B099}" type="datetimeFigureOut">
              <a:rPr lang="es-ES" smtClean="0"/>
              <a:pPr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8E9C47-B78F-DF48-9282-E64B6C99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F17750-900E-5D4C-94AD-0D52F128C17F}" type="datetimeFigureOut">
              <a:rPr lang="es-ES" smtClean="0"/>
              <a:pPr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2BAE9EF-C712-0B47-8176-5E1730986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35A940-0A3D-7541-8AB1-F91D27F39A6A}" type="datetimeFigureOut">
              <a:rPr lang="es-ES" smtClean="0"/>
              <a:pPr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5B96B5E-3641-3A49-A7E3-D28FA062B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30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1/20/16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6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197ADD-B904-7042-B79A-562A02C3B730}" type="datetimeFigureOut">
              <a:rPr lang="es-ES" smtClean="0"/>
              <a:pPr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1E7CFF-0F52-5C41-A527-F1955076F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BDBDAF1-94A1-264E-8458-24F383A6B612}" type="datetimeFigureOut">
              <a:rPr lang="es-ES" smtClean="0"/>
              <a:pPr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75C4FA-05DF-704E-801E-F866088BB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038BAA8-569B-9845-A3F4-C4467F522739}" type="datetimeFigureOut">
              <a:rPr lang="es-ES" smtClean="0"/>
              <a:pPr/>
              <a:t>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A1277B4-BBFC-1B4E-95D7-DE7683D69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98533C-F8CB-B44D-83B4-0D3F80931C3A}" type="datetimeFigureOut">
              <a:rPr lang="es-ES" smtClean="0"/>
              <a:pPr/>
              <a:t>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68BF25-332C-6E4E-BCCF-A239707DF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08747AF-6707-7441-A084-5C923C655C41}" type="datetimeFigureOut">
              <a:rPr lang="es-ES" smtClean="0"/>
              <a:pPr/>
              <a:t>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368CEA-D8B5-3249-9661-2460E5564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AF395B6-F471-004F-BDF3-FF8386562E54}" type="datetimeFigureOut">
              <a:rPr lang="es-ES" smtClean="0"/>
              <a:pPr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F6023C-F2B7-0249-A891-C53CF62C4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8822" y="108645"/>
            <a:ext cx="8043333" cy="133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822" y="1599903"/>
            <a:ext cx="8043333" cy="434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6" descr="wiley_logo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250" y="6247805"/>
            <a:ext cx="361345" cy="48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wiley_logo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76250" y="6248400"/>
            <a:ext cx="3619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838200" y="6248400"/>
            <a:ext cx="696115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cs typeface="Times New Roman"/>
              </a:rPr>
              <a:t>PowerPoint Presentation for Dennis, Wixom, &amp; Tegarden </a:t>
            </a:r>
            <a:r>
              <a:rPr lang="en-US" sz="1100" i="1" dirty="0">
                <a:latin typeface="Times New Roman"/>
                <a:cs typeface="Times New Roman"/>
              </a:rPr>
              <a:t>Systems Analysis and Design with UML,</a:t>
            </a:r>
            <a:r>
              <a:rPr lang="en-US" sz="1100" i="1" dirty="0" smtClean="0">
                <a:latin typeface="Times New Roman"/>
                <a:cs typeface="Times New Roman"/>
              </a:rPr>
              <a:t> 5th </a:t>
            </a:r>
            <a:r>
              <a:rPr lang="en-US" sz="1100" i="1" dirty="0">
                <a:latin typeface="Times New Roman"/>
                <a:cs typeface="Times New Roman"/>
              </a:rPr>
              <a:t>Edition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Times New Roman"/>
                <a:cs typeface="Times New Roman"/>
              </a:rPr>
              <a:t>Copyright © </a:t>
            </a:r>
            <a:r>
              <a:rPr lang="en-US" sz="1000" dirty="0" smtClean="0">
                <a:latin typeface="Times New Roman"/>
                <a:cs typeface="Times New Roman"/>
              </a:rPr>
              <a:t>2015 </a:t>
            </a:r>
            <a:r>
              <a:rPr lang="en-US" sz="1000" dirty="0">
                <a:latin typeface="Times New Roman"/>
                <a:cs typeface="Times New Roman"/>
              </a:rPr>
              <a:t>John Wiley &amp; Sons,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Times New Roman"/>
          <a:ea typeface="ＭＳ Ｐゴシック" pitchFamily="-107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5pPr>
      <a:lvl6pPr marL="457159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6pPr>
      <a:lvl7pPr marL="914318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7pPr>
      <a:lvl8pPr marL="137147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8pPr>
      <a:lvl9pPr marL="182863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8375" indent="-348375" algn="l" rtl="0" eaLnBrk="1" fontAlgn="base" hangingPunct="1">
        <a:spcBef>
          <a:spcPts val="1999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1pPr>
      <a:lvl2pPr marL="684737" indent="-336362" algn="l" rtl="0" eaLnBrk="1" fontAlgn="base" hangingPunct="1">
        <a:spcBef>
          <a:spcPts val="603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2pPr>
      <a:lvl3pPr marL="967041" indent="-282304" algn="l" rtl="0" eaLnBrk="1" fontAlgn="base" hangingPunct="1">
        <a:spcBef>
          <a:spcPts val="603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3pPr>
      <a:lvl4pPr marL="1262860" indent="-294317" algn="l" rtl="0" eaLnBrk="1" fontAlgn="base" hangingPunct="1">
        <a:spcBef>
          <a:spcPts val="603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4pPr>
      <a:lvl5pPr marL="1545164" indent="-282304" algn="l" rtl="0" eaLnBrk="1" fontAlgn="base" hangingPunct="1">
        <a:spcBef>
          <a:spcPts val="603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752600"/>
            <a:ext cx="6248400" cy="1676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Project Selection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 for Determining Value (Fig 2-7)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9752" y="1699080"/>
            <a:ext cx="8041321" cy="4145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Cost-Benefit Analysis (Fig 2-6)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7817" y="1532753"/>
            <a:ext cx="5667383" cy="4563247"/>
          </a:xfrm>
          <a:ln>
            <a:solidFill>
              <a:schemeClr val="tx1"/>
            </a:solidFill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Break-Even Point </a:t>
            </a:r>
            <a:br>
              <a:rPr lang="en-US" dirty="0" smtClean="0"/>
            </a:br>
            <a:r>
              <a:rPr lang="en-US" dirty="0" smtClean="0"/>
              <a:t>(Fig. 2-8)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9005" t="59010" r="30289" b="15548"/>
          <a:stretch/>
        </p:blipFill>
        <p:spPr>
          <a:xfrm>
            <a:off x="685800" y="1752600"/>
            <a:ext cx="79883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Organizational Feasibility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the users accept the system?</a:t>
            </a:r>
          </a:p>
          <a:p>
            <a:r>
              <a:rPr lang="en-US" dirty="0" smtClean="0"/>
              <a:t>Is the project strategically aligned with the business?</a:t>
            </a:r>
          </a:p>
          <a:p>
            <a:r>
              <a:rPr lang="en-US" dirty="0" smtClean="0"/>
              <a:t>Conduct a stakeholder analysis</a:t>
            </a:r>
            <a:endParaRPr lang="en-US" dirty="0"/>
          </a:p>
          <a:p>
            <a:pPr lvl="1"/>
            <a:r>
              <a:rPr lang="en-US" dirty="0"/>
              <a:t>Project champion(s)</a:t>
            </a:r>
          </a:p>
          <a:p>
            <a:pPr lvl="1"/>
            <a:r>
              <a:rPr lang="en-US" dirty="0" smtClean="0"/>
              <a:t>Organizational management</a:t>
            </a:r>
            <a:endParaRPr lang="en-US" dirty="0"/>
          </a:p>
          <a:p>
            <a:pPr lvl="1"/>
            <a:r>
              <a:rPr lang="en-US" dirty="0" smtClean="0"/>
              <a:t>System users</a:t>
            </a:r>
            <a:endParaRPr lang="en-US" dirty="0"/>
          </a:p>
          <a:p>
            <a:pPr lvl="1"/>
            <a:r>
              <a:rPr lang="en-US" dirty="0" smtClean="0"/>
              <a:t>Others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/>
              <a:t>Project Selection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239000" cy="4846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Projects are approved, declined or delayed based on value added vs. risks</a:t>
            </a:r>
          </a:p>
          <a:p>
            <a:r>
              <a:rPr lang="en-US" dirty="0" smtClean="0"/>
              <a:t>Project </a:t>
            </a:r>
            <a:r>
              <a:rPr lang="en-US" dirty="0"/>
              <a:t>portfolio management</a:t>
            </a:r>
            <a:endParaRPr lang="en-US" dirty="0" smtClean="0"/>
          </a:p>
          <a:p>
            <a:pPr lvl="1"/>
            <a:r>
              <a:rPr lang="en-US" dirty="0" smtClean="0"/>
              <a:t>Goals:</a:t>
            </a:r>
          </a:p>
          <a:p>
            <a:pPr lvl="2"/>
            <a:r>
              <a:rPr lang="en-US" dirty="0" smtClean="0"/>
              <a:t>Maximize cost/benefit ratio</a:t>
            </a:r>
          </a:p>
          <a:p>
            <a:pPr lvl="2"/>
            <a:r>
              <a:rPr lang="en-US" dirty="0" smtClean="0"/>
              <a:t>Maintain an optimal mix of projects based on:</a:t>
            </a:r>
          </a:p>
          <a:p>
            <a:pPr lvl="3"/>
            <a:r>
              <a:rPr lang="en-US" dirty="0" smtClean="0"/>
              <a:t>Risk</a:t>
            </a:r>
          </a:p>
          <a:p>
            <a:pPr lvl="3"/>
            <a:r>
              <a:rPr lang="en-US" dirty="0" smtClean="0"/>
              <a:t>Size, cost &amp; length of time to complete</a:t>
            </a:r>
          </a:p>
          <a:p>
            <a:pPr lvl="3"/>
            <a:r>
              <a:rPr lang="en-US" dirty="0" smtClean="0"/>
              <a:t>Purpose, scope &amp; business value</a:t>
            </a:r>
          </a:p>
          <a:p>
            <a:pPr lvl="1"/>
            <a:r>
              <a:rPr lang="en-US" dirty="0" smtClean="0"/>
              <a:t>Limited resources require trade-offs</a:t>
            </a:r>
          </a:p>
          <a:p>
            <a:r>
              <a:rPr lang="en-US" dirty="0" smtClean="0"/>
              <a:t>Selected </a:t>
            </a:r>
            <a:r>
              <a:rPr lang="en-US" dirty="0"/>
              <a:t>projects enter the project management process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1034355"/>
          </a:xfrm>
        </p:spPr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6385378" cy="434429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Project Initiation</a:t>
            </a:r>
          </a:p>
          <a:p>
            <a:pPr>
              <a:spcBef>
                <a:spcPts val="600"/>
              </a:spcBef>
            </a:pPr>
            <a:r>
              <a:rPr lang="en-US" dirty="0"/>
              <a:t>Feasibility Analysis</a:t>
            </a:r>
          </a:p>
          <a:p>
            <a:pPr>
              <a:spcBef>
                <a:spcPts val="600"/>
              </a:spcBef>
            </a:pPr>
            <a:r>
              <a:rPr lang="en-US"/>
              <a:t>Project </a:t>
            </a:r>
            <a:r>
              <a:rPr lang="en-US" smtClean="0"/>
              <a:t>Selection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239000" cy="82296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5105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Link information systems to business needs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Learn how to create a system request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Understand system feasibility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Learn how to perform </a:t>
            </a:r>
            <a:r>
              <a:rPr lang="en-US" dirty="0"/>
              <a:t>a feasibility </a:t>
            </a:r>
            <a:r>
              <a:rPr lang="en-US" dirty="0" smtClean="0"/>
              <a:t>analysis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Understand </a:t>
            </a:r>
            <a:r>
              <a:rPr lang="en-US" dirty="0"/>
              <a:t>how</a:t>
            </a:r>
            <a:r>
              <a:rPr lang="en-US" dirty="0" smtClean="0"/>
              <a:t> to select a </a:t>
            </a:r>
            <a:r>
              <a:rPr lang="en-US" dirty="0" smtClean="0"/>
              <a:t>project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95815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066800"/>
            <a:ext cx="8043333" cy="49529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A </a:t>
            </a:r>
            <a:r>
              <a:rPr lang="en-US" dirty="0" smtClean="0"/>
              <a:t>project is a set of activities with a specified beginning and end point meant to create a system that brings value to the business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Inception </a:t>
            </a:r>
            <a:r>
              <a:rPr lang="en-US" dirty="0" smtClean="0"/>
              <a:t>phase: generate a system request based on a business need or opportunity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Perform a feasibility analysis; revise the system request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Approve or decline the project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</a:t>
            </a:r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are driven by business needs</a:t>
            </a:r>
          </a:p>
          <a:p>
            <a:pPr lvl="1"/>
            <a:r>
              <a:rPr lang="en-US" dirty="0"/>
              <a:t>Identified by business people</a:t>
            </a:r>
          </a:p>
          <a:p>
            <a:pPr lvl="1"/>
            <a:r>
              <a:rPr lang="en-US" dirty="0"/>
              <a:t>Identified by IT people</a:t>
            </a:r>
          </a:p>
          <a:p>
            <a:pPr lvl="1"/>
            <a:r>
              <a:rPr lang="en-US" dirty="0"/>
              <a:t>(better yet) identified jointly by business and IT</a:t>
            </a:r>
          </a:p>
          <a:p>
            <a:r>
              <a:rPr lang="en-US" dirty="0"/>
              <a:t>The project sponsor believes in the system and wants to see it succeed</a:t>
            </a:r>
          </a:p>
          <a:p>
            <a:pPr lvl="1"/>
            <a:r>
              <a:rPr lang="en-US" dirty="0"/>
              <a:t>Normally this is a business person</a:t>
            </a:r>
          </a:p>
          <a:p>
            <a:pPr lvl="1"/>
            <a:r>
              <a:rPr lang="en-US" dirty="0"/>
              <a:t>Should have the authority to move it </a:t>
            </a:r>
            <a:r>
              <a:rPr lang="en-US" dirty="0" smtClean="0"/>
              <a:t>forward</a:t>
            </a:r>
          </a:p>
          <a:p>
            <a:pPr lvl="2"/>
            <a:r>
              <a:rPr lang="en-US" dirty="0" smtClean="0"/>
              <a:t>A higher power sometimes stops projects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Value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Tangible Value</a:t>
            </a:r>
          </a:p>
          <a:p>
            <a:pPr lvl="1"/>
            <a:r>
              <a:rPr lang="en-US" dirty="0"/>
              <a:t>Can be quantified and measured</a:t>
            </a:r>
            <a:r>
              <a:rPr lang="en-US" dirty="0" smtClean="0"/>
              <a:t> directly</a:t>
            </a:r>
          </a:p>
          <a:p>
            <a:pPr lvl="1"/>
            <a:r>
              <a:rPr lang="en-US" dirty="0"/>
              <a:t>Example: 2 percent reduction in operating costs</a:t>
            </a:r>
          </a:p>
          <a:p>
            <a:r>
              <a:rPr lang="en-US" dirty="0"/>
              <a:t>Intangible Value</a:t>
            </a:r>
            <a:endParaRPr lang="en-US" dirty="0" smtClean="0"/>
          </a:p>
          <a:p>
            <a:pPr lvl="1"/>
            <a:r>
              <a:rPr lang="en-US" dirty="0" smtClean="0"/>
              <a:t>We know it will add value &amp; save time, </a:t>
            </a:r>
            <a:r>
              <a:rPr lang="en-US" dirty="0"/>
              <a:t>but</a:t>
            </a:r>
            <a:r>
              <a:rPr lang="en-US" dirty="0" smtClean="0"/>
              <a:t> we may not be able to quantify or measure its benefits</a:t>
            </a:r>
          </a:p>
          <a:p>
            <a:pPr lvl="1"/>
            <a:r>
              <a:rPr lang="en-US" dirty="0"/>
              <a:t>Example: improved customer </a:t>
            </a:r>
            <a:r>
              <a:rPr lang="en-US" dirty="0" smtClean="0"/>
              <a:t>service, better usability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document that describes the reasons for and the value added from building a new system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Contains 5 elements: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Project sponsor: the primary point of contact for the project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Business need: the reason prompting the project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Business requirements: what the system will do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Business value: how will the organization benefit</a:t>
            </a:r>
            <a:r>
              <a:rPr lang="en-US" sz="1700" dirty="0" smtClean="0"/>
              <a:t> </a:t>
            </a:r>
            <a:r>
              <a:rPr lang="en-US" dirty="0" smtClean="0"/>
              <a:t>from the project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Special issues: Anything else that should be considered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dirty="0" smtClean="0"/>
              <a:t>(Doesn’t always happen)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6172200" cy="3953184"/>
          </a:xfrm>
        </p:spPr>
        <p:txBody>
          <a:bodyPr>
            <a:normAutofit/>
          </a:bodyPr>
          <a:lstStyle/>
          <a:p>
            <a:r>
              <a:rPr lang="en-US" dirty="0" smtClean="0"/>
              <a:t>Is this project feasible?</a:t>
            </a:r>
          </a:p>
          <a:p>
            <a:pPr lvl="1"/>
            <a:r>
              <a:rPr lang="en-US" dirty="0" smtClean="0"/>
              <a:t>What are the risks?</a:t>
            </a:r>
          </a:p>
          <a:p>
            <a:pPr lvl="1"/>
            <a:r>
              <a:rPr lang="en-US" dirty="0" smtClean="0"/>
              <a:t>Can these risks be overcome?</a:t>
            </a:r>
          </a:p>
          <a:p>
            <a:r>
              <a:rPr lang="en-US" dirty="0" smtClean="0"/>
              <a:t>Major </a:t>
            </a:r>
            <a:r>
              <a:rPr lang="en-US" dirty="0"/>
              <a:t>components:</a:t>
            </a:r>
          </a:p>
          <a:p>
            <a:pPr lvl="1"/>
            <a:r>
              <a:rPr lang="en-US" dirty="0"/>
              <a:t>Technical </a:t>
            </a:r>
            <a:r>
              <a:rPr lang="en-US" dirty="0" smtClean="0"/>
              <a:t>feasibility (Can we build it?)</a:t>
            </a:r>
            <a:endParaRPr lang="en-US" dirty="0"/>
          </a:p>
          <a:p>
            <a:pPr lvl="1"/>
            <a:r>
              <a:rPr lang="en-US" dirty="0"/>
              <a:t>Economic </a:t>
            </a:r>
            <a:r>
              <a:rPr lang="en-US" dirty="0" smtClean="0"/>
              <a:t>feasibility (Should we build it?)</a:t>
            </a:r>
            <a:endParaRPr lang="en-US" dirty="0"/>
          </a:p>
          <a:p>
            <a:pPr lvl="1"/>
            <a:r>
              <a:rPr lang="en-US" dirty="0"/>
              <a:t>Organizational </a:t>
            </a:r>
            <a:r>
              <a:rPr lang="en-US" dirty="0" smtClean="0"/>
              <a:t>feasibility (Will they use it?)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Feasibility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9248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Identify risks in the following areas:</a:t>
            </a:r>
          </a:p>
          <a:p>
            <a:pPr lvl="1"/>
            <a:r>
              <a:rPr lang="en-US" sz="2600" dirty="0" smtClean="0"/>
              <a:t>The functional area: Are analysts familiar with this portion of the business?</a:t>
            </a:r>
            <a:endParaRPr lang="en-US" sz="1800" dirty="0" smtClean="0"/>
          </a:p>
          <a:p>
            <a:pPr lvl="1"/>
            <a:r>
              <a:rPr lang="en-US" sz="2600" dirty="0" smtClean="0"/>
              <a:t>The technology: Less </a:t>
            </a:r>
            <a:r>
              <a:rPr lang="en-US" sz="2600" dirty="0"/>
              <a:t>familiarity generates more risk</a:t>
            </a:r>
          </a:p>
          <a:p>
            <a:pPr lvl="1"/>
            <a:r>
              <a:rPr lang="en-US" sz="2600" dirty="0"/>
              <a:t>Project </a:t>
            </a:r>
            <a:r>
              <a:rPr lang="en-US" sz="2600" dirty="0" smtClean="0"/>
              <a:t>size: Large </a:t>
            </a:r>
            <a:r>
              <a:rPr lang="en-US" sz="2600" dirty="0"/>
              <a:t>projects have more risk</a:t>
            </a:r>
          </a:p>
          <a:p>
            <a:pPr lvl="1"/>
            <a:r>
              <a:rPr lang="en-US" sz="2600" dirty="0" smtClean="0"/>
              <a:t>Compatibility: Difficult </a:t>
            </a:r>
            <a:r>
              <a:rPr lang="en-US" sz="2600" dirty="0"/>
              <a:t>integration increases the risk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</a:t>
            </a:r>
            <a:r>
              <a:rPr lang="en-US" dirty="0" smtClean="0"/>
              <a:t>Feasibility </a:t>
            </a:r>
            <a:br>
              <a:rPr lang="en-US" dirty="0" smtClean="0"/>
            </a:br>
            <a:r>
              <a:rPr lang="en-US" dirty="0" smtClean="0"/>
              <a:t>(Cost-Benefit Analysis)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7299778" cy="335309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Identify the costs and the benefits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Assign values to the costs and benefits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Determine the cash flow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Determine the value using one or more methods:</a:t>
            </a:r>
          </a:p>
          <a:p>
            <a:pPr lvl="1"/>
            <a:r>
              <a:rPr lang="en-US" dirty="0" smtClean="0"/>
              <a:t>Net present value (NPV)</a:t>
            </a:r>
          </a:p>
          <a:p>
            <a:pPr lvl="1"/>
            <a:r>
              <a:rPr lang="en-US" dirty="0" smtClean="0"/>
              <a:t>Return on investment (ROI)</a:t>
            </a:r>
          </a:p>
          <a:p>
            <a:pPr lvl="1"/>
            <a:r>
              <a:rPr lang="en-US" dirty="0" smtClean="0"/>
              <a:t>Break-even point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3866</TotalTime>
  <Words>552</Words>
  <Application>Microsoft Macintosh PowerPoint</Application>
  <PresentationFormat>On-screen Show (4:3)</PresentationFormat>
  <Paragraphs>97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Theme1</vt:lpstr>
      <vt:lpstr>Project Selection</vt:lpstr>
      <vt:lpstr>Learning Objectives</vt:lpstr>
      <vt:lpstr>Introduction</vt:lpstr>
      <vt:lpstr>Project Identification</vt:lpstr>
      <vt:lpstr>Business Value</vt:lpstr>
      <vt:lpstr>The System Request</vt:lpstr>
      <vt:lpstr>Feasibility Analysis (Doesn’t always happen)</vt:lpstr>
      <vt:lpstr>Technical Feasibility</vt:lpstr>
      <vt:lpstr>Economic Feasibility  (Cost-Benefit Analysis)</vt:lpstr>
      <vt:lpstr>Formulas for Determining Value (Fig 2-7)</vt:lpstr>
      <vt:lpstr>Example Cost-Benefit Analysis (Fig 2-6)</vt:lpstr>
      <vt:lpstr>Example Break-Even Point  (Fig. 2-8)</vt:lpstr>
      <vt:lpstr>Organizational Feasibility</vt:lpstr>
      <vt:lpstr>Project Selection</vt:lpstr>
      <vt:lpstr>Summary</vt:lpstr>
    </vt:vector>
  </TitlesOfParts>
  <Company>USMA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Project Selection &amp; Management</dc:title>
  <dc:creator>Fernando Maymí</dc:creator>
  <cp:lastModifiedBy>Steve Suehring</cp:lastModifiedBy>
  <cp:revision>61</cp:revision>
  <dcterms:created xsi:type="dcterms:W3CDTF">2015-01-22T13:35:55Z</dcterms:created>
  <dcterms:modified xsi:type="dcterms:W3CDTF">2016-01-20T15:24:55Z</dcterms:modified>
</cp:coreProperties>
</file>