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0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632BAD5C-35F6-437E-8C95-F791D84BE947}"/>
    <pc:docChg chg="delSld modSld">
      <pc:chgData name="Hardeep K Dhalla" userId="abf1c324fe834724" providerId="LiveId" clId="{632BAD5C-35F6-437E-8C95-F791D84BE947}" dt="2021-11-15T16:26:47.789" v="11" actId="47"/>
      <pc:docMkLst>
        <pc:docMk/>
      </pc:docMkLst>
      <pc:sldChg chg="modSp mod">
        <pc:chgData name="Hardeep K Dhalla" userId="abf1c324fe834724" providerId="LiveId" clId="{632BAD5C-35F6-437E-8C95-F791D84BE947}" dt="2021-11-15T16:26:17.128" v="0" actId="6549"/>
        <pc:sldMkLst>
          <pc:docMk/>
          <pc:sldMk cId="0" sldId="257"/>
        </pc:sldMkLst>
        <pc:spChg chg="mod">
          <ac:chgData name="Hardeep K Dhalla" userId="abf1c324fe834724" providerId="LiveId" clId="{632BAD5C-35F6-437E-8C95-F791D84BE947}" dt="2021-11-15T16:26:17.128" v="0" actId="6549"/>
          <ac:spMkLst>
            <pc:docMk/>
            <pc:sldMk cId="0" sldId="257"/>
            <ac:spMk id="13315" creationId="{00000000-0000-0000-0000-000000000000}"/>
          </ac:spMkLst>
        </pc:spChg>
      </pc:sldChg>
      <pc:sldChg chg="del">
        <pc:chgData name="Hardeep K Dhalla" userId="abf1c324fe834724" providerId="LiveId" clId="{632BAD5C-35F6-437E-8C95-F791D84BE947}" dt="2021-11-15T16:26:47.789" v="11" actId="47"/>
        <pc:sldMkLst>
          <pc:docMk/>
          <pc:sldMk cId="0" sldId="258"/>
        </pc:sldMkLst>
      </pc:sldChg>
      <pc:sldChg chg="del">
        <pc:chgData name="Hardeep K Dhalla" userId="abf1c324fe834724" providerId="LiveId" clId="{632BAD5C-35F6-437E-8C95-F791D84BE947}" dt="2021-11-15T16:26:41.941" v="1" actId="47"/>
        <pc:sldMkLst>
          <pc:docMk/>
          <pc:sldMk cId="0" sldId="288"/>
        </pc:sldMkLst>
      </pc:sldChg>
      <pc:sldChg chg="del">
        <pc:chgData name="Hardeep K Dhalla" userId="abf1c324fe834724" providerId="LiveId" clId="{632BAD5C-35F6-437E-8C95-F791D84BE947}" dt="2021-11-15T16:26:43.491" v="4" actId="47"/>
        <pc:sldMkLst>
          <pc:docMk/>
          <pc:sldMk cId="0" sldId="290"/>
        </pc:sldMkLst>
      </pc:sldChg>
      <pc:sldChg chg="del">
        <pc:chgData name="Hardeep K Dhalla" userId="abf1c324fe834724" providerId="LiveId" clId="{632BAD5C-35F6-437E-8C95-F791D84BE947}" dt="2021-11-15T16:26:43.692" v="5" actId="47"/>
        <pc:sldMkLst>
          <pc:docMk/>
          <pc:sldMk cId="0" sldId="291"/>
        </pc:sldMkLst>
      </pc:sldChg>
      <pc:sldChg chg="del">
        <pc:chgData name="Hardeep K Dhalla" userId="abf1c324fe834724" providerId="LiveId" clId="{632BAD5C-35F6-437E-8C95-F791D84BE947}" dt="2021-11-15T16:26:44.872" v="6" actId="47"/>
        <pc:sldMkLst>
          <pc:docMk/>
          <pc:sldMk cId="0" sldId="292"/>
        </pc:sldMkLst>
      </pc:sldChg>
      <pc:sldChg chg="del">
        <pc:chgData name="Hardeep K Dhalla" userId="abf1c324fe834724" providerId="LiveId" clId="{632BAD5C-35F6-437E-8C95-F791D84BE947}" dt="2021-11-15T16:26:45.457" v="7" actId="47"/>
        <pc:sldMkLst>
          <pc:docMk/>
          <pc:sldMk cId="0" sldId="293"/>
        </pc:sldMkLst>
      </pc:sldChg>
      <pc:sldChg chg="del">
        <pc:chgData name="Hardeep K Dhalla" userId="abf1c324fe834724" providerId="LiveId" clId="{632BAD5C-35F6-437E-8C95-F791D84BE947}" dt="2021-11-15T16:26:47.302" v="10" actId="47"/>
        <pc:sldMkLst>
          <pc:docMk/>
          <pc:sldMk cId="0" sldId="294"/>
        </pc:sldMkLst>
      </pc:sldChg>
      <pc:sldChg chg="del">
        <pc:chgData name="Hardeep K Dhalla" userId="abf1c324fe834724" providerId="LiveId" clId="{632BAD5C-35F6-437E-8C95-F791D84BE947}" dt="2021-11-15T16:26:42.373" v="2" actId="47"/>
        <pc:sldMkLst>
          <pc:docMk/>
          <pc:sldMk cId="0" sldId="295"/>
        </pc:sldMkLst>
      </pc:sldChg>
      <pc:sldChg chg="del">
        <pc:chgData name="Hardeep K Dhalla" userId="abf1c324fe834724" providerId="LiveId" clId="{632BAD5C-35F6-437E-8C95-F791D84BE947}" dt="2021-11-15T16:26:46.492" v="9" actId="47"/>
        <pc:sldMkLst>
          <pc:docMk/>
          <pc:sldMk cId="0" sldId="296"/>
        </pc:sldMkLst>
      </pc:sldChg>
      <pc:sldChg chg="del">
        <pc:chgData name="Hardeep K Dhalla" userId="abf1c324fe834724" providerId="LiveId" clId="{632BAD5C-35F6-437E-8C95-F791D84BE947}" dt="2021-11-15T16:26:45.936" v="8" actId="47"/>
        <pc:sldMkLst>
          <pc:docMk/>
          <pc:sldMk cId="0" sldId="297"/>
        </pc:sldMkLst>
      </pc:sldChg>
      <pc:sldChg chg="del">
        <pc:chgData name="Hardeep K Dhalla" userId="abf1c324fe834724" providerId="LiveId" clId="{632BAD5C-35F6-437E-8C95-F791D84BE947}" dt="2021-11-15T16:26:42.844" v="3" actId="47"/>
        <pc:sldMkLst>
          <pc:docMk/>
          <pc:sldMk cId="0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9B322D5-F1BA-AC43-B01A-E6B8082BCDFE}" type="datetimeFigureOut">
              <a:rPr lang="es-ES"/>
              <a:pPr/>
              <a:t>15/11/2021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894B7FB-BCA7-AC47-AEA1-F567761FB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5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401FF50-0377-F64A-9A3A-10E33E9A03F0}" type="datetimeFigureOut">
              <a:rPr lang="es-ES"/>
              <a:pPr/>
              <a:t>15/11/2021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44C15E6-FCA7-B84A-8A9C-A725711E1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9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AB1F87A-E7E0-D44F-95A3-9793971B46A6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8C06DDF-B50D-C547-BDF9-23170A8E5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1D0B59-4D6D-0F4E-8EFE-280B40A2B099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E9C47-B78F-DF48-9282-E64B6C99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F17750-900E-5D4C-94AD-0D52F128C17F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BAE9EF-C712-0B47-8176-5E1730986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35A940-0A3D-7541-8AB1-F91D27F39A6A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B96B5E-3641-3A49-A7E3-D28FA062B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11/15/2021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197ADD-B904-7042-B79A-562A02C3B730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1E7CFF-0F52-5C41-A527-F1955076F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DBDAF1-94A1-264E-8458-24F383A6B612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75C4FA-05DF-704E-801E-F866088BB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38BAA8-569B-9845-A3F4-C4467F522739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1277B4-BBFC-1B4E-95D7-DE7683D69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8533C-F8CB-B44D-83B4-0D3F80931C3A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68BF25-332C-6E4E-BCCF-A239707DF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8747AF-6707-7441-A084-5C923C655C41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368CEA-D8B5-3249-9661-2460E5564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395B6-F471-004F-BDF3-FF8386562E54}" type="datetimeFigureOut">
              <a:rPr lang="es-ES" smtClean="0"/>
              <a:pPr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F6023C-F2B7-0249-A891-C53CF62C4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iley_logo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52600"/>
            <a:ext cx="6248400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Chapter 2:</a:t>
            </a:r>
            <a:br>
              <a:rPr lang="en-US" sz="4400" dirty="0"/>
            </a:br>
            <a:r>
              <a:rPr lang="en-US" sz="4400" dirty="0"/>
              <a:t>Project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86755"/>
          </a:xfrm>
        </p:spPr>
        <p:txBody>
          <a:bodyPr/>
          <a:lstStyle/>
          <a:p>
            <a:r>
              <a:rPr lang="en-US" dirty="0"/>
              <a:t>Scope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447801"/>
            <a:ext cx="8043333" cy="4724400"/>
          </a:xfrm>
        </p:spPr>
        <p:txBody>
          <a:bodyPr/>
          <a:lstStyle/>
          <a:p>
            <a:r>
              <a:rPr lang="en-US" dirty="0"/>
              <a:t>Scope “creep” </a:t>
            </a:r>
          </a:p>
          <a:p>
            <a:pPr lvl="1"/>
            <a:r>
              <a:rPr lang="en-US" sz="2000" dirty="0"/>
              <a:t>Occurs after the project is underway</a:t>
            </a:r>
          </a:p>
          <a:p>
            <a:pPr lvl="1"/>
            <a:r>
              <a:rPr lang="en-US" sz="2000" dirty="0"/>
              <a:t>Results from adding new requirements to the project</a:t>
            </a:r>
          </a:p>
          <a:p>
            <a:pPr lvl="1"/>
            <a:r>
              <a:rPr lang="en-US" sz="2000" dirty="0"/>
              <a:t>Can have a deleterious effect on the schedule</a:t>
            </a:r>
          </a:p>
          <a:p>
            <a:pPr>
              <a:spcBef>
                <a:spcPts val="600"/>
              </a:spcBef>
            </a:pPr>
            <a:r>
              <a:rPr lang="en-US" dirty="0"/>
              <a:t>Techniques to manage the project scope:</a:t>
            </a:r>
          </a:p>
          <a:p>
            <a:pPr lvl="1"/>
            <a:r>
              <a:rPr lang="en-US" sz="2000" dirty="0"/>
              <a:t>Identify all requirements at the outset</a:t>
            </a:r>
          </a:p>
          <a:p>
            <a:pPr lvl="1"/>
            <a:r>
              <a:rPr lang="en-US" sz="2000" dirty="0"/>
              <a:t>Allow only those changes deemed absolutely necessary</a:t>
            </a:r>
          </a:p>
          <a:p>
            <a:pPr lvl="1"/>
            <a:r>
              <a:rPr lang="en-US" sz="2000" dirty="0"/>
              <a:t>Carefully examine the impact of suggested changes</a:t>
            </a:r>
          </a:p>
          <a:p>
            <a:pPr lvl="1"/>
            <a:r>
              <a:rPr lang="en-US" sz="2000" dirty="0"/>
              <a:t>Delay some changes for “future enhancements”</a:t>
            </a:r>
          </a:p>
          <a:p>
            <a:pPr lvl="1"/>
            <a:r>
              <a:rPr lang="en-US" sz="2000" dirty="0"/>
              <a:t>Time boxing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Determine how many people are required</a:t>
            </a:r>
          </a:p>
          <a:p>
            <a:pPr lvl="1"/>
            <a:r>
              <a:rPr lang="en-US" dirty="0"/>
              <a:t>Match skill sets to required activities</a:t>
            </a:r>
          </a:p>
          <a:p>
            <a:pPr lvl="1"/>
            <a:r>
              <a:rPr lang="en-US" dirty="0"/>
              <a:t>Motivate the team to meet the objectives</a:t>
            </a:r>
          </a:p>
          <a:p>
            <a:pPr lvl="1"/>
            <a:r>
              <a:rPr lang="en-US" dirty="0"/>
              <a:t>Minimize conflicts</a:t>
            </a:r>
          </a:p>
          <a:p>
            <a:r>
              <a:rPr lang="en-US" dirty="0"/>
              <a:t>Deliverable—The staffing plan, which includes:</a:t>
            </a:r>
          </a:p>
          <a:p>
            <a:pPr lvl="1"/>
            <a:r>
              <a:rPr lang="en-US" dirty="0"/>
              <a:t>Number &amp; kind of people assigned</a:t>
            </a:r>
          </a:p>
          <a:p>
            <a:pPr lvl="1"/>
            <a:r>
              <a:rPr lang="en-US" dirty="0"/>
              <a:t>Overall reporting structure</a:t>
            </a:r>
          </a:p>
          <a:p>
            <a:pPr lvl="1"/>
            <a:r>
              <a:rPr lang="en-US" dirty="0"/>
              <a:t>The project charter (describes the project’s objectives and rules)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“Jelled”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team of people so strongly knit that the whole is greater than the sum of its parts</a:t>
            </a:r>
          </a:p>
          <a:p>
            <a:r>
              <a:rPr lang="en-US" dirty="0"/>
              <a:t>Characteristics of a jelled team:</a:t>
            </a:r>
          </a:p>
          <a:p>
            <a:pPr lvl="1"/>
            <a:r>
              <a:rPr lang="en-US" dirty="0"/>
              <a:t>Very low turnover rate</a:t>
            </a:r>
          </a:p>
          <a:p>
            <a:pPr lvl="1"/>
            <a:r>
              <a:rPr lang="en-US" dirty="0"/>
              <a:t>Strong sense of identity</a:t>
            </a:r>
          </a:p>
          <a:p>
            <a:pPr lvl="1"/>
            <a:r>
              <a:rPr lang="en-US" dirty="0"/>
              <a:t>A feeling of </a:t>
            </a:r>
            <a:r>
              <a:rPr lang="en-US" dirty="0" err="1"/>
              <a:t>eliteness</a:t>
            </a:r>
            <a:endParaRPr lang="en-US" dirty="0"/>
          </a:p>
          <a:p>
            <a:pPr lvl="1"/>
            <a:r>
              <a:rPr lang="en-US" dirty="0"/>
              <a:t>Team vs. individual ownership of the project</a:t>
            </a:r>
          </a:p>
          <a:p>
            <a:pPr lvl="1"/>
            <a:r>
              <a:rPr lang="en-US" dirty="0"/>
              <a:t>Team members enjoy their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10555"/>
          </a:xfrm>
        </p:spPr>
        <p:txBody>
          <a:bodyPr/>
          <a:lstStyle/>
          <a:p>
            <a:r>
              <a:rPr lang="en-US" dirty="0"/>
              <a:t>The Staffing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371600"/>
            <a:ext cx="8043333" cy="4724399"/>
          </a:xfrm>
        </p:spPr>
        <p:txBody>
          <a:bodyPr/>
          <a:lstStyle/>
          <a:p>
            <a:r>
              <a:rPr lang="en-US" dirty="0"/>
              <a:t>Calculate the number of people needed: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Lines of communication increase exponentially as people are added to a project</a:t>
            </a:r>
          </a:p>
          <a:p>
            <a:pPr>
              <a:spcBef>
                <a:spcPts val="600"/>
              </a:spcBef>
            </a:pPr>
            <a:r>
              <a:rPr lang="en-US" dirty="0"/>
              <a:t>Create a reporting structure for projects with large numbers of people assigned</a:t>
            </a:r>
          </a:p>
          <a:p>
            <a:pPr>
              <a:spcBef>
                <a:spcPts val="600"/>
              </a:spcBef>
            </a:pPr>
            <a:r>
              <a:rPr lang="en-US" dirty="0"/>
              <a:t>Form sub-teams as necessary</a:t>
            </a:r>
          </a:p>
          <a:p>
            <a:pPr>
              <a:spcBef>
                <a:spcPts val="600"/>
              </a:spcBef>
            </a:pPr>
            <a:r>
              <a:rPr lang="en-US" dirty="0"/>
              <a:t>Assign the Project Manager, Functional lead &amp; Technical lead</a:t>
            </a:r>
          </a:p>
          <a:p>
            <a:pPr>
              <a:spcBef>
                <a:spcPts val="600"/>
              </a:spcBef>
            </a:pPr>
            <a:r>
              <a:rPr lang="en-US" dirty="0"/>
              <a:t>Pay attention to technical and interpersonal skills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691515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is the greatest influence on performance</a:t>
            </a:r>
          </a:p>
          <a:p>
            <a:pPr>
              <a:spcBef>
                <a:spcPts val="600"/>
              </a:spcBef>
            </a:pPr>
            <a:r>
              <a:rPr lang="en-US" dirty="0"/>
              <a:t>Monetary rewards usually do not motivate</a:t>
            </a:r>
          </a:p>
          <a:p>
            <a:pPr>
              <a:spcBef>
                <a:spcPts val="600"/>
              </a:spcBef>
            </a:pPr>
            <a:r>
              <a:rPr lang="en-US" dirty="0"/>
              <a:t>Suggested motivating techniques: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20% time rule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Peer-to-peer recognition awards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Team ownership (refer to the team as “we”)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Allow members to focus on what interests them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Utilize equitable compensation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Encourage group ownership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Provide for autonomy, but trust the team to deliver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-304800"/>
            <a:ext cx="8043333" cy="1336477"/>
          </a:xfrm>
        </p:spPr>
        <p:txBody>
          <a:bodyPr/>
          <a:lstStyle/>
          <a:p>
            <a:r>
              <a:rPr lang="en-US" dirty="0"/>
              <a:t>Handling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990600"/>
            <a:ext cx="8043333" cy="4344293"/>
          </a:xfrm>
        </p:spPr>
        <p:txBody>
          <a:bodyPr/>
          <a:lstStyle/>
          <a:p>
            <a:r>
              <a:rPr lang="en-US" dirty="0"/>
              <a:t>Preventing or mitigating conflict:</a:t>
            </a:r>
          </a:p>
          <a:p>
            <a:pPr lvl="1"/>
            <a:r>
              <a:rPr lang="en-US" sz="2000" dirty="0"/>
              <a:t>Cohesiveness has the greatest effect</a:t>
            </a:r>
          </a:p>
          <a:p>
            <a:pPr lvl="1"/>
            <a:r>
              <a:rPr lang="en-US" sz="2000" dirty="0"/>
              <a:t>Clearly defining roles and holding team members accountable</a:t>
            </a:r>
          </a:p>
          <a:p>
            <a:pPr lvl="1"/>
            <a:r>
              <a:rPr lang="en-US" sz="2000" dirty="0"/>
              <a:t>Establish work &amp; communications rules in the project charter</a:t>
            </a:r>
          </a:p>
          <a:p>
            <a:pPr>
              <a:spcBef>
                <a:spcPts val="600"/>
              </a:spcBef>
            </a:pPr>
            <a:r>
              <a:rPr lang="en-US" dirty="0"/>
              <a:t>Additional techniques:</a:t>
            </a:r>
          </a:p>
          <a:p>
            <a:pPr lvl="1"/>
            <a:r>
              <a:rPr lang="en-US" sz="2000" dirty="0"/>
              <a:t>Clearly define plans for the project</a:t>
            </a:r>
          </a:p>
          <a:p>
            <a:pPr lvl="1"/>
            <a:r>
              <a:rPr lang="en-US" sz="2000" dirty="0"/>
              <a:t>Make sure the team understands the importance of the project</a:t>
            </a:r>
          </a:p>
          <a:p>
            <a:pPr lvl="1"/>
            <a:r>
              <a:rPr lang="en-US" sz="2000" dirty="0"/>
              <a:t>Develop detailed operating procedures</a:t>
            </a:r>
          </a:p>
          <a:p>
            <a:pPr lvl="1"/>
            <a:r>
              <a:rPr lang="en-US" sz="2000" dirty="0"/>
              <a:t>Develop a project charter</a:t>
            </a:r>
          </a:p>
          <a:p>
            <a:pPr lvl="1"/>
            <a:r>
              <a:rPr lang="en-US" sz="2000" dirty="0"/>
              <a:t>Develop a schedule of commitments in advance</a:t>
            </a:r>
          </a:p>
          <a:p>
            <a:pPr lvl="1"/>
            <a:r>
              <a:rPr lang="en-US" sz="2000" dirty="0"/>
              <a:t>Forecast other priorities and their impact on the project </a:t>
            </a: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39000" cy="82296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Learn how to manage the scope, refine estimates and manage the risk of a project</a:t>
            </a:r>
          </a:p>
          <a:p>
            <a:pPr>
              <a:spcBef>
                <a:spcPts val="600"/>
              </a:spcBef>
            </a:pPr>
            <a:r>
              <a:rPr lang="en-US" dirty="0"/>
              <a:t>Become familiar with how to staff a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9581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066800"/>
            <a:ext cx="8043333" cy="49529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Project Management is the process of planning and controlling system development within a specified time at a minimum cost with the right functionality</a:t>
            </a:r>
          </a:p>
          <a:p>
            <a:pPr>
              <a:spcBef>
                <a:spcPts val="600"/>
              </a:spcBef>
            </a:pPr>
            <a:r>
              <a:rPr lang="en-US" dirty="0"/>
              <a:t>A project is a set of activities with a specified beginning and end point meant to create a system that brings value to the business</a:t>
            </a:r>
          </a:p>
          <a:p>
            <a:pPr>
              <a:spcBef>
                <a:spcPts val="600"/>
              </a:spcBef>
            </a:pPr>
            <a:r>
              <a:rPr lang="en-US" dirty="0"/>
              <a:t>Project Managers monitor and control all tasks and roles that need to be coordinated</a:t>
            </a:r>
          </a:p>
          <a:p>
            <a:pPr>
              <a:spcBef>
                <a:spcPts val="600"/>
              </a:spcBef>
            </a:pPr>
            <a:r>
              <a:rPr lang="en-US" dirty="0"/>
              <a:t>Inception phase: generate a system request based on a business need or opportunity</a:t>
            </a:r>
          </a:p>
          <a:p>
            <a:pPr>
              <a:spcBef>
                <a:spcPts val="600"/>
              </a:spcBef>
            </a:pPr>
            <a:r>
              <a:rPr lang="en-US" dirty="0"/>
              <a:t>Perform a feasibility analysis; revise the system request</a:t>
            </a:r>
          </a:p>
          <a:p>
            <a:pPr>
              <a:spcBef>
                <a:spcPts val="600"/>
              </a:spcBef>
            </a:pPr>
            <a:r>
              <a:rPr lang="en-US" dirty="0"/>
              <a:t>Approve or decline the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43333" cy="4648497"/>
          </a:xfrm>
        </p:spPr>
        <p:txBody>
          <a:bodyPr/>
          <a:lstStyle/>
          <a:p>
            <a:r>
              <a:rPr lang="en-US" dirty="0"/>
              <a:t>Aids in creating </a:t>
            </a:r>
            <a:r>
              <a:rPr lang="en-US" dirty="0" err="1"/>
              <a:t>workplans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Identify all tasks, their sequence and estimate the time to complete each one</a:t>
            </a:r>
          </a:p>
          <a:p>
            <a:pPr>
              <a:spcBef>
                <a:spcPts val="600"/>
              </a:spcBef>
            </a:pPr>
            <a:r>
              <a:rPr lang="en-US" dirty="0"/>
              <a:t>Work breakdown structures (WBS): a hierarchy of tasks to identify:	</a:t>
            </a:r>
          </a:p>
          <a:p>
            <a:pPr lvl="1">
              <a:spcBef>
                <a:spcPts val="0"/>
              </a:spcBef>
            </a:pPr>
            <a:r>
              <a:rPr lang="en-US" dirty="0"/>
              <a:t>Duration of each task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Current status of each task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Task dependencies (shows which tasks must be completed before others can begin)</a:t>
            </a:r>
          </a:p>
          <a:p>
            <a:pPr>
              <a:spcBef>
                <a:spcPts val="600"/>
              </a:spcBef>
            </a:pPr>
            <a:r>
              <a:rPr lang="en-US" dirty="0"/>
              <a:t>Gantt charts: horizontal bar chart that shows the WBS graphically</a:t>
            </a:r>
          </a:p>
          <a:p>
            <a:pPr>
              <a:spcBef>
                <a:spcPts val="600"/>
              </a:spcBef>
            </a:pPr>
            <a:r>
              <a:rPr lang="en-US" dirty="0"/>
              <a:t>Network diagrams: PERT and CPM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Estimation involves trade-offs between functionality, time and cost</a:t>
            </a:r>
          </a:p>
          <a:p>
            <a:pPr>
              <a:spcBef>
                <a:spcPts val="600"/>
              </a:spcBef>
            </a:pPr>
            <a:r>
              <a:rPr lang="en-US" dirty="0"/>
              <a:t>It is the process of assigning projected values for time and effort</a:t>
            </a:r>
          </a:p>
          <a:p>
            <a:pPr>
              <a:spcBef>
                <a:spcPts val="600"/>
              </a:spcBef>
            </a:pPr>
            <a:r>
              <a:rPr lang="en-US" dirty="0"/>
              <a:t>Most accurate estimates come from experience</a:t>
            </a:r>
          </a:p>
          <a:p>
            <a:pPr>
              <a:spcBef>
                <a:spcPts val="600"/>
              </a:spcBef>
            </a:pPr>
            <a:r>
              <a:rPr lang="en-US" dirty="0"/>
              <a:t>Use-case point method; based on: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Technical complexity factors (13)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Environmental factors (8)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 &amp; Use-cases: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28750" t="27519" r="29167" b="42248"/>
          <a:stretch/>
        </p:blipFill>
        <p:spPr>
          <a:xfrm>
            <a:off x="327711" y="2133749"/>
            <a:ext cx="848555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complexity factors: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28750" t="57754" r="28961" b="6587"/>
          <a:stretch/>
        </p:blipFill>
        <p:spPr>
          <a:xfrm>
            <a:off x="609600" y="2133600"/>
            <a:ext cx="773369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factors &amp; final estimate: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l="28750" t="37597" r="29167" b="31395"/>
          <a:stretch/>
        </p:blipFill>
        <p:spPr>
          <a:xfrm>
            <a:off x="228600" y="2057400"/>
            <a:ext cx="86582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Managing the </a:t>
            </a:r>
            <a:r>
              <a:rPr lang="en-US" dirty="0" err="1"/>
              <a:t>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99903"/>
            <a:ext cx="8043333" cy="4496097"/>
          </a:xfrm>
        </p:spPr>
        <p:txBody>
          <a:bodyPr/>
          <a:lstStyle/>
          <a:p>
            <a:r>
              <a:rPr lang="en-US" dirty="0" err="1"/>
              <a:t>Workplan</a:t>
            </a:r>
            <a:r>
              <a:rPr lang="en-US" dirty="0"/>
              <a:t>: a dynamic and sequential list of all tasks needed to complete a project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Modify existing or completed projects</a:t>
            </a:r>
          </a:p>
          <a:p>
            <a:pPr lvl="1"/>
            <a:r>
              <a:rPr lang="en-US" dirty="0"/>
              <a:t>Derive the tasks from the methodology being used</a:t>
            </a:r>
          </a:p>
          <a:p>
            <a:r>
              <a:rPr lang="en-US" dirty="0"/>
              <a:t>Unified Process:</a:t>
            </a:r>
          </a:p>
          <a:p>
            <a:pPr lvl="1"/>
            <a:r>
              <a:rPr lang="en-US" dirty="0"/>
              <a:t>Iterative &amp; incremental</a:t>
            </a:r>
          </a:p>
          <a:p>
            <a:pPr lvl="1"/>
            <a:r>
              <a:rPr lang="en-US" dirty="0" err="1"/>
              <a:t>Workplan</a:t>
            </a:r>
            <a:r>
              <a:rPr lang="en-US" dirty="0"/>
              <a:t> is also iterative &amp; incremental</a:t>
            </a:r>
          </a:p>
          <a:p>
            <a:pPr lvl="2"/>
            <a:r>
              <a:rPr lang="en-US" dirty="0"/>
              <a:t>Tasks and time intervals follow the phases</a:t>
            </a:r>
          </a:p>
          <a:p>
            <a:pPr lvl="2"/>
            <a:r>
              <a:rPr lang="en-US" dirty="0"/>
              <a:t>Different tasks executed for each workflow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3885</TotalTime>
  <Words>693</Words>
  <Application>Microsoft Office PowerPoint</Application>
  <PresentationFormat>On-screen Show 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News Gothic MT</vt:lpstr>
      <vt:lpstr>Times New Roman</vt:lpstr>
      <vt:lpstr>Wingdings 2</vt:lpstr>
      <vt:lpstr>Theme1</vt:lpstr>
      <vt:lpstr>Chapter 2: Project Management</vt:lpstr>
      <vt:lpstr>Learning Objectives</vt:lpstr>
      <vt:lpstr>Introduction</vt:lpstr>
      <vt:lpstr>Project Management Tools</vt:lpstr>
      <vt:lpstr>Project Effort Estimation</vt:lpstr>
      <vt:lpstr>Use-case Estimation Example</vt:lpstr>
      <vt:lpstr>Use-case Estimation Example</vt:lpstr>
      <vt:lpstr>Use-case Estimation Example</vt:lpstr>
      <vt:lpstr>Creating &amp; Managing the Workplan</vt:lpstr>
      <vt:lpstr>Scope Management</vt:lpstr>
      <vt:lpstr>Staffing the Project</vt:lpstr>
      <vt:lpstr>Creating a “Jelled” Team</vt:lpstr>
      <vt:lpstr>The Staffing Plan</vt:lpstr>
      <vt:lpstr>Motivating People</vt:lpstr>
      <vt:lpstr>Handling Conflict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Hardeep K Dhalla</cp:lastModifiedBy>
  <cp:revision>62</cp:revision>
  <dcterms:created xsi:type="dcterms:W3CDTF">2015-01-22T13:35:55Z</dcterms:created>
  <dcterms:modified xsi:type="dcterms:W3CDTF">2021-11-15T16:27:00Z</dcterms:modified>
</cp:coreProperties>
</file>