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0" r:id="rId4"/>
  </p:sldMasterIdLst>
  <p:notesMasterIdLst>
    <p:notesMasterId r:id="rId20"/>
  </p:notesMasterIdLst>
  <p:handoutMasterIdLst>
    <p:handoutMasterId r:id="rId21"/>
  </p:handoutMasterIdLst>
  <p:sldIdLst>
    <p:sldId id="349" r:id="rId5"/>
    <p:sldId id="331" r:id="rId6"/>
    <p:sldId id="332" r:id="rId7"/>
    <p:sldId id="333" r:id="rId8"/>
    <p:sldId id="352" r:id="rId9"/>
    <p:sldId id="334" r:id="rId10"/>
    <p:sldId id="335" r:id="rId11"/>
    <p:sldId id="336" r:id="rId12"/>
    <p:sldId id="337" r:id="rId13"/>
    <p:sldId id="308" r:id="rId14"/>
    <p:sldId id="339" r:id="rId15"/>
    <p:sldId id="307" r:id="rId16"/>
    <p:sldId id="341" r:id="rId17"/>
    <p:sldId id="313" r:id="rId18"/>
    <p:sldId id="345" r:id="rId19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362F"/>
    <a:srgbClr val="FFFFFF"/>
    <a:srgbClr val="008A3E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3FCD46-26F4-46CF-9D77-61CABB16E687}" v="2" dt="2021-10-03T19:42:28.8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746" autoAdjust="0"/>
  </p:normalViewPr>
  <p:slideViewPr>
    <p:cSldViewPr>
      <p:cViewPr varScale="1">
        <p:scale>
          <a:sx n="110" d="100"/>
          <a:sy n="110" d="100"/>
        </p:scale>
        <p:origin x="164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deep K Dhalla" userId="abf1c324fe834724" providerId="LiveId" clId="{B43FCD46-26F4-46CF-9D77-61CABB16E687}"/>
    <pc:docChg chg="undo custSel addSld modSld">
      <pc:chgData name="Hardeep K Dhalla" userId="abf1c324fe834724" providerId="LiveId" clId="{B43FCD46-26F4-46CF-9D77-61CABB16E687}" dt="2021-10-03T19:42:28.837" v="7"/>
      <pc:docMkLst>
        <pc:docMk/>
      </pc:docMkLst>
      <pc:sldChg chg="addSp delSp modSp mod">
        <pc:chgData name="Hardeep K Dhalla" userId="abf1c324fe834724" providerId="LiveId" clId="{B43FCD46-26F4-46CF-9D77-61CABB16E687}" dt="2021-10-03T19:41:39.829" v="5" actId="22"/>
        <pc:sldMkLst>
          <pc:docMk/>
          <pc:sldMk cId="0" sldId="334"/>
        </pc:sldMkLst>
        <pc:spChg chg="add del">
          <ac:chgData name="Hardeep K Dhalla" userId="abf1c324fe834724" providerId="LiveId" clId="{B43FCD46-26F4-46CF-9D77-61CABB16E687}" dt="2021-10-03T19:41:36.954" v="1" actId="22"/>
          <ac:spMkLst>
            <pc:docMk/>
            <pc:sldMk cId="0" sldId="334"/>
            <ac:spMk id="5" creationId="{4243169E-7E62-4EE7-B311-9450321B7AD1}"/>
          </ac:spMkLst>
        </pc:spChg>
        <pc:spChg chg="add del mod">
          <ac:chgData name="Hardeep K Dhalla" userId="abf1c324fe834724" providerId="LiveId" clId="{B43FCD46-26F4-46CF-9D77-61CABB16E687}" dt="2021-10-03T19:41:39.829" v="5" actId="22"/>
          <ac:spMkLst>
            <pc:docMk/>
            <pc:sldMk cId="0" sldId="334"/>
            <ac:spMk id="7" creationId="{5C469A3E-32CB-499C-92A9-E28463976C1E}"/>
          </ac:spMkLst>
        </pc:spChg>
      </pc:sldChg>
      <pc:sldChg chg="add">
        <pc:chgData name="Hardeep K Dhalla" userId="abf1c324fe834724" providerId="LiveId" clId="{B43FCD46-26F4-46CF-9D77-61CABB16E687}" dt="2021-10-03T19:41:45.356" v="6"/>
        <pc:sldMkLst>
          <pc:docMk/>
          <pc:sldMk cId="0" sldId="335"/>
        </pc:sldMkLst>
      </pc:sldChg>
      <pc:sldChg chg="add">
        <pc:chgData name="Hardeep K Dhalla" userId="abf1c324fe834724" providerId="LiveId" clId="{B43FCD46-26F4-46CF-9D77-61CABB16E687}" dt="2021-10-03T19:42:28.837" v="7"/>
        <pc:sldMkLst>
          <pc:docMk/>
          <pc:sldMk cId="0" sldId="34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Arial" pitchFamily="34" charset="0"/>
              </a:defRPr>
            </a:lvl1pPr>
          </a:lstStyle>
          <a:p>
            <a:pPr>
              <a:defRPr/>
            </a:pPr>
            <a:fld id="{BD23D84A-4631-4BDD-AD26-2C3ABBE34C36}" type="datetime1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10/3/2021</a:t>
            </a:fld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85242FC-4486-46A6-9603-AB7C895EB181}" type="slidenum">
              <a:rPr lang="en-US" altLang="en-US">
                <a:latin typeface="Times New Roman" panose="02020603050405020304" pitchFamily="18" charset="0"/>
              </a:rPr>
              <a:pPr/>
              <a:t>‹#›</a:t>
            </a:fld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342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pitchFamily="34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9ED11304-3851-4758-BAD0-71502985FB6B}" type="datetime1">
              <a:rPr lang="es-ES" altLang="en-US" smtClean="0"/>
              <a:pPr>
                <a:defRPr/>
              </a:pPr>
              <a:t>03/10/2021</a:t>
            </a:fld>
            <a:endParaRPr lang="en-US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pitchFamily="34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C822A02-0F60-4668-82E4-618BE8A59F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9089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52D448A5-5610-4470-9568-212E8851135C}" type="slidenum">
              <a:rPr lang="en-US" altLang="en-US">
                <a:cs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723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22A02-0F60-4668-82E4-618BE8A59F9B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8992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22A02-0F60-4668-82E4-618BE8A59F9B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7616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B6AF51DB-55A6-4C86-AFE7-9E572E29792C}" type="slidenum">
              <a:rPr lang="en-US" altLang="en-US">
                <a:cs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10</a:t>
            </a:fld>
            <a:endParaRPr lang="en-US" alt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671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6A15168A-B73D-44C3-9271-BF0435C1A4F0}" type="slidenum">
              <a:rPr lang="en-US" altLang="en-US">
                <a:cs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12</a:t>
            </a:fld>
            <a:endParaRPr lang="en-US" alt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842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CABF593-DC1B-44F6-9878-690CD27D337A}" type="slidenum">
              <a:rPr lang="en-US" altLang="en-US">
                <a:cs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14</a:t>
            </a:fld>
            <a:endParaRPr lang="en-US" alt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007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8738" y="1295400"/>
            <a:ext cx="6486525" cy="3152775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lIns="91432" tIns="45716" rIns="91432" bIns="45716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6FB7D7"/>
              </a:buClr>
              <a:buSzPct val="110000"/>
              <a:buFont typeface="Wingdings 2" pitchFamily="18" charset="2"/>
              <a:buNone/>
              <a:defRPr/>
            </a:pPr>
            <a:endParaRPr lang="en-US" altLang="en-US" sz="3200" dirty="0">
              <a:solidFill>
                <a:srgbClr val="595959"/>
              </a:solidFill>
              <a:latin typeface="Times New Roman"/>
              <a:cs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4000"/>
            <a:ext cx="6498158" cy="1724867"/>
          </a:xfrm>
        </p:spPr>
        <p:txBody>
          <a:bodyPr rtlCol="0">
            <a:noAutofit/>
          </a:bodyPr>
          <a:lstStyle>
            <a:lvl1pPr marL="0" indent="0" algn="ctr" defTabSz="914318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2" y="3299013"/>
            <a:ext cx="6498159" cy="916641"/>
          </a:xfrm>
        </p:spPr>
        <p:txBody>
          <a:bodyPr rtlCol="0">
            <a:normAutofit/>
          </a:bodyPr>
          <a:lstStyle>
            <a:lvl1pPr marL="0" indent="0" algn="ctr" defTabSz="914318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1pPr>
            <a:lvl2pPr marL="457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275" y="62753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fld id="{B6970956-3FC5-4EA6-8830-2A55ED5C96F2}" type="datetime1">
              <a:rPr lang="en-US" altLang="en-US" smtClean="0"/>
              <a:pPr>
                <a:defRPr/>
              </a:pPr>
              <a:t>10/3/2021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5113" y="6275388"/>
            <a:ext cx="484028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813" y="6275388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CA329CCC-D779-41F0-9F4A-A89BDB37D2AC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03955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4079545" cy="1162050"/>
          </a:xfrm>
        </p:spPr>
        <p:txBody>
          <a:bodyPr/>
          <a:lstStyle>
            <a:lvl1pPr algn="ctr">
              <a:defRPr sz="3600" b="0">
                <a:latin typeface="Times New Roman"/>
                <a:cs typeface="Times New Roman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latin typeface="Times New Roman"/>
                <a:cs typeface="Times New Roman"/>
              </a:defRPr>
            </a:lvl1pPr>
            <a:lvl2pPr marL="457159" indent="0">
              <a:buNone/>
              <a:defRPr sz="1200"/>
            </a:lvl2pPr>
            <a:lvl3pPr marL="914318" indent="0">
              <a:buNone/>
              <a:defRPr sz="1000"/>
            </a:lvl3pPr>
            <a:lvl4pPr marL="1371477" indent="0">
              <a:buNone/>
              <a:defRPr sz="900"/>
            </a:lvl4pPr>
            <a:lvl5pPr marL="1828637" indent="0">
              <a:buNone/>
              <a:defRPr sz="900"/>
            </a:lvl5pPr>
            <a:lvl6pPr marL="2285797" indent="0">
              <a:buNone/>
              <a:defRPr sz="900"/>
            </a:lvl6pPr>
            <a:lvl7pPr marL="2742956" indent="0">
              <a:buNone/>
              <a:defRPr sz="900"/>
            </a:lvl7pPr>
            <a:lvl8pPr marL="3200115" indent="0">
              <a:buNone/>
              <a:defRPr sz="900"/>
            </a:lvl8pPr>
            <a:lvl9pPr marL="365727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3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 algn="l" defTabSz="914318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ea typeface="+mn-ea"/>
                <a:cs typeface="Times New Roman"/>
              </a:defRPr>
            </a:lvl1pPr>
            <a:lvl2pPr marL="457159" indent="0">
              <a:buNone/>
              <a:defRPr sz="2800"/>
            </a:lvl2pPr>
            <a:lvl3pPr marL="914318" indent="0">
              <a:buNone/>
              <a:defRPr sz="2400"/>
            </a:lvl3pPr>
            <a:lvl4pPr marL="1371477" indent="0">
              <a:buNone/>
              <a:defRPr sz="2000"/>
            </a:lvl4pPr>
            <a:lvl5pPr marL="1828637" indent="0">
              <a:buNone/>
              <a:defRPr sz="2000"/>
            </a:lvl5pPr>
            <a:lvl6pPr marL="2285797" indent="0">
              <a:buNone/>
              <a:defRPr sz="2000"/>
            </a:lvl6pPr>
            <a:lvl7pPr marL="2742956" indent="0">
              <a:buNone/>
              <a:defRPr sz="2000"/>
            </a:lvl7pPr>
            <a:lvl8pPr marL="3200115" indent="0">
              <a:buNone/>
              <a:defRPr sz="2000"/>
            </a:lvl8pPr>
            <a:lvl9pPr marL="3657274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29275" y="62753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fld id="{4737DEB2-4F95-4155-A380-867BA7C6B9D2}" type="datetime1">
              <a:rPr lang="es-ES" altLang="en-US" smtClean="0"/>
              <a:pPr>
                <a:defRPr/>
              </a:pPr>
              <a:t>03/10/2021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5113" y="6275388"/>
            <a:ext cx="484028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97813" y="6275388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A960961A-4D36-4547-9548-B7A73226AE7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11379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275" y="62753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6694A966-8FA6-4366-BEE5-2C32BD454695}" type="datetime1">
              <a:rPr lang="es-ES" altLang="en-US" smtClean="0"/>
              <a:pPr>
                <a:defRPr/>
              </a:pPr>
              <a:t>03/10/2021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5113" y="6275388"/>
            <a:ext cx="484028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813" y="6275388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fld id="{E1643B02-403C-44FF-8902-43AB40EA482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54278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275" y="62753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D0F6ECDA-6D06-4F0B-9B14-E1C4EE1B84DA}" type="datetime1">
              <a:rPr lang="es-ES" altLang="en-US" smtClean="0"/>
              <a:pPr>
                <a:defRPr/>
              </a:pPr>
              <a:t>03/10/2021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5113" y="6275388"/>
            <a:ext cx="484028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813" y="6275388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fld id="{38D11D4E-08C8-4376-B525-66FBADE8267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46136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275" y="62753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5B6B32C2-C902-40AC-9039-9778F5DD6CB6}" type="datetime1">
              <a:rPr lang="en-US" altLang="en-US" smtClean="0"/>
              <a:pPr>
                <a:defRPr/>
              </a:pPr>
              <a:t>10/3/2021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5113" y="6275388"/>
            <a:ext cx="484028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813" y="6275388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fld id="{656089CF-6833-491B-A7BF-CA92B91CE32C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66881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9" y="3352802"/>
            <a:ext cx="8416925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9" y="4771030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59" indent="0">
              <a:buNone/>
              <a:defRPr sz="2800"/>
            </a:lvl2pPr>
            <a:lvl3pPr marL="914318" indent="0">
              <a:buNone/>
              <a:defRPr sz="2400"/>
            </a:lvl3pPr>
            <a:lvl4pPr marL="1371477" indent="0">
              <a:buNone/>
              <a:defRPr sz="2000"/>
            </a:lvl4pPr>
            <a:lvl5pPr marL="1828637" indent="0">
              <a:buNone/>
              <a:defRPr sz="2000"/>
            </a:lvl5pPr>
            <a:lvl6pPr marL="2285797" indent="0">
              <a:buNone/>
              <a:defRPr sz="2000"/>
            </a:lvl6pPr>
            <a:lvl7pPr marL="2742956" indent="0">
              <a:buNone/>
              <a:defRPr sz="2000"/>
            </a:lvl7pPr>
            <a:lvl8pPr marL="3200115" indent="0">
              <a:buNone/>
              <a:defRPr sz="2000"/>
            </a:lvl8pPr>
            <a:lvl9pPr marL="3657274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>
          <a:xfrm>
            <a:off x="5629275" y="62753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B6578B64-4FDB-4D76-851E-B4E7F1DB98DD}" type="datetime1">
              <a:rPr lang="en-US" altLang="en-US" smtClean="0"/>
              <a:pPr>
                <a:defRPr/>
              </a:pPr>
              <a:t>10/3/2021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265113" y="6275388"/>
            <a:ext cx="484028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7897813" y="6275388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fld id="{47D17A42-6DE1-4973-BFCC-CCB53B4CBDE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7150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6" y="2403144"/>
            <a:ext cx="8056563" cy="1362075"/>
          </a:xfrm>
        </p:spPr>
        <p:txBody>
          <a:bodyPr/>
          <a:lstStyle>
            <a:lvl1pPr algn="ct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6" y="3736006"/>
            <a:ext cx="8056563" cy="150018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15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3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9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5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275" y="62753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62EA2B8E-2DD5-492E-9947-385C62988985}" type="datetime1">
              <a:rPr lang="en-US" altLang="en-US" smtClean="0"/>
              <a:pPr>
                <a:defRPr/>
              </a:pPr>
              <a:t>10/3/2021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5113" y="6275388"/>
            <a:ext cx="484028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813" y="6275388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fld id="{03F9E20C-56E2-45C3-8C83-781AA91A112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41092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29275" y="62753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5D3B30EB-B806-42AA-83D4-1A5D5779A5FC}" type="datetime1">
              <a:rPr lang="es-ES" altLang="en-US" smtClean="0"/>
              <a:pPr>
                <a:defRPr/>
              </a:pPr>
              <a:t>03/10/2021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5113" y="6275388"/>
            <a:ext cx="484028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97813" y="6275388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fld id="{6275FEA7-FCEA-4983-9009-4217560BF043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21015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59" indent="0">
              <a:buNone/>
              <a:defRPr sz="2000" b="1"/>
            </a:lvl2pPr>
            <a:lvl3pPr marL="914318" indent="0">
              <a:buNone/>
              <a:defRPr sz="1800" b="1"/>
            </a:lvl3pPr>
            <a:lvl4pPr marL="1371477" indent="0">
              <a:buNone/>
              <a:defRPr sz="1600" b="1"/>
            </a:lvl4pPr>
            <a:lvl5pPr marL="1828637" indent="0">
              <a:buNone/>
              <a:defRPr sz="1600" b="1"/>
            </a:lvl5pPr>
            <a:lvl6pPr marL="2285797" indent="0">
              <a:buNone/>
              <a:defRPr sz="1600" b="1"/>
            </a:lvl6pPr>
            <a:lvl7pPr marL="2742956" indent="0">
              <a:buNone/>
              <a:defRPr sz="1600" b="1"/>
            </a:lvl7pPr>
            <a:lvl8pPr marL="3200115" indent="0">
              <a:buNone/>
              <a:defRPr sz="1600" b="1"/>
            </a:lvl8pPr>
            <a:lvl9pPr marL="365727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6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59" indent="0">
              <a:buNone/>
              <a:defRPr sz="2000" b="1"/>
            </a:lvl2pPr>
            <a:lvl3pPr marL="914318" indent="0">
              <a:buNone/>
              <a:defRPr sz="1800" b="1"/>
            </a:lvl3pPr>
            <a:lvl4pPr marL="1371477" indent="0">
              <a:buNone/>
              <a:defRPr sz="1600" b="1"/>
            </a:lvl4pPr>
            <a:lvl5pPr marL="1828637" indent="0">
              <a:buNone/>
              <a:defRPr sz="1600" b="1"/>
            </a:lvl5pPr>
            <a:lvl6pPr marL="2285797" indent="0">
              <a:buNone/>
              <a:defRPr sz="1600" b="1"/>
            </a:lvl6pPr>
            <a:lvl7pPr marL="2742956" indent="0">
              <a:buNone/>
              <a:defRPr sz="1600" b="1"/>
            </a:lvl7pPr>
            <a:lvl8pPr marL="3200115" indent="0">
              <a:buNone/>
              <a:defRPr sz="1600" b="1"/>
            </a:lvl8pPr>
            <a:lvl9pPr marL="365727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6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629275" y="62753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F8E331B7-79D1-4F8D-9019-5ADEB5A9B212}" type="datetime1">
              <a:rPr lang="es-ES" altLang="en-US" smtClean="0"/>
              <a:pPr>
                <a:defRPr/>
              </a:pPr>
              <a:t>03/10/2021</a:t>
            </a:fld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5113" y="6275388"/>
            <a:ext cx="484028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97813" y="6275388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fld id="{9C660239-D73E-47CA-9917-F8CE8D65B3AB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65948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629275" y="62753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CFEBAE40-338E-46BC-94EE-A9B5DA272C22}" type="datetime1">
              <a:rPr lang="es-ES" altLang="en-US" smtClean="0"/>
              <a:pPr>
                <a:defRPr/>
              </a:pPr>
              <a:t>03/10/2021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5113" y="6275388"/>
            <a:ext cx="484028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97813" y="6275388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fld id="{FDF606B4-6901-4444-B59A-382CD57F41D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7575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629275" y="62753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41FDBDB8-3105-469A-B4C8-979660A92481}" type="datetime1">
              <a:rPr lang="es-ES" altLang="en-US" smtClean="0"/>
              <a:pPr>
                <a:defRPr/>
              </a:pPr>
              <a:t>03/10/2021</a:t>
            </a:fld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5113" y="6275388"/>
            <a:ext cx="484028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97813" y="6275388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fld id="{6E1B4019-177C-45B1-AC4D-A164F5124E1B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48607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159" indent="0">
              <a:buNone/>
              <a:defRPr sz="1200"/>
            </a:lvl2pPr>
            <a:lvl3pPr marL="914318" indent="0">
              <a:buNone/>
              <a:defRPr sz="1000"/>
            </a:lvl3pPr>
            <a:lvl4pPr marL="1371477" indent="0">
              <a:buNone/>
              <a:defRPr sz="900"/>
            </a:lvl4pPr>
            <a:lvl5pPr marL="1828637" indent="0">
              <a:buNone/>
              <a:defRPr sz="900"/>
            </a:lvl5pPr>
            <a:lvl6pPr marL="2285797" indent="0">
              <a:buNone/>
              <a:defRPr sz="900"/>
            </a:lvl6pPr>
            <a:lvl7pPr marL="2742956" indent="0">
              <a:buNone/>
              <a:defRPr sz="900"/>
            </a:lvl7pPr>
            <a:lvl8pPr marL="3200115" indent="0">
              <a:buNone/>
              <a:defRPr sz="900"/>
            </a:lvl8pPr>
            <a:lvl9pPr marL="365727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29275" y="62753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302B264A-576D-4565-8AFC-2D7346ED964C}" type="datetime1">
              <a:rPr lang="es-ES" altLang="en-US" smtClean="0"/>
              <a:pPr>
                <a:defRPr/>
              </a:pPr>
              <a:t>03/10/2021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5113" y="6275388"/>
            <a:ext cx="484028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97813" y="6275388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fld id="{C168707B-5B54-46F9-8AD7-0C3FD4352E26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20684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9275" y="1600200"/>
            <a:ext cx="804227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8" name="Picture 6" descr="wiley_logo.pn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6248400"/>
            <a:ext cx="3619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12" descr="wiley_logo.pn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6248400"/>
            <a:ext cx="3619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TextBox 10"/>
          <p:cNvSpPr txBox="1">
            <a:spLocks noChangeArrowheads="1"/>
          </p:cNvSpPr>
          <p:nvPr userDrawn="1"/>
        </p:nvSpPr>
        <p:spPr bwMode="auto">
          <a:xfrm>
            <a:off x="838200" y="6248400"/>
            <a:ext cx="696118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100" dirty="0">
                <a:latin typeface="Times New Roman"/>
                <a:cs typeface="Times New Roman"/>
              </a:rPr>
              <a:t>PowerPoint Presentation for Dennis, Wixom, &amp; </a:t>
            </a:r>
            <a:r>
              <a:rPr lang="en-US" altLang="en-US" sz="1100" dirty="0" err="1">
                <a:latin typeface="Times New Roman"/>
                <a:cs typeface="Times New Roman"/>
              </a:rPr>
              <a:t>Tegarden</a:t>
            </a:r>
            <a:r>
              <a:rPr lang="en-US" altLang="en-US" sz="1100" dirty="0">
                <a:latin typeface="Times New Roman"/>
                <a:cs typeface="Times New Roman"/>
              </a:rPr>
              <a:t> </a:t>
            </a:r>
            <a:r>
              <a:rPr lang="en-US" altLang="en-US" sz="1100" i="1" dirty="0">
                <a:latin typeface="Times New Roman"/>
                <a:cs typeface="Times New Roman"/>
              </a:rPr>
              <a:t>Systems Analysis and Design with UML, 5th Edition</a:t>
            </a:r>
          </a:p>
          <a:p>
            <a:pPr eaLnBrk="1" hangingPunct="1"/>
            <a:r>
              <a:rPr lang="en-US" altLang="en-US" sz="1000" dirty="0">
                <a:latin typeface="Times New Roman"/>
                <a:cs typeface="Times New Roman"/>
              </a:rPr>
              <a:t>Copyright © 2015 John Wiley &amp; Sons,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  <p:sldLayoutId id="214748391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accent1"/>
          </a:solidFill>
          <a:latin typeface="Times New Roman"/>
          <a:ea typeface="ＭＳ Ｐゴシック" pitchFamily="-107" charset="-128"/>
          <a:cs typeface="Times New Roman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5pPr>
      <a:lvl6pPr marL="457159"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6pPr>
      <a:lvl7pPr marL="914318"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7pPr>
      <a:lvl8pPr marL="1371477"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8pPr>
      <a:lvl9pPr marL="1828637"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9pPr>
    </p:titleStyle>
    <p:bodyStyle>
      <a:lvl1pPr marL="347663" indent="-347663" algn="l" rtl="0" eaLnBrk="0" fontAlgn="base" hangingPunct="0">
        <a:spcBef>
          <a:spcPts val="2000"/>
        </a:spcBef>
        <a:spcAft>
          <a:spcPct val="0"/>
        </a:spcAft>
        <a:buClr>
          <a:srgbClr val="6FB7D7"/>
        </a:buClr>
        <a:buSzPct val="110000"/>
        <a:buFont typeface="Wingdings 2" panose="05020102010507070707" pitchFamily="18" charset="2"/>
        <a:buChar char=""/>
        <a:defRPr sz="2400" kern="1200">
          <a:solidFill>
            <a:srgbClr val="595959"/>
          </a:solidFill>
          <a:latin typeface="Times New Roman"/>
          <a:ea typeface="ＭＳ Ｐゴシック" pitchFamily="-107" charset="-128"/>
          <a:cs typeface="Times New Roman"/>
        </a:defRPr>
      </a:lvl1pPr>
      <a:lvl2pPr marL="684213" indent="-334963" algn="l" rtl="0" eaLnBrk="0" fontAlgn="base" hangingPunct="0">
        <a:spcBef>
          <a:spcPts val="600"/>
        </a:spcBef>
        <a:spcAft>
          <a:spcPct val="0"/>
        </a:spcAft>
        <a:buClr>
          <a:srgbClr val="215D77"/>
        </a:buClr>
        <a:buSzPct val="110000"/>
        <a:buFont typeface="Wingdings 2" panose="05020102010507070707" pitchFamily="18" charset="2"/>
        <a:buChar char=""/>
        <a:defRPr sz="2200" kern="1200">
          <a:solidFill>
            <a:srgbClr val="595959"/>
          </a:solidFill>
          <a:latin typeface="Times New Roman"/>
          <a:ea typeface="ＭＳ Ｐゴシック" pitchFamily="-107" charset="-128"/>
          <a:cs typeface="Times New Roman"/>
        </a:defRPr>
      </a:lvl2pPr>
      <a:lvl3pPr marL="966788" indent="-280988" algn="l" rtl="0" eaLnBrk="0" fontAlgn="base" hangingPunct="0">
        <a:spcBef>
          <a:spcPts val="600"/>
        </a:spcBef>
        <a:spcAft>
          <a:spcPct val="0"/>
        </a:spcAft>
        <a:buClr>
          <a:srgbClr val="6FB7D7"/>
        </a:buClr>
        <a:buSzPct val="110000"/>
        <a:buFont typeface="Wingdings 2" panose="05020102010507070707" pitchFamily="18" charset="2"/>
        <a:buChar char=""/>
        <a:defRPr sz="2000" kern="1200">
          <a:solidFill>
            <a:srgbClr val="595959"/>
          </a:solidFill>
          <a:latin typeface="Times New Roman"/>
          <a:ea typeface="ＭＳ Ｐゴシック" pitchFamily="-107" charset="-128"/>
          <a:cs typeface="Times New Roman"/>
        </a:defRPr>
      </a:lvl3pPr>
      <a:lvl4pPr marL="1262063" indent="-293688" algn="l" rtl="0" eaLnBrk="0" fontAlgn="base" hangingPunct="0">
        <a:spcBef>
          <a:spcPts val="600"/>
        </a:spcBef>
        <a:spcAft>
          <a:spcPct val="0"/>
        </a:spcAft>
        <a:buClr>
          <a:srgbClr val="215D77"/>
        </a:buClr>
        <a:buSzPct val="110000"/>
        <a:buFont typeface="Wingdings 2" panose="05020102010507070707" pitchFamily="18" charset="2"/>
        <a:buChar char=""/>
        <a:defRPr kern="1200">
          <a:solidFill>
            <a:srgbClr val="595959"/>
          </a:solidFill>
          <a:latin typeface="Times New Roman"/>
          <a:ea typeface="ＭＳ Ｐゴシック" pitchFamily="-107" charset="-128"/>
          <a:cs typeface="Times New Roman"/>
        </a:defRPr>
      </a:lvl4pPr>
      <a:lvl5pPr marL="1544638" indent="-280988" algn="l" rtl="0" eaLnBrk="0" fontAlgn="base" hangingPunct="0">
        <a:spcBef>
          <a:spcPts val="600"/>
        </a:spcBef>
        <a:spcAft>
          <a:spcPct val="0"/>
        </a:spcAft>
        <a:buClr>
          <a:srgbClr val="6FB7D7"/>
        </a:buClr>
        <a:buSzPct val="110000"/>
        <a:buFont typeface="Wingdings 2" panose="05020102010507070707" pitchFamily="18" charset="2"/>
        <a:buChar char=""/>
        <a:defRPr kern="1200">
          <a:solidFill>
            <a:srgbClr val="595959"/>
          </a:solidFill>
          <a:latin typeface="Times New Roman"/>
          <a:ea typeface="ＭＳ Ｐゴシック" pitchFamily="-107" charset="-128"/>
          <a:cs typeface="Times New Roman"/>
        </a:defRPr>
      </a:lvl5pPr>
      <a:lvl6pPr marL="2514376" indent="-228580" algn="l" defTabSz="9143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35" indent="-228580" algn="l" defTabSz="9143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95" indent="-228580" algn="l" defTabSz="9143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54" indent="-228580" algn="l" defTabSz="9143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7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7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7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6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15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74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388" y="1524000"/>
            <a:ext cx="6499225" cy="22098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4: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Process and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Modeling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Activity Diagram Syntax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5943600" cy="4525963"/>
          </a:xfrm>
        </p:spPr>
        <p:txBody>
          <a:bodyPr rtlCol="0">
            <a:noAutofit/>
          </a:bodyPr>
          <a:lstStyle/>
          <a:p>
            <a:pPr marL="348375" indent="-348375" eaLnBrk="1" fontAlgn="auto" hangingPunct="1">
              <a:spcBef>
                <a:spcPts val="1999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Action or Activity</a:t>
            </a:r>
          </a:p>
          <a:p>
            <a:pPr marL="684737" lvl="1" indent="-336362" eaLnBrk="1" fontAlgn="auto" hangingPunct="1">
              <a:spcBef>
                <a:spcPts val="603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Represents action or set of actions</a:t>
            </a:r>
          </a:p>
          <a:p>
            <a:pPr marL="348375" indent="-348375" eaLnBrk="1" fontAlgn="auto" hangingPunct="1">
              <a:spcBef>
                <a:spcPts val="1999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Control Flow</a:t>
            </a:r>
          </a:p>
          <a:p>
            <a:pPr marL="684737" lvl="1" indent="-336362" eaLnBrk="1" fontAlgn="auto" hangingPunct="1">
              <a:spcBef>
                <a:spcPts val="603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Shows sequence of execution</a:t>
            </a:r>
          </a:p>
          <a:p>
            <a:pPr marL="348375" indent="-348375" eaLnBrk="1" fontAlgn="auto" hangingPunct="1">
              <a:spcBef>
                <a:spcPts val="1999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Initial Node</a:t>
            </a:r>
          </a:p>
          <a:p>
            <a:pPr marL="684737" lvl="1" indent="-336362" eaLnBrk="1" fontAlgn="auto" hangingPunct="1">
              <a:spcBef>
                <a:spcPts val="603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beginning of a set of actions</a:t>
            </a:r>
          </a:p>
          <a:p>
            <a:pPr marL="348375" indent="-348375" eaLnBrk="1" fontAlgn="auto" hangingPunct="1">
              <a:spcBef>
                <a:spcPts val="1999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Final Node</a:t>
            </a:r>
          </a:p>
          <a:p>
            <a:pPr marL="684737" lvl="1" indent="-336362" eaLnBrk="1" fontAlgn="auto" hangingPunct="1">
              <a:spcBef>
                <a:spcPts val="603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Stops all flows in an activity</a:t>
            </a:r>
          </a:p>
          <a:p>
            <a:pPr marL="348375" indent="-348375" eaLnBrk="1" fontAlgn="auto" hangingPunct="1">
              <a:spcBef>
                <a:spcPts val="1999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Decision Node</a:t>
            </a:r>
          </a:p>
          <a:p>
            <a:pPr marL="684737" lvl="1" indent="-336362" eaLnBrk="1" fontAlgn="auto" hangingPunct="1">
              <a:spcBef>
                <a:spcPts val="603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Represents a test condition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400800" y="1600200"/>
            <a:ext cx="1447800" cy="609600"/>
          </a:xfrm>
          <a:prstGeom prst="roundRect">
            <a:avLst>
              <a:gd name="adj" fmla="val 45771"/>
            </a:avLst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FFFFFF"/>
              </a:solidFill>
              <a:latin typeface="News Gothic MT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400800" y="2971800"/>
            <a:ext cx="13716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934200" y="34290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FFFFFF"/>
              </a:solidFill>
              <a:latin typeface="News Gothic MT"/>
            </a:endParaRPr>
          </a:p>
        </p:txBody>
      </p:sp>
      <p:grpSp>
        <p:nvGrpSpPr>
          <p:cNvPr id="22535" name="Group 12"/>
          <p:cNvGrpSpPr>
            <a:grpSpLocks/>
          </p:cNvGrpSpPr>
          <p:nvPr/>
        </p:nvGrpSpPr>
        <p:grpSpPr bwMode="auto">
          <a:xfrm>
            <a:off x="6858000" y="4267200"/>
            <a:ext cx="457200" cy="457200"/>
            <a:chOff x="6858000" y="4343400"/>
            <a:chExt cx="457200" cy="457200"/>
          </a:xfrm>
        </p:grpSpPr>
        <p:sp>
          <p:nvSpPr>
            <p:cNvPr id="11" name="Oval 10"/>
            <p:cNvSpPr/>
            <p:nvPr/>
          </p:nvSpPr>
          <p:spPr>
            <a:xfrm>
              <a:off x="6858000" y="4343400"/>
              <a:ext cx="457200" cy="4572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>
                <a:solidFill>
                  <a:srgbClr val="FFFFFF"/>
                </a:solidFill>
                <a:latin typeface="News Gothic MT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6934200" y="44196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>
                <a:solidFill>
                  <a:srgbClr val="FFFFFF"/>
                </a:solidFill>
                <a:latin typeface="News Gothic MT"/>
              </a:endParaRPr>
            </a:p>
          </p:txBody>
        </p:sp>
      </p:grpSp>
      <p:sp>
        <p:nvSpPr>
          <p:cNvPr id="12" name="Diamond 11"/>
          <p:cNvSpPr/>
          <p:nvPr/>
        </p:nvSpPr>
        <p:spPr>
          <a:xfrm>
            <a:off x="6858000" y="5029200"/>
            <a:ext cx="457200" cy="457200"/>
          </a:xfrm>
          <a:prstGeom prst="diamond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FFFFFF"/>
              </a:solidFill>
              <a:latin typeface="News Gothic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549275" y="107950"/>
            <a:ext cx="8042275" cy="88265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Activity Diagram Symbols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/>
          <a:srcRect l="34166" t="28295" r="34167" b="7364"/>
          <a:stretch/>
        </p:blipFill>
        <p:spPr>
          <a:xfrm>
            <a:off x="1986498" y="971550"/>
            <a:ext cx="4831814" cy="52768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3"/>
          <p:cNvSpPr>
            <a:spLocks noGrp="1"/>
          </p:cNvSpPr>
          <p:nvPr>
            <p:ph type="title"/>
          </p:nvPr>
        </p:nvSpPr>
        <p:spPr>
          <a:xfrm>
            <a:off x="549275" y="107950"/>
            <a:ext cx="8042275" cy="9588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Sample Activity Diagram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/>
          <a:srcRect l="34584" t="32558" r="33333" b="4650"/>
          <a:stretch/>
        </p:blipFill>
        <p:spPr>
          <a:xfrm>
            <a:off x="2209800" y="1066800"/>
            <a:ext cx="4780844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549275" y="101600"/>
            <a:ext cx="8042275" cy="76200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Swim lanes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sz="half" idx="1"/>
          </p:nvPr>
        </p:nvSpPr>
        <p:spPr>
          <a:xfrm>
            <a:off x="536575" y="1600200"/>
            <a:ext cx="3840163" cy="43434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Used to assign responsibility to objects or individuals who actually perform the activity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Represents a separation of roles among objects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Can be drawn horizontally or vertically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/>
          <a:srcRect l="42500" t="31395" r="37917" b="7364"/>
          <a:stretch/>
        </p:blipFill>
        <p:spPr>
          <a:xfrm>
            <a:off x="5410200" y="762000"/>
            <a:ext cx="3255962" cy="547278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Elements of a Use Case Description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51362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Overview: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9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Name, ID Number, Type, Primary Actor, Brief Description, Importance Level, Stakeholder(s), Trigger(s)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51362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Relationships: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900" dirty="0">
                <a:solidFill>
                  <a:srgbClr val="51362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Association:</a:t>
            </a:r>
            <a:r>
              <a:rPr lang="en-US" altLang="en-US" sz="19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1900" dirty="0">
                <a:solidFill>
                  <a:srgbClr val="7F7F7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Communication between the use case and the actors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900" dirty="0">
                <a:solidFill>
                  <a:srgbClr val="51362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Extend:</a:t>
            </a:r>
            <a:r>
              <a:rPr lang="en-US" altLang="en-US" sz="19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1900" dirty="0">
                <a:solidFill>
                  <a:srgbClr val="7F7F7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Extends the functionality of a use case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900" dirty="0">
                <a:solidFill>
                  <a:srgbClr val="51362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Include:</a:t>
            </a:r>
            <a:r>
              <a:rPr lang="en-US" altLang="en-US" sz="19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1900" dirty="0">
                <a:solidFill>
                  <a:srgbClr val="7F7F7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Includes another use case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900" dirty="0">
                <a:solidFill>
                  <a:srgbClr val="51362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Generalization: </a:t>
            </a:r>
            <a:r>
              <a:rPr lang="en-US" altLang="en-US" sz="19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en-US" sz="1900" dirty="0">
                <a:solidFill>
                  <a:srgbClr val="7F7F7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llows use cases to support inheritance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51362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Flow of events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900" dirty="0">
                <a:solidFill>
                  <a:srgbClr val="51362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Normal flow: </a:t>
            </a:r>
            <a:r>
              <a:rPr lang="en-US" altLang="en-US" sz="1900" dirty="0">
                <a:solidFill>
                  <a:srgbClr val="7F7F7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the usual set of activities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900" dirty="0">
                <a:solidFill>
                  <a:srgbClr val="51362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Sub-flows: </a:t>
            </a:r>
            <a:r>
              <a:rPr lang="en-US" altLang="en-US" sz="1900" dirty="0">
                <a:solidFill>
                  <a:srgbClr val="7F7F7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decomposed normal flows to simplify the use-case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900" dirty="0">
                <a:solidFill>
                  <a:srgbClr val="51362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Alternate or exceptional flows: </a:t>
            </a:r>
            <a:r>
              <a:rPr lang="en-US" altLang="en-US" sz="1900" dirty="0">
                <a:solidFill>
                  <a:srgbClr val="7F7F7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those not considered the norm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51362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Optional characteristics </a:t>
            </a:r>
            <a:r>
              <a:rPr lang="en-US" altLang="en-US" sz="2200" dirty="0">
                <a:solidFill>
                  <a:srgbClr val="7F7F7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(complexity, time, etc.)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00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6200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Example Use-Case Description</a:t>
            </a:r>
          </a:p>
        </p:txBody>
      </p:sp>
      <p:pic>
        <p:nvPicPr>
          <p:cNvPr id="3686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46250" y="1066800"/>
            <a:ext cx="5721350" cy="51816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549275" y="107950"/>
            <a:ext cx="8042275" cy="111125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549275" y="1447800"/>
            <a:ext cx="8042275" cy="4495800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altLang="en-US" sz="21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Understand the process used to identify business processes and use cases.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21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Understand the process used to create use-case diagrams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21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Understand the process used to model business processes with activity diagrams.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21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Understand the rules and style guidelines for activity diagrams.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21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Understand the process used to create use case descriptions.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21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Understand the rules and style guidelines for use case descriptions.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21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Be able to create functional models of business processes using use-case diagrams, activity diagrams, and use case descriptions.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549275" y="107950"/>
            <a:ext cx="8042275" cy="103505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549275" y="1371600"/>
            <a:ext cx="8042275" cy="464820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Now begin the process of turning the requirements into functional models</a:t>
            </a:r>
          </a:p>
          <a:p>
            <a:pPr lvl="1" eaLnBrk="1" hangingPunct="1"/>
            <a:r>
              <a:rPr lang="en-US" altLang="en-US" sz="2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Models are logical; i.e., independent of how they are implemented (manual or computerized)</a:t>
            </a:r>
          </a:p>
          <a:p>
            <a:pPr lvl="1" eaLnBrk="1" hangingPunct="1"/>
            <a:r>
              <a:rPr lang="en-US" altLang="en-US" sz="2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Develop use-cases from the requirements</a:t>
            </a:r>
          </a:p>
          <a:p>
            <a:pPr lvl="2" eaLnBrk="1" hangingPunct="1"/>
            <a:r>
              <a:rPr lang="en-US" altLang="en-US" sz="1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Use-case: how a business system interacts with its environment</a:t>
            </a:r>
          </a:p>
          <a:p>
            <a:pPr lvl="2" eaLnBrk="1" hangingPunct="1"/>
            <a:r>
              <a:rPr lang="en-US" altLang="en-US" sz="1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Includes a diagram and a description to depict the discrete activities that the users perform</a:t>
            </a:r>
          </a:p>
          <a:p>
            <a:pPr lvl="1" eaLnBrk="1" hangingPunct="1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Develop activity diagrams from the use-cases</a:t>
            </a:r>
          </a:p>
          <a:p>
            <a:pPr lvl="2" eaLnBrk="1" hangingPunct="1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These model the business processes or how a business operates</a:t>
            </a:r>
          </a:p>
          <a:p>
            <a:pPr lvl="2" eaLnBrk="1" hangingPunct="1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Used to illustrate the movement of objects (data) between activities</a:t>
            </a:r>
          </a:p>
          <a:p>
            <a:pPr lvl="1"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Business Process Identification With Use-Cases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848600" cy="434340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Elements of Use-Case Diagrams</a:t>
            </a:r>
          </a:p>
          <a:p>
            <a:pPr lvl="1" eaLnBrk="1" hangingPunct="1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Actors: users        or other interacting systems</a:t>
            </a:r>
          </a:p>
          <a:p>
            <a:pPr lvl="1" eaLnBrk="1" hangingPunct="1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Associations: lines to connect actors and use-cases</a:t>
            </a:r>
          </a:p>
          <a:p>
            <a:pPr lvl="2" eaLnBrk="1" hangingPunct="1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Interactions, inclusions, extensions or generalizations</a:t>
            </a:r>
          </a:p>
          <a:p>
            <a:pPr lvl="1" eaLnBrk="1" hangingPunct="1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Use-case:             a major process in the system that gives a benefit to the users </a:t>
            </a:r>
          </a:p>
          <a:p>
            <a:pPr lvl="1" eaLnBrk="1" hangingPunct="1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Subject boundary: a named box that depicts the scope of the system</a:t>
            </a:r>
          </a:p>
          <a:p>
            <a:pPr lvl="1"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association relationship: links an actor with the use case(s) with which it interacts</a:t>
            </a:r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987" y="2057400"/>
            <a:ext cx="404813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057400"/>
            <a:ext cx="7715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238500"/>
            <a:ext cx="8382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495800"/>
            <a:ext cx="136207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 cstate="print"/>
          <a:srcRect l="57239" t="60748" r="36819" b="36738"/>
          <a:stretch/>
        </p:blipFill>
        <p:spPr>
          <a:xfrm>
            <a:off x="5181600" y="5562600"/>
            <a:ext cx="1676400" cy="381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Business Process Identification With Use-Cases(Cont.)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591615" y="1444625"/>
            <a:ext cx="7848600" cy="4343400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of Use-Case Diagrams</a:t>
            </a:r>
          </a:p>
          <a:p>
            <a:pPr lvl="1"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include relationship: Represents the inclusion of the functionality of one use case within another</a:t>
            </a:r>
          </a:p>
          <a:p>
            <a:pPr lvl="1" eaLnBrk="1" hangingPunct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extend relationship: Represents the extension of the use case to include optional behavior.</a:t>
            </a:r>
          </a:p>
          <a:p>
            <a:pPr lvl="1" eaLnBrk="1" hangingPunct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generalization relationship: Represents a specialized use case to a more generalized one.</a:t>
            </a:r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/>
          <a:srcRect l="59400" t="78951" r="39250" b="17026"/>
          <a:stretch/>
        </p:blipFill>
        <p:spPr>
          <a:xfrm>
            <a:off x="4247085" y="4953000"/>
            <a:ext cx="629715" cy="1007544"/>
          </a:xfrm>
          <a:prstGeom prst="rect">
            <a:avLst/>
          </a:prstGeom>
        </p:spPr>
      </p:pic>
      <p:pic>
        <p:nvPicPr>
          <p:cNvPr id="10" name="Content Placeholder 5"/>
          <p:cNvPicPr>
            <a:picLocks noChangeAspect="1"/>
          </p:cNvPicPr>
          <p:nvPr/>
        </p:nvPicPr>
        <p:blipFill rotWithShape="1">
          <a:blip r:embed="rId3" cstate="print"/>
          <a:srcRect l="56989" t="67375" r="37069" b="30111"/>
          <a:stretch/>
        </p:blipFill>
        <p:spPr bwMode="auto">
          <a:xfrm>
            <a:off x="3429000" y="2653495"/>
            <a:ext cx="1883641" cy="42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/>
          <a:srcRect l="56989" t="73409" r="37069" b="24077"/>
          <a:stretch/>
        </p:blipFill>
        <p:spPr>
          <a:xfrm>
            <a:off x="3131189" y="3789435"/>
            <a:ext cx="2205676" cy="50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139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Identifying Major Use-Cases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549275" y="1828800"/>
            <a:ext cx="8042275" cy="411480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Review the requirements definition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Identify the subject’s boundaries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Identify the primary actors and their goals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Identify the business processes and major use-cases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Carefully review the current set of use-cases</a:t>
            </a:r>
          </a:p>
          <a:p>
            <a:pPr lvl="1" eaLnBrk="1" hangingPunct="1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Split or combine some to create the right size</a:t>
            </a:r>
          </a:p>
          <a:p>
            <a:pPr lvl="1" eaLnBrk="1" hangingPunct="1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Identify additional use-cases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549275" y="107950"/>
            <a:ext cx="8042275" cy="111125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Create a Use-Case Diagram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1219200" y="1371600"/>
            <a:ext cx="6838950" cy="4343400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Draw the subject boundary</a:t>
            </a:r>
          </a:p>
          <a:p>
            <a:pPr eaLnBrk="1" hangingPunct="1"/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Place &amp; draw the actors</a:t>
            </a:r>
          </a:p>
          <a:p>
            <a:pPr eaLnBrk="1" hangingPunct="1"/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Place &amp; draw the use-cases</a:t>
            </a:r>
          </a:p>
          <a:p>
            <a:pPr eaLnBrk="1" hangingPunct="1"/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Add the associations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549275" y="107951"/>
            <a:ext cx="8042275" cy="103505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Example Use-Case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/>
          <a:srcRect l="42083" t="34108" r="33750" b="23638"/>
          <a:stretch/>
        </p:blipFill>
        <p:spPr>
          <a:xfrm>
            <a:off x="2590800" y="1236379"/>
            <a:ext cx="5334000" cy="50127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2400" y="2819400"/>
            <a:ext cx="2514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20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 Book Collection </a:t>
            </a:r>
          </a:p>
          <a:p>
            <a:r>
              <a:rPr lang="en-US" dirty="0">
                <a:solidFill>
                  <a:srgbClr val="A20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 System</a:t>
            </a:r>
          </a:p>
          <a:p>
            <a:r>
              <a:rPr lang="en-US" dirty="0">
                <a:solidFill>
                  <a:srgbClr val="A20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BPM With Activity Diagrams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549275" y="1828800"/>
            <a:ext cx="8042275" cy="4114800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Business processes consist of a number of activities</a:t>
            </a:r>
          </a:p>
          <a:p>
            <a:pPr eaLnBrk="1" hangingPunct="1"/>
            <a:r>
              <a:rPr lang="en-US" alt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Activity diagrams depict the sequence of these activities</a:t>
            </a:r>
          </a:p>
          <a:p>
            <a:pPr lvl="1" eaLnBrk="1" hangingPunct="1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Diagrams are abstract and describe processes in general</a:t>
            </a:r>
          </a:p>
          <a:p>
            <a:pPr lvl="1" eaLnBrk="1" hangingPunct="1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They model behavior independent of objects</a:t>
            </a:r>
          </a:p>
          <a:p>
            <a:pPr lvl="1" eaLnBrk="1" hangingPunct="1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Can be used for any type of process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05d83ceaa0bbd2e3bc716e6e66bd857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d69fe45253d5ff147bb69036b756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E0E142A-C3FA-40AF-BFCC-516052C8C7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2893C4C-EFD8-479C-BA99-F869E7BC4E5D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16ED6AE9-D0F7-4B0D-8AB0-7F2C30D2F7D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7243</TotalTime>
  <Words>627</Words>
  <Application>Microsoft Office PowerPoint</Application>
  <PresentationFormat>On-screen Show (4:3)</PresentationFormat>
  <Paragraphs>94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News Gothic MT</vt:lpstr>
      <vt:lpstr>Times New Roman</vt:lpstr>
      <vt:lpstr>Wingdings 2</vt:lpstr>
      <vt:lpstr>Theme1</vt:lpstr>
      <vt:lpstr>Chapter 4: Business Process and Functional Modeling</vt:lpstr>
      <vt:lpstr>Objectives</vt:lpstr>
      <vt:lpstr>Introduction</vt:lpstr>
      <vt:lpstr>Business Process Identification With Use-Cases</vt:lpstr>
      <vt:lpstr>Business Process Identification With Use-Cases(Cont.)</vt:lpstr>
      <vt:lpstr>Identifying Major Use-Cases</vt:lpstr>
      <vt:lpstr>Create a Use-Case Diagram</vt:lpstr>
      <vt:lpstr>Example Use-Case</vt:lpstr>
      <vt:lpstr>BPM With Activity Diagrams</vt:lpstr>
      <vt:lpstr>Activity Diagram Syntax</vt:lpstr>
      <vt:lpstr>Activity Diagram Symbols</vt:lpstr>
      <vt:lpstr>Sample Activity Diagram</vt:lpstr>
      <vt:lpstr>Swim lanes</vt:lpstr>
      <vt:lpstr>Elements of a Use Case Description</vt:lpstr>
      <vt:lpstr>Example Use-Case Description</vt:lpstr>
    </vt:vector>
  </TitlesOfParts>
  <Company>USMA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Project Selection &amp; Management</dc:title>
  <dc:creator>Fernando Maymí</dc:creator>
  <cp:lastModifiedBy>Hardeep K Dhalla</cp:lastModifiedBy>
  <cp:revision>107</cp:revision>
  <dcterms:created xsi:type="dcterms:W3CDTF">2015-01-22T13:36:40Z</dcterms:created>
  <dcterms:modified xsi:type="dcterms:W3CDTF">2021-10-03T19:42:29Z</dcterms:modified>
</cp:coreProperties>
</file>