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0"/>
  </p:notesMasterIdLst>
  <p:handoutMasterIdLst>
    <p:handoutMasterId r:id="rId21"/>
  </p:handoutMasterIdLst>
  <p:sldIdLst>
    <p:sldId id="327" r:id="rId2"/>
    <p:sldId id="257" r:id="rId3"/>
    <p:sldId id="323" r:id="rId4"/>
    <p:sldId id="303" r:id="rId5"/>
    <p:sldId id="305" r:id="rId6"/>
    <p:sldId id="306" r:id="rId7"/>
    <p:sldId id="284" r:id="rId8"/>
    <p:sldId id="328" r:id="rId9"/>
    <p:sldId id="318" r:id="rId10"/>
    <p:sldId id="329" r:id="rId11"/>
    <p:sldId id="314" r:id="rId12"/>
    <p:sldId id="330" r:id="rId13"/>
    <p:sldId id="331" r:id="rId14"/>
    <p:sldId id="316" r:id="rId15"/>
    <p:sldId id="319" r:id="rId16"/>
    <p:sldId id="332" r:id="rId17"/>
    <p:sldId id="320" r:id="rId18"/>
    <p:sldId id="301" r:id="rId1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A3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950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eep K Dhalla" userId="abf1c324fe834724" providerId="LiveId" clId="{A5B7BF07-CBA5-4705-A1D3-00F9615BA851}"/>
    <pc:docChg chg="delSld modSld">
      <pc:chgData name="Hardeep K Dhalla" userId="abf1c324fe834724" providerId="LiveId" clId="{A5B7BF07-CBA5-4705-A1D3-00F9615BA851}" dt="2020-10-12T16:44:54.966" v="31" actId="6549"/>
      <pc:docMkLst>
        <pc:docMk/>
      </pc:docMkLst>
      <pc:sldChg chg="modSp mod">
        <pc:chgData name="Hardeep K Dhalla" userId="abf1c324fe834724" providerId="LiveId" clId="{A5B7BF07-CBA5-4705-A1D3-00F9615BA851}" dt="2020-10-12T16:44:54.966" v="31" actId="6549"/>
        <pc:sldMkLst>
          <pc:docMk/>
          <pc:sldMk cId="0" sldId="257"/>
        </pc:sldMkLst>
        <pc:spChg chg="mod">
          <ac:chgData name="Hardeep K Dhalla" userId="abf1c324fe834724" providerId="LiveId" clId="{A5B7BF07-CBA5-4705-A1D3-00F9615BA851}" dt="2020-10-12T16:44:54.966" v="31" actId="6549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Hardeep K Dhalla" userId="abf1c324fe834724" providerId="LiveId" clId="{A5B7BF07-CBA5-4705-A1D3-00F9615BA851}" dt="2020-10-12T15:40:34.902" v="4" actId="6549"/>
        <pc:sldMkLst>
          <pc:docMk/>
          <pc:sldMk cId="0" sldId="301"/>
        </pc:sldMkLst>
        <pc:spChg chg="mod">
          <ac:chgData name="Hardeep K Dhalla" userId="abf1c324fe834724" providerId="LiveId" clId="{A5B7BF07-CBA5-4705-A1D3-00F9615BA851}" dt="2020-10-12T15:40:34.902" v="4" actId="6549"/>
          <ac:spMkLst>
            <pc:docMk/>
            <pc:sldMk cId="0" sldId="301"/>
            <ac:spMk id="36867" creationId="{00000000-0000-0000-0000-000000000000}"/>
          </ac:spMkLst>
        </pc:spChg>
      </pc:sldChg>
      <pc:sldChg chg="del">
        <pc:chgData name="Hardeep K Dhalla" userId="abf1c324fe834724" providerId="LiveId" clId="{A5B7BF07-CBA5-4705-A1D3-00F9615BA851}" dt="2020-10-12T16:44:47.011" v="30" actId="47"/>
        <pc:sldMkLst>
          <pc:docMk/>
          <pc:sldMk cId="0" sldId="302"/>
        </pc:sldMkLst>
      </pc:sldChg>
      <pc:sldChg chg="modSp mod">
        <pc:chgData name="Hardeep K Dhalla" userId="abf1c324fe834724" providerId="LiveId" clId="{A5B7BF07-CBA5-4705-A1D3-00F9615BA851}" dt="2020-10-12T16:43:17.586" v="27" actId="20577"/>
        <pc:sldMkLst>
          <pc:docMk/>
          <pc:sldMk cId="0" sldId="306"/>
        </pc:sldMkLst>
        <pc:spChg chg="mod">
          <ac:chgData name="Hardeep K Dhalla" userId="abf1c324fe834724" providerId="LiveId" clId="{A5B7BF07-CBA5-4705-A1D3-00F9615BA851}" dt="2020-10-12T16:43:17.586" v="27" actId="20577"/>
          <ac:spMkLst>
            <pc:docMk/>
            <pc:sldMk cId="0" sldId="306"/>
            <ac:spMk id="3" creationId="{00000000-0000-0000-0000-000000000000}"/>
          </ac:spMkLst>
        </pc:spChg>
      </pc:sldChg>
      <pc:sldChg chg="del">
        <pc:chgData name="Hardeep K Dhalla" userId="abf1c324fe834724" providerId="LiveId" clId="{A5B7BF07-CBA5-4705-A1D3-00F9615BA851}" dt="2020-10-12T15:40:22.011" v="0" actId="47"/>
        <pc:sldMkLst>
          <pc:docMk/>
          <pc:sldMk cId="0" sldId="308"/>
        </pc:sldMkLst>
      </pc:sldChg>
      <pc:sldChg chg="del">
        <pc:chgData name="Hardeep K Dhalla" userId="abf1c324fe834724" providerId="LiveId" clId="{A5B7BF07-CBA5-4705-A1D3-00F9615BA851}" dt="2020-10-12T15:40:22.463" v="1" actId="47"/>
        <pc:sldMkLst>
          <pc:docMk/>
          <pc:sldMk cId="0" sldId="309"/>
        </pc:sldMkLst>
      </pc:sldChg>
      <pc:sldChg chg="del">
        <pc:chgData name="Hardeep K Dhalla" userId="abf1c324fe834724" providerId="LiveId" clId="{A5B7BF07-CBA5-4705-A1D3-00F9615BA851}" dt="2020-10-12T15:40:22.844" v="2" actId="47"/>
        <pc:sldMkLst>
          <pc:docMk/>
          <pc:sldMk cId="0" sldId="310"/>
        </pc:sldMkLst>
      </pc:sldChg>
      <pc:sldChg chg="del">
        <pc:chgData name="Hardeep K Dhalla" userId="abf1c324fe834724" providerId="LiveId" clId="{A5B7BF07-CBA5-4705-A1D3-00F9615BA851}" dt="2020-10-12T16:44:41.341" v="28" actId="47"/>
        <pc:sldMkLst>
          <pc:docMk/>
          <pc:sldMk cId="1819876297" sldId="324"/>
        </pc:sldMkLst>
      </pc:sldChg>
      <pc:sldChg chg="del">
        <pc:chgData name="Hardeep K Dhalla" userId="abf1c324fe834724" providerId="LiveId" clId="{A5B7BF07-CBA5-4705-A1D3-00F9615BA851}" dt="2020-10-12T16:44:41.650" v="29" actId="47"/>
        <pc:sldMkLst>
          <pc:docMk/>
          <pc:sldMk cId="3650273869" sldId="325"/>
        </pc:sldMkLst>
      </pc:sldChg>
      <pc:sldChg chg="del">
        <pc:chgData name="Hardeep K Dhalla" userId="abf1c324fe834724" providerId="LiveId" clId="{A5B7BF07-CBA5-4705-A1D3-00F9615BA851}" dt="2020-10-12T15:40:23.507" v="3" actId="47"/>
        <pc:sldMkLst>
          <pc:docMk/>
          <pc:sldMk cId="1563122313" sldId="3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A76BF-B457-4B90-B4B3-43571E4EF264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F3735-F73B-4968-8B62-FABC5035B9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9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0FBA4-54CB-4F47-9E60-9948E678D92F}" type="datetimeFigureOut">
              <a:rPr lang="en-US" smtClean="0"/>
              <a:pPr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3070-B50B-42CE-9BA3-9B35B4762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59A172-75F6-434C-AE3F-37C4A5FC0D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965" y="1294805"/>
            <a:ext cx="6486071" cy="3153668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lIns="91432" tIns="45716" rIns="91432" bIns="45716">
            <a:normAutofit/>
          </a:bodyPr>
          <a:lstStyle/>
          <a:p>
            <a:pPr>
              <a:spcBef>
                <a:spcPts val="1999"/>
              </a:spcBef>
              <a:buClr>
                <a:srgbClr val="6FB7D7"/>
              </a:buClr>
              <a:buSzPct val="110000"/>
              <a:buFont typeface="Wingdings 2" pitchFamily="18" charset="2"/>
              <a:buNone/>
            </a:pPr>
            <a:endParaRPr lang="en-US" sz="320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4000"/>
            <a:ext cx="6498158" cy="1724867"/>
          </a:xfrm>
        </p:spPr>
        <p:txBody>
          <a:bodyPr rtlCol="0">
            <a:noAutofit/>
          </a:bodyPr>
          <a:lstStyle>
            <a:lvl1pPr marL="0" indent="0" algn="ctr" defTabSz="914318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2" y="3299013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318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EE7F9238-7CF9-4D66-ACB5-63D2F54409FD}" type="datetime1">
              <a:rPr lang="en-US" smtClean="0"/>
              <a:pPr/>
              <a:t>10/12/2020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fld id="{D6526DEF-9BC9-40BE-B74F-E28A2F641F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4079545" cy="1162050"/>
          </a:xfrm>
        </p:spPr>
        <p:txBody>
          <a:bodyPr/>
          <a:lstStyle>
            <a:lvl1pPr algn="ctr">
              <a:defRPr sz="3600" b="0"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Times New Roman"/>
                <a:cs typeface="Times New Roman"/>
              </a:defRPr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3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318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n-ea"/>
                <a:cs typeface="Times New Roman"/>
              </a:defRPr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3824469C-5163-4600-A731-67FB52258E34}" type="datetimeFigureOut">
              <a:rPr lang="es-ES" smtClean="0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A41C63B0-3153-442D-A83E-0B5819A035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5457-0373-45C8-814E-87CD84CDA9AB}" type="datetimeFigureOut">
              <a:rPr lang="es-ES" smtClean="0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85339-612C-4F7E-A37E-E7A89D5E33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9C15A8-4656-42BA-8E1A-D3EEC29A4ADB}" type="datetime1">
              <a:rPr lang="es-E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E3C1E60-DCEE-48DD-8EC3-A6006513C3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9" y="3352802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9" y="4771030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9" indent="0">
              <a:buNone/>
              <a:defRPr sz="2800"/>
            </a:lvl2pPr>
            <a:lvl3pPr marL="914318" indent="0">
              <a:buNone/>
              <a:defRPr sz="2400"/>
            </a:lvl3pPr>
            <a:lvl4pPr marL="1371477" indent="0">
              <a:buNone/>
              <a:defRPr sz="2000"/>
            </a:lvl4pPr>
            <a:lvl5pPr marL="1828637" indent="0">
              <a:buNone/>
              <a:defRPr sz="2000"/>
            </a:lvl5pPr>
            <a:lvl6pPr marL="2285797" indent="0">
              <a:buNone/>
              <a:defRPr sz="2000"/>
            </a:lvl6pPr>
            <a:lvl7pPr marL="2742956" indent="0">
              <a:buNone/>
              <a:defRPr sz="2000"/>
            </a:lvl7pPr>
            <a:lvl8pPr marL="3200115" indent="0">
              <a:buNone/>
              <a:defRPr sz="2000"/>
            </a:lvl8pPr>
            <a:lvl9pPr marL="3657274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5836001-8BCB-4B1F-B4C2-EDAD6EAC87E0}" type="datetime1">
              <a:rPr lang="en-US" smtClean="0"/>
              <a:pPr/>
              <a:t>10/12/2020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6EAC567-5787-4E79-A2D4-5DF11999A68E}" type="slidenum">
              <a:rPr lang="en-US" smtClean="0"/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6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6" y="3736006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3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7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668DA5C-ABAF-42A1-8492-7DCC93EE0275}" type="datetime1">
              <a:rPr lang="es-ES" smtClean="0"/>
              <a:pPr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8EAB6A0-F304-49B3-BA88-E697742BE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AAF5-5828-4D8A-ACEA-12775DBB7DA2}" type="datetimeFigureOut">
              <a:rPr lang="es-ES" smtClean="0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EBF2-B206-41F6-A906-CB58DE1A53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59" indent="0">
              <a:buNone/>
              <a:defRPr sz="2000" b="1"/>
            </a:lvl2pPr>
            <a:lvl3pPr marL="914318" indent="0">
              <a:buNone/>
              <a:defRPr sz="1800" b="1"/>
            </a:lvl3pPr>
            <a:lvl4pPr marL="1371477" indent="0">
              <a:buNone/>
              <a:defRPr sz="1600" b="1"/>
            </a:lvl4pPr>
            <a:lvl5pPr marL="1828637" indent="0">
              <a:buNone/>
              <a:defRPr sz="1600" b="1"/>
            </a:lvl5pPr>
            <a:lvl6pPr marL="2285797" indent="0">
              <a:buNone/>
              <a:defRPr sz="1600" b="1"/>
            </a:lvl6pPr>
            <a:lvl7pPr marL="2742956" indent="0">
              <a:buNone/>
              <a:defRPr sz="1600" b="1"/>
            </a:lvl7pPr>
            <a:lvl8pPr marL="3200115" indent="0">
              <a:buNone/>
              <a:defRPr sz="1600" b="1"/>
            </a:lvl8pPr>
            <a:lvl9pPr marL="365727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6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FCAA2F-0D03-4602-B920-BDE334341347}" type="datetimeFigureOut">
              <a:rPr lang="es-ES" smtClean="0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B527F-642E-4BC7-B0AA-EB5BCA0D75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4A42A-EDED-4D5B-AE0E-121C67E399C0}" type="datetimeFigureOut">
              <a:rPr lang="es-ES" smtClean="0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51B24-1E6D-46B0-8696-A7DB563104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D2C8D-2067-46A6-97E9-326313AC673C}" type="datetimeFigureOut">
              <a:rPr lang="es-ES" smtClean="0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67036-1329-4292-A8F1-4C56F13FF9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159" indent="0">
              <a:buNone/>
              <a:defRPr sz="1200"/>
            </a:lvl2pPr>
            <a:lvl3pPr marL="914318" indent="0">
              <a:buNone/>
              <a:defRPr sz="1000"/>
            </a:lvl3pPr>
            <a:lvl4pPr marL="1371477" indent="0">
              <a:buNone/>
              <a:defRPr sz="900"/>
            </a:lvl4pPr>
            <a:lvl5pPr marL="1828637" indent="0">
              <a:buNone/>
              <a:defRPr sz="900"/>
            </a:lvl5pPr>
            <a:lvl6pPr marL="2285797" indent="0">
              <a:buNone/>
              <a:defRPr sz="900"/>
            </a:lvl6pPr>
            <a:lvl7pPr marL="2742956" indent="0">
              <a:buNone/>
              <a:defRPr sz="900"/>
            </a:lvl7pPr>
            <a:lvl8pPr marL="3200115" indent="0">
              <a:buNone/>
              <a:defRPr sz="900"/>
            </a:lvl8pPr>
            <a:lvl9pPr marL="365727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28822" y="6276083"/>
            <a:ext cx="2134810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81FC8-C5DB-4118-BE88-2A3E6CE74313}" type="datetimeFigureOut">
              <a:rPr lang="es-ES" smtClean="0"/>
              <a:pPr>
                <a:defRPr/>
              </a:pPr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7595" y="4114800"/>
            <a:ext cx="4841119" cy="3646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98191" y="6276083"/>
            <a:ext cx="990298" cy="3646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6127B-E756-44C7-908F-643E641BF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822" y="108645"/>
            <a:ext cx="8043333" cy="133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822" y="1599903"/>
            <a:ext cx="8043333" cy="434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6" descr="wiley_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76250" y="6247805"/>
            <a:ext cx="361345" cy="486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wiley_logo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6248400"/>
            <a:ext cx="3619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838200" y="6248400"/>
            <a:ext cx="696115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latin typeface="Times New Roman"/>
                <a:cs typeface="Times New Roman"/>
              </a:rPr>
              <a:t>PowerPoint Presentation for Dennis, Wixom, &amp; Tegarden </a:t>
            </a:r>
            <a:r>
              <a:rPr lang="en-US" sz="1100" i="1" dirty="0">
                <a:latin typeface="Times New Roman"/>
                <a:cs typeface="Times New Roman"/>
              </a:rPr>
              <a:t>Systems Analysis and Design with UML, 5th Edition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Times New Roman"/>
                <a:cs typeface="Times New Roman"/>
              </a:rPr>
              <a:t>Copyright © 2015 John Wiley &amp; Sons,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Times New Roman"/>
          <a:ea typeface="ＭＳ Ｐゴシック" pitchFamily="-107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5pPr>
      <a:lvl6pPr marL="4571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6pPr>
      <a:lvl7pPr marL="914318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7pPr>
      <a:lvl8pPr marL="137147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8pPr>
      <a:lvl9pPr marL="1828637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348375" indent="-348375" algn="l" rtl="0" eaLnBrk="1" fontAlgn="base" hangingPunct="1">
        <a:spcBef>
          <a:spcPts val="1999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4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1pPr>
      <a:lvl2pPr marL="684737" indent="-336362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sz="22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2pPr>
      <a:lvl3pPr marL="967041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sz="2000"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3pPr>
      <a:lvl4pPr marL="1262860" indent="-294317" algn="l" rtl="0" eaLnBrk="1" fontAlgn="base" hangingPunct="1">
        <a:spcBef>
          <a:spcPts val="603"/>
        </a:spcBef>
        <a:spcAft>
          <a:spcPct val="0"/>
        </a:spcAft>
        <a:buClr>
          <a:srgbClr val="215D7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4pPr>
      <a:lvl5pPr marL="1545164" indent="-282304" algn="l" rtl="0" eaLnBrk="1" fontAlgn="base" hangingPunct="1">
        <a:spcBef>
          <a:spcPts val="603"/>
        </a:spcBef>
        <a:spcAft>
          <a:spcPct val="0"/>
        </a:spcAft>
        <a:buClr>
          <a:srgbClr val="6FB7D7"/>
        </a:buClr>
        <a:buSzPct val="110000"/>
        <a:buFont typeface="Wingdings 2" pitchFamily="18" charset="2"/>
        <a:buChar char=""/>
        <a:defRPr kern="1200">
          <a:solidFill>
            <a:srgbClr val="595959"/>
          </a:solidFill>
          <a:latin typeface="Times New Roman"/>
          <a:ea typeface="ＭＳ Ｐゴシック" pitchFamily="-107" charset="-128"/>
          <a:cs typeface="Times New Roman"/>
        </a:defRPr>
      </a:lvl5pPr>
      <a:lvl6pPr marL="2514376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3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95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54" indent="-228580" algn="l" defTabSz="9143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9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18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7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3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97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6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15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74" algn="l" defTabSz="9143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>
          <a:xfrm>
            <a:off x="1828800" y="1600200"/>
            <a:ext cx="5562600" cy="1685926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5: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Modeling</a:t>
            </a:r>
            <a:endParaRPr lang="en-US" dirty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4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10555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1" y="1295400"/>
            <a:ext cx="8043333" cy="434429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associations between classes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with a line labeled with the name of the relationship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directional (depicted with a triangle; e.g., a patient schedules an appointment)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may be related to themselves (e.g., employees and managers who may be members of the same class)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 indicates how many of one class are related to another class</a:t>
            </a:r>
          </a:p>
        </p:txBody>
      </p:sp>
    </p:spTree>
    <p:extLst>
      <p:ext uri="{BB962C8B-B14F-4D97-AF65-F5344CB8AC3E}">
        <p14:creationId xmlns:p14="http://schemas.microsoft.com/office/powerpoint/2010/main" val="109358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Multiplicities</a:t>
            </a:r>
          </a:p>
        </p:txBody>
      </p:sp>
      <p:grpSp>
        <p:nvGrpSpPr>
          <p:cNvPr id="27651" name="Group 6"/>
          <p:cNvGrpSpPr>
            <a:grpSpLocks/>
          </p:cNvGrpSpPr>
          <p:nvPr/>
        </p:nvGrpSpPr>
        <p:grpSpPr bwMode="auto">
          <a:xfrm>
            <a:off x="1143000" y="1752600"/>
            <a:ext cx="1447800" cy="914400"/>
            <a:chOff x="914400" y="2209800"/>
            <a:chExt cx="1447800" cy="914400"/>
          </a:xfrm>
        </p:grpSpPr>
        <p:sp>
          <p:nvSpPr>
            <p:cNvPr id="4" name="Rectangle 3"/>
            <p:cNvSpPr/>
            <p:nvPr/>
          </p:nvSpPr>
          <p:spPr>
            <a:xfrm>
              <a:off x="914400" y="2209800"/>
              <a:ext cx="14478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14400" y="2514600"/>
              <a:ext cx="1447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14400" y="2819400"/>
              <a:ext cx="14478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2" name="Group 7"/>
          <p:cNvGrpSpPr>
            <a:grpSpLocks/>
          </p:cNvGrpSpPr>
          <p:nvPr/>
        </p:nvGrpSpPr>
        <p:grpSpPr bwMode="auto">
          <a:xfrm>
            <a:off x="4114800" y="1752600"/>
            <a:ext cx="1371600" cy="914400"/>
            <a:chOff x="914400" y="2209800"/>
            <a:chExt cx="1371600" cy="914400"/>
          </a:xfrm>
        </p:grpSpPr>
        <p:sp>
          <p:nvSpPr>
            <p:cNvPr id="9" name="Rectangle 8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1143000" y="3200400"/>
            <a:ext cx="1371600" cy="914400"/>
            <a:chOff x="914400" y="2209800"/>
            <a:chExt cx="1371600" cy="914400"/>
          </a:xfrm>
        </p:grpSpPr>
        <p:sp>
          <p:nvSpPr>
            <p:cNvPr id="13" name="Rectangle 12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4" name="Group 15"/>
          <p:cNvGrpSpPr>
            <a:grpSpLocks/>
          </p:cNvGrpSpPr>
          <p:nvPr/>
        </p:nvGrpSpPr>
        <p:grpSpPr bwMode="auto">
          <a:xfrm>
            <a:off x="4114800" y="3200400"/>
            <a:ext cx="1371600" cy="914400"/>
            <a:chOff x="914400" y="2209800"/>
            <a:chExt cx="1371600" cy="914400"/>
          </a:xfrm>
        </p:grpSpPr>
        <p:sp>
          <p:nvSpPr>
            <p:cNvPr id="17" name="Rectangle 16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Child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5" name="Group 19"/>
          <p:cNvGrpSpPr>
            <a:grpSpLocks/>
          </p:cNvGrpSpPr>
          <p:nvPr/>
        </p:nvGrpSpPr>
        <p:grpSpPr bwMode="auto">
          <a:xfrm>
            <a:off x="1143000" y="4648200"/>
            <a:ext cx="1371600" cy="914400"/>
            <a:chOff x="914400" y="2209800"/>
            <a:chExt cx="1371600" cy="914400"/>
          </a:xfrm>
        </p:grpSpPr>
        <p:sp>
          <p:nvSpPr>
            <p:cNvPr id="21" name="Rectangle 20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656" name="Group 23"/>
          <p:cNvGrpSpPr>
            <a:grpSpLocks/>
          </p:cNvGrpSpPr>
          <p:nvPr/>
        </p:nvGrpSpPr>
        <p:grpSpPr bwMode="auto">
          <a:xfrm>
            <a:off x="4114800" y="4648200"/>
            <a:ext cx="1371600" cy="914400"/>
            <a:chOff x="914400" y="2209800"/>
            <a:chExt cx="1371600" cy="914400"/>
          </a:xfrm>
        </p:grpSpPr>
        <p:sp>
          <p:nvSpPr>
            <p:cNvPr id="25" name="Rectangle 24"/>
            <p:cNvSpPr/>
            <p:nvPr/>
          </p:nvSpPr>
          <p:spPr>
            <a:xfrm>
              <a:off x="914400" y="2209800"/>
              <a:ext cx="1371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Employee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25146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2819400"/>
              <a:ext cx="1371600" cy="3048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9" name="Straight Connector 28"/>
          <p:cNvCxnSpPr>
            <a:endCxn id="10" idx="1"/>
          </p:cNvCxnSpPr>
          <p:nvPr/>
        </p:nvCxnSpPr>
        <p:spPr>
          <a:xfrm>
            <a:off x="2590800" y="2209800"/>
            <a:ext cx="15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8" name="TextBox 31"/>
          <p:cNvSpPr txBox="1">
            <a:spLocks noChangeArrowheads="1"/>
          </p:cNvSpPr>
          <p:nvPr/>
        </p:nvSpPr>
        <p:spPr bwMode="auto">
          <a:xfrm>
            <a:off x="2514600" y="22098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59" name="TextBox 32"/>
          <p:cNvSpPr txBox="1">
            <a:spLocks noChangeArrowheads="1"/>
          </p:cNvSpPr>
          <p:nvPr/>
        </p:nvSpPr>
        <p:spPr bwMode="auto">
          <a:xfrm>
            <a:off x="3810000" y="22098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514600" y="3657600"/>
            <a:ext cx="1600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1" name="TextBox 34"/>
          <p:cNvSpPr txBox="1">
            <a:spLocks noChangeArrowheads="1"/>
          </p:cNvSpPr>
          <p:nvPr/>
        </p:nvSpPr>
        <p:spPr bwMode="auto">
          <a:xfrm>
            <a:off x="2514600" y="36576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62" name="TextBox 35"/>
          <p:cNvSpPr txBox="1">
            <a:spLocks noChangeArrowheads="1"/>
          </p:cNvSpPr>
          <p:nvPr/>
        </p:nvSpPr>
        <p:spPr bwMode="auto">
          <a:xfrm>
            <a:off x="3581400" y="3657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514600" y="5105400"/>
            <a:ext cx="1600200" cy="15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4" name="TextBox 37"/>
          <p:cNvSpPr txBox="1">
            <a:spLocks noChangeArrowheads="1"/>
          </p:cNvSpPr>
          <p:nvPr/>
        </p:nvSpPr>
        <p:spPr bwMode="auto">
          <a:xfrm>
            <a:off x="2514600" y="5105400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665" name="TextBox 38"/>
          <p:cNvSpPr txBox="1">
            <a:spLocks noChangeArrowheads="1"/>
          </p:cNvSpPr>
          <p:nvPr/>
        </p:nvSpPr>
        <p:spPr bwMode="auto">
          <a:xfrm>
            <a:off x="3581400" y="51054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27666" name="TextBox 41"/>
          <p:cNvSpPr txBox="1">
            <a:spLocks noChangeArrowheads="1"/>
          </p:cNvSpPr>
          <p:nvPr/>
        </p:nvSpPr>
        <p:spPr bwMode="auto">
          <a:xfrm>
            <a:off x="5715000" y="1743075"/>
            <a:ext cx="2667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Exactly one:</a:t>
            </a:r>
          </a:p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department has one and only one boss</a:t>
            </a:r>
          </a:p>
        </p:txBody>
      </p:sp>
      <p:sp>
        <p:nvSpPr>
          <p:cNvPr id="27667" name="TextBox 42"/>
          <p:cNvSpPr txBox="1">
            <a:spLocks noChangeArrowheads="1"/>
          </p:cNvSpPr>
          <p:nvPr/>
        </p:nvSpPr>
        <p:spPr bwMode="auto">
          <a:xfrm>
            <a:off x="5715000" y="3190875"/>
            <a:ext cx="2667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or more: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has zero to many children</a:t>
            </a:r>
          </a:p>
        </p:txBody>
      </p:sp>
      <p:sp>
        <p:nvSpPr>
          <p:cNvPr id="27668" name="TextBox 43"/>
          <p:cNvSpPr txBox="1">
            <a:spLocks noChangeArrowheads="1"/>
          </p:cNvSpPr>
          <p:nvPr/>
        </p:nvSpPr>
        <p:spPr bwMode="auto">
          <a:xfrm>
            <a:off x="5715000" y="4638675"/>
            <a:ext cx="2667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One or more:</a:t>
            </a:r>
          </a:p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boss is responsible for one or more employees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many-to-many relationships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when attributes about the relationship between two classes needs to be recorded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related to courses; a Grade class provides an attribute to describe this relationship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Illnesses are related to symptoms; a Treatment class provides an attribute to describe this relationship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06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&amp; Aggregation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denotes inheritance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and operations of the superclass are valid for the sub-class</a:t>
            </a:r>
          </a:p>
          <a:p>
            <a:pPr lvl="1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as a solid line with a hollow arrow pointing at the superclass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denotes a logical “a-part-of” relationship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denotes a physical “a-part-of” relationship</a:t>
            </a:r>
          </a:p>
        </p:txBody>
      </p:sp>
    </p:spTree>
    <p:extLst>
      <p:ext uri="{BB962C8B-B14F-4D97-AF65-F5344CB8AC3E}">
        <p14:creationId xmlns:p14="http://schemas.microsoft.com/office/powerpoint/2010/main" val="40724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1219200"/>
            <a:ext cx="6781800" cy="49530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Title 2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110555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Class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 rot="5400000">
            <a:off x="2209799" y="457201"/>
            <a:ext cx="4724401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Class Diagrams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populated class diagrams of real-world system can be difficult to understand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ways of simplifying class diagrams: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only concrete classes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view mechanism shows a subset of classes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show aggregations of classes (or any elements in UML)</a:t>
            </a:r>
          </a:p>
          <a:p>
            <a:pPr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 with instantiated classes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instead of a Doctor class, create an actual doctor, say Dr. Smith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values into each attribute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discover additional attributes, relationships and/or operations or those that are misplaced</a:t>
            </a:r>
          </a:p>
        </p:txBody>
      </p:sp>
    </p:spTree>
    <p:extLst>
      <p:ext uri="{BB962C8B-B14F-4D97-AF65-F5344CB8AC3E}">
        <p14:creationId xmlns:p14="http://schemas.microsoft.com/office/powerpoint/2010/main" val="210514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19200" y="1447800"/>
            <a:ext cx="6705600" cy="48006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Object Diagram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62686" y="1524000"/>
            <a:ext cx="4595314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rules and style guidelines for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creating class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diagrams, and object diagrams.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processes used to create class diagrams, and object diagrams.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class diagrams, and object diagrams.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among structural models.</a:t>
            </a: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between structural and functional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43333" cy="4572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 represent system objects and their relationships: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2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588" eaLnBrk="1" hangingPunct="1">
              <a:buFont typeface="Arial" charset="0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discover the key data contained in the problem domain and to build a structural model of the objects</a:t>
            </a:r>
          </a:p>
          <a:p>
            <a:pPr eaLnBrk="1" hangingPunct="1"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838200" y="3821113"/>
            <a:ext cx="2971800" cy="1905000"/>
          </a:xfrm>
          <a:prstGeom prst="cloud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loud 6"/>
          <p:cNvSpPr/>
          <p:nvPr/>
        </p:nvSpPr>
        <p:spPr>
          <a:xfrm>
            <a:off x="5715000" y="3744913"/>
            <a:ext cx="2590800" cy="1676400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rved Down Arrow 7"/>
          <p:cNvSpPr/>
          <p:nvPr/>
        </p:nvSpPr>
        <p:spPr>
          <a:xfrm>
            <a:off x="2438400" y="3440113"/>
            <a:ext cx="4267200" cy="9144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1449388" y="5726113"/>
            <a:ext cx="1941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</a:t>
            </a:r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6172200" y="5421313"/>
            <a:ext cx="19415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Solution Domain</a:t>
            </a:r>
          </a:p>
        </p:txBody>
      </p:sp>
      <p:sp>
        <p:nvSpPr>
          <p:cNvPr id="11" name="Cube 10"/>
          <p:cNvSpPr/>
          <p:nvPr/>
        </p:nvSpPr>
        <p:spPr>
          <a:xfrm>
            <a:off x="2362200" y="4811713"/>
            <a:ext cx="381000" cy="381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02113"/>
            <a:ext cx="4841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886200" y="3600450"/>
            <a:ext cx="160011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</a:p>
          <a:p>
            <a:pPr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pic>
        <p:nvPicPr>
          <p:cNvPr id="14348" name="Picture 13" descr="Slide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495800"/>
            <a:ext cx="68738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4" descr="Slide2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14800"/>
            <a:ext cx="6365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Attributes, &amp; Operations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029200" cy="45259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463550" lvl="1" indent="-6350" eaLnBrk="1" hangingPunct="1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for instances of people, places, or things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marL="463550" lvl="1" indent="-6350" eaLnBrk="1" hangingPunct="1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that describe the state of an instance of a class (an object)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  <a:p>
            <a:pPr marL="463550" lvl="1" indent="-6350" eaLnBrk="1" hangingPunct="1">
              <a:buFont typeface="Arial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or functions that a class can perform</a:t>
            </a:r>
          </a:p>
        </p:txBody>
      </p:sp>
      <p:pic>
        <p:nvPicPr>
          <p:cNvPr id="5" name="Picture 4" descr="Slid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05075"/>
            <a:ext cx="1838325" cy="1762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ight Arrow 12"/>
          <p:cNvSpPr/>
          <p:nvPr/>
        </p:nvSpPr>
        <p:spPr>
          <a:xfrm rot="9026322">
            <a:off x="2757488" y="2093913"/>
            <a:ext cx="838200" cy="2286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ight Arrow 13"/>
          <p:cNvSpPr/>
          <p:nvPr/>
        </p:nvSpPr>
        <p:spPr>
          <a:xfrm rot="11426290">
            <a:off x="2824163" y="3063875"/>
            <a:ext cx="685800" cy="2286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12941288">
            <a:off x="2894013" y="4292600"/>
            <a:ext cx="685800" cy="228600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034355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1" y="1219200"/>
            <a:ext cx="8043333" cy="4648497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how classes relate to one another.</a:t>
            </a:r>
          </a:p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basic types in UML</a:t>
            </a:r>
          </a:p>
          <a:p>
            <a:pPr marL="971550" lvl="1" indent="-514350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pPr marL="1253854" lvl="2" indent="-51435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attributes and operations</a:t>
            </a:r>
          </a:p>
          <a:p>
            <a:pPr marL="1253854" lvl="2" indent="-51435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relationships that are “a-kind-of”</a:t>
            </a:r>
          </a:p>
          <a:p>
            <a:pPr marL="971550" lvl="1" indent="-514350" eaLnBrk="1" hangingPunct="1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1253854" lvl="2" indent="-514350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Relates parts to wholes or assemblies</a:t>
            </a:r>
          </a:p>
          <a:p>
            <a:pPr marL="1253854" lvl="2" indent="-51435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relationships that are “a-part-of” or “has-parts” </a:t>
            </a:r>
          </a:p>
          <a:p>
            <a:pPr marL="971550" lvl="1" indent="-514350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1253854" lvl="2" indent="-514350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relationships between classes</a:t>
            </a:r>
          </a:p>
          <a:p>
            <a:pPr marL="1252728" lvl="2" indent="-512064"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a weaker form of aggregation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103435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22" y="1295401"/>
            <a:ext cx="8043333" cy="46487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model that shows classes and their relationships to one another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within the system (a person, place or thing)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manages information in the system and contains: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Attributes—characteristics of the class</a:t>
            </a: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Operations—activities the class can perform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Relationships—the associations between classes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as lines between classes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Multiplicity indicates how many of one object is/are associated with other objects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805755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10" y="914400"/>
            <a:ext cx="8043333" cy="5334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class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Person: last name, first name, address, etc.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 be derived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Preceded with a slash (/) </a:t>
            </a:r>
          </a:p>
          <a:p>
            <a:pPr lvl="2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age is derived from date of birth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of an attribute: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access to attributes to ensure consistency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attributes (+): visible to all classes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attributes (-): visible only to an instance of the class in which they are defined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attributes (#): visible only to an instance of the class in which they are defined and its descendants</a:t>
            </a:r>
          </a:p>
          <a:p>
            <a:pPr lvl="1">
              <a:spcBef>
                <a:spcPts val="6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4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48822" y="108645"/>
            <a:ext cx="8043333" cy="958155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48822" y="1075944"/>
            <a:ext cx="8043333" cy="4344293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operations are not shown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delete an instance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or set a value</a:t>
            </a:r>
          </a:p>
          <a:p>
            <a:pPr eaLnBrk="1" hangingPunct="1">
              <a:spcBef>
                <a:spcPts val="6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operations: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Constructor—creates an object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Query—makes information about the state of an object available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Update—changes values of some or all of an object’s attributes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Destructor—deletes or removes an object</a:t>
            </a:r>
          </a:p>
          <a:p>
            <a:pPr eaLnBrk="1" hangingPunct="1">
              <a:spcBef>
                <a:spcPts val="6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3176</TotalTime>
  <Words>749</Words>
  <Application>Microsoft Office PowerPoint</Application>
  <PresentationFormat>On-screen Show (4:3)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News Gothic MT</vt:lpstr>
      <vt:lpstr>Times New Roman</vt:lpstr>
      <vt:lpstr>Wingdings</vt:lpstr>
      <vt:lpstr>Wingdings 2</vt:lpstr>
      <vt:lpstr>Theme1</vt:lpstr>
      <vt:lpstr>Chapter 5: Structural Modeling</vt:lpstr>
      <vt:lpstr>Objectives</vt:lpstr>
      <vt:lpstr>Introduction</vt:lpstr>
      <vt:lpstr>Structural Models</vt:lpstr>
      <vt:lpstr>Classes, Attributes, &amp; Operations</vt:lpstr>
      <vt:lpstr>Relationships</vt:lpstr>
      <vt:lpstr>Class Diagrams</vt:lpstr>
      <vt:lpstr>Attributes</vt:lpstr>
      <vt:lpstr>Operations</vt:lpstr>
      <vt:lpstr>Relationships</vt:lpstr>
      <vt:lpstr>Multiplicities</vt:lpstr>
      <vt:lpstr>Association Classes</vt:lpstr>
      <vt:lpstr>Generalization &amp; Aggregation Associations</vt:lpstr>
      <vt:lpstr>Sample Class Diagram</vt:lpstr>
      <vt:lpstr>Simplifying Class Diagrams</vt:lpstr>
      <vt:lpstr>Object Diagrams</vt:lpstr>
      <vt:lpstr>Example Object Diagram</vt:lpstr>
      <vt:lpstr>Summary</vt:lpstr>
    </vt:vector>
  </TitlesOfParts>
  <Company>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Project Selection &amp; Management</dc:title>
  <dc:creator>Fernando Maymí</dc:creator>
  <cp:lastModifiedBy>Hardeep K Dhalla</cp:lastModifiedBy>
  <cp:revision>71</cp:revision>
  <dcterms:created xsi:type="dcterms:W3CDTF">2015-01-22T13:37:01Z</dcterms:created>
  <dcterms:modified xsi:type="dcterms:W3CDTF">2020-10-12T16:44:56Z</dcterms:modified>
</cp:coreProperties>
</file>