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0" r:id="rId3"/>
    <p:sldId id="281" r:id="rId4"/>
    <p:sldId id="319" r:id="rId5"/>
    <p:sldId id="282" r:id="rId6"/>
    <p:sldId id="257" r:id="rId7"/>
    <p:sldId id="284" r:id="rId8"/>
    <p:sldId id="285" r:id="rId9"/>
    <p:sldId id="258" r:id="rId10"/>
    <p:sldId id="288" r:id="rId11"/>
    <p:sldId id="320" r:id="rId12"/>
    <p:sldId id="289" r:id="rId13"/>
    <p:sldId id="322" r:id="rId14"/>
    <p:sldId id="259" r:id="rId15"/>
    <p:sldId id="347" r:id="rId16"/>
    <p:sldId id="334" r:id="rId17"/>
    <p:sldId id="291" r:id="rId18"/>
    <p:sldId id="293" r:id="rId19"/>
    <p:sldId id="261" r:id="rId20"/>
    <p:sldId id="323" r:id="rId21"/>
    <p:sldId id="348" r:id="rId22"/>
    <p:sldId id="299" r:id="rId23"/>
    <p:sldId id="262" r:id="rId24"/>
    <p:sldId id="301" r:id="rId25"/>
    <p:sldId id="263" r:id="rId26"/>
    <p:sldId id="303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7C50A3D5-C3E3-4EB6-A14D-119BCEA33A01}"/>
    <pc:docChg chg="delSld modSld">
      <pc:chgData name="Hardeep K Dhalla" userId="abf1c324fe834724" providerId="LiveId" clId="{7C50A3D5-C3E3-4EB6-A14D-119BCEA33A01}" dt="2020-09-02T14:47:29.384" v="1" actId="6549"/>
      <pc:docMkLst>
        <pc:docMk/>
      </pc:docMkLst>
      <pc:sldChg chg="modSp mod">
        <pc:chgData name="Hardeep K Dhalla" userId="abf1c324fe834724" providerId="LiveId" clId="{7C50A3D5-C3E3-4EB6-A14D-119BCEA33A01}" dt="2020-09-02T14:47:29.384" v="1" actId="6549"/>
        <pc:sldMkLst>
          <pc:docMk/>
          <pc:sldMk cId="0" sldId="270"/>
        </pc:sldMkLst>
        <pc:spChg chg="mod">
          <ac:chgData name="Hardeep K Dhalla" userId="abf1c324fe834724" providerId="LiveId" clId="{7C50A3D5-C3E3-4EB6-A14D-119BCEA33A01}" dt="2020-09-02T14:47:29.384" v="1" actId="6549"/>
          <ac:spMkLst>
            <pc:docMk/>
            <pc:sldMk cId="0" sldId="270"/>
            <ac:spMk id="3" creationId="{00000000-0000-0000-0000-000000000000}"/>
          </ac:spMkLst>
        </pc:spChg>
      </pc:sldChg>
      <pc:sldChg chg="del">
        <pc:chgData name="Hardeep K Dhalla" userId="abf1c324fe834724" providerId="LiveId" clId="{7C50A3D5-C3E3-4EB6-A14D-119BCEA33A01}" dt="2020-09-02T14:46:32.013" v="0" actId="47"/>
        <pc:sldMkLst>
          <pc:docMk/>
          <pc:sldMk cId="0" sldId="273"/>
        </pc:sldMkLst>
      </pc:sldChg>
      <pc:sldChg chg="del">
        <pc:chgData name="Hardeep K Dhalla" userId="abf1c324fe834724" providerId="LiveId" clId="{7C50A3D5-C3E3-4EB6-A14D-119BCEA33A01}" dt="2020-09-02T14:46:32.013" v="0" actId="47"/>
        <pc:sldMkLst>
          <pc:docMk/>
          <pc:sldMk cId="0" sldId="305"/>
        </pc:sldMkLst>
      </pc:sldChg>
      <pc:sldChg chg="del">
        <pc:chgData name="Hardeep K Dhalla" userId="abf1c324fe834724" providerId="LiveId" clId="{7C50A3D5-C3E3-4EB6-A14D-119BCEA33A01}" dt="2020-09-02T14:46:32.013" v="0" actId="47"/>
        <pc:sldMkLst>
          <pc:docMk/>
          <pc:sldMk cId="0" sldId="307"/>
        </pc:sldMkLst>
      </pc:sldChg>
      <pc:sldChg chg="del">
        <pc:chgData name="Hardeep K Dhalla" userId="abf1c324fe834724" providerId="LiveId" clId="{7C50A3D5-C3E3-4EB6-A14D-119BCEA33A01}" dt="2020-09-02T14:46:32.013" v="0" actId="47"/>
        <pc:sldMkLst>
          <pc:docMk/>
          <pc:sldMk cId="0" sldId="313"/>
        </pc:sldMkLst>
      </pc:sldChg>
      <pc:sldChg chg="del">
        <pc:chgData name="Hardeep K Dhalla" userId="abf1c324fe834724" providerId="LiveId" clId="{7C50A3D5-C3E3-4EB6-A14D-119BCEA33A01}" dt="2020-09-02T14:46:32.013" v="0" actId="47"/>
        <pc:sldMkLst>
          <pc:docMk/>
          <pc:sldMk cId="0" sldId="316"/>
        </pc:sldMkLst>
      </pc:sldChg>
      <pc:sldChg chg="del">
        <pc:chgData name="Hardeep K Dhalla" userId="abf1c324fe834724" providerId="LiveId" clId="{7C50A3D5-C3E3-4EB6-A14D-119BCEA33A01}" dt="2020-09-02T14:46:32.013" v="0" actId="47"/>
        <pc:sldMkLst>
          <pc:docMk/>
          <pc:sldMk cId="0" sldId="325"/>
        </pc:sldMkLst>
      </pc:sldChg>
      <pc:sldChg chg="del">
        <pc:chgData name="Hardeep K Dhalla" userId="abf1c324fe834724" providerId="LiveId" clId="{7C50A3D5-C3E3-4EB6-A14D-119BCEA33A01}" dt="2020-09-02T14:46:32.013" v="0" actId="47"/>
        <pc:sldMkLst>
          <pc:docMk/>
          <pc:sldMk cId="0" sldId="326"/>
        </pc:sldMkLst>
      </pc:sldChg>
      <pc:sldChg chg="del">
        <pc:chgData name="Hardeep K Dhalla" userId="abf1c324fe834724" providerId="LiveId" clId="{7C50A3D5-C3E3-4EB6-A14D-119BCEA33A01}" dt="2020-09-02T14:46:32.013" v="0" actId="47"/>
        <pc:sldMkLst>
          <pc:docMk/>
          <pc:sldMk cId="1021939441" sldId="337"/>
        </pc:sldMkLst>
      </pc:sldChg>
      <pc:sldChg chg="del">
        <pc:chgData name="Hardeep K Dhalla" userId="abf1c324fe834724" providerId="LiveId" clId="{7C50A3D5-C3E3-4EB6-A14D-119BCEA33A01}" dt="2020-09-02T14:46:32.013" v="0" actId="47"/>
        <pc:sldMkLst>
          <pc:docMk/>
          <pc:sldMk cId="2770983247" sldId="34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zPDHqR2qhU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cost of accommodating changing customer requirements is reduced. </a:t>
            </a:r>
          </a:p>
          <a:p>
            <a:r>
              <a:rPr lang="en-GB" dirty="0"/>
              <a:t>The amount of analysis and documentation that has to be redone is much less than is required with the waterfall model.</a:t>
            </a:r>
          </a:p>
          <a:p>
            <a:r>
              <a:rPr lang="en-GB" dirty="0"/>
              <a:t>It is easier to get customer feedback on the development work that has been done. </a:t>
            </a:r>
          </a:p>
          <a:p>
            <a:r>
              <a:rPr lang="en-GB" dirty="0"/>
              <a:t>More rapid delivery and deployment of useful software to the customer is possible.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is not visible. </a:t>
            </a:r>
          </a:p>
          <a:p>
            <a:r>
              <a:rPr lang="en-GB" dirty="0"/>
              <a:t>System structure tends to degrade as new increments are added</a:t>
            </a:r>
            <a:r>
              <a:rPr lang="en-GB" i="1" dirty="0"/>
              <a:t>. </a:t>
            </a:r>
            <a:r>
              <a:rPr lang="en-GB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and configuration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software reuse where systems are integrated from existing components or application systems (sometimes called COTS -Commercial-off-the-shelf) systems).</a:t>
            </a:r>
          </a:p>
          <a:p>
            <a:r>
              <a:rPr lang="en-GB" dirty="0"/>
              <a:t>Reused elements may be configured to adapt their behaviour and functionality to a user’s requirements</a:t>
            </a:r>
          </a:p>
          <a:p>
            <a:r>
              <a:rPr lang="en-GB" dirty="0"/>
              <a:t>Reuse is now the standard approach for building many types of business system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reusable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that are configured for use in a particular environment.</a:t>
            </a:r>
          </a:p>
          <a:p>
            <a:r>
              <a:rPr lang="en-GB" dirty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costs and risks as less software is developed from scratch</a:t>
            </a:r>
          </a:p>
          <a:p>
            <a:r>
              <a:rPr lang="en-US" dirty="0"/>
              <a:t>Faster delivery and deployment of system</a:t>
            </a:r>
          </a:p>
          <a:p>
            <a:r>
              <a:rPr lang="en-US" dirty="0"/>
              <a:t>But requirements compromises are inevitable so system may not meet real needs of users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specification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/>
              <a:t>The process of establishing what services are required and the constraints on the system’s operation and development.</a:t>
            </a:r>
          </a:p>
          <a:p>
            <a:r>
              <a:rPr lang="en-GB" dirty="0"/>
              <a:t>Requirements engineering process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2"/>
            <a:r>
              <a:rPr lang="en-GB" dirty="0"/>
              <a:t>What do the system stakeholders require or expect from the system?</a:t>
            </a:r>
          </a:p>
          <a:p>
            <a:pPr lvl="1"/>
            <a:r>
              <a:rPr lang="en-GB" dirty="0"/>
              <a:t>Requirements specification	</a:t>
            </a:r>
          </a:p>
          <a:p>
            <a:pPr lvl="2"/>
            <a:r>
              <a:rPr lang="en-GB" dirty="0"/>
              <a:t>Defining the requirements in detail</a:t>
            </a:r>
          </a:p>
          <a:p>
            <a:pPr lvl="1"/>
            <a:r>
              <a:rPr lang="en-GB" dirty="0"/>
              <a:t>Requirements validation</a:t>
            </a:r>
          </a:p>
          <a:p>
            <a:pPr lvl="2"/>
            <a:r>
              <a:rPr lang="en-GB" dirty="0"/>
              <a:t>Checking the validity of the requirements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of converting the system specification into an executable system.</a:t>
            </a:r>
          </a:p>
          <a:p>
            <a:r>
              <a:rPr lang="en-GB" dirty="0"/>
              <a:t>Software design</a:t>
            </a:r>
          </a:p>
          <a:p>
            <a:pPr lvl="1"/>
            <a:r>
              <a:rPr lang="en-GB" dirty="0"/>
              <a:t>Design a software structure that realises the specification;</a:t>
            </a:r>
          </a:p>
          <a:p>
            <a:r>
              <a:rPr lang="en-GB" dirty="0"/>
              <a:t>Implementation</a:t>
            </a:r>
          </a:p>
          <a:p>
            <a:pPr lvl="1"/>
            <a:r>
              <a:rPr lang="en-GB" dirty="0"/>
              <a:t>Translate this structure into an executable program;</a:t>
            </a:r>
          </a:p>
          <a:p>
            <a:r>
              <a:rPr lang="en-GB" dirty="0"/>
              <a:t>The activities of design and implementation are closely related and may be inter-leaved.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general model of the design process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 models</a:t>
            </a:r>
          </a:p>
          <a:p>
            <a:r>
              <a:rPr lang="en-GB"/>
              <a:t>Process activities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Architectural design,</a:t>
            </a:r>
            <a:r>
              <a:rPr lang="en-GB" dirty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</a:p>
          <a:p>
            <a:r>
              <a:rPr lang="en-GB" i="1" dirty="0"/>
              <a:t>Interface design,</a:t>
            </a:r>
            <a:r>
              <a:rPr lang="en-GB" dirty="0"/>
              <a:t> where you define the interfaces between system components. </a:t>
            </a:r>
          </a:p>
          <a:p>
            <a:r>
              <a:rPr lang="en-GB" i="1" dirty="0"/>
              <a:t>Component selection and design, </a:t>
            </a:r>
            <a:r>
              <a:rPr lang="en-GB" dirty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implemented either by developing a program or programs or by configuring an application system.</a:t>
            </a:r>
          </a:p>
          <a:p>
            <a:r>
              <a:rPr lang="en-US" dirty="0"/>
              <a:t>Programming is an individual activity with no standard process.</a:t>
            </a:r>
          </a:p>
          <a:p>
            <a:r>
              <a:rPr lang="en-US" dirty="0"/>
              <a:t>Debugging is the activity of finding program faults and correcting these faults.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/>
              <a:t>Involves checking and review processes and system testing.</a:t>
            </a:r>
          </a:p>
          <a:p>
            <a:r>
              <a:rPr lang="en-GB" dirty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/>
              <a:t>Testing is the most commonly used V &amp; V activity.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of testing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Component testing</a:t>
            </a:r>
          </a:p>
          <a:p>
            <a:pPr lvl="1"/>
            <a:r>
              <a:rPr lang="en-GB" dirty="0"/>
              <a:t>Individual components are tested independently; </a:t>
            </a:r>
          </a:p>
          <a:p>
            <a:pPr lvl="1"/>
            <a:r>
              <a:rPr lang="en-GB" dirty="0"/>
              <a:t>Components may be functions or objects or coherent groupings of these entities.</a:t>
            </a:r>
          </a:p>
          <a:p>
            <a:r>
              <a:rPr lang="en-GB" dirty="0"/>
              <a:t>System testing</a:t>
            </a:r>
          </a:p>
          <a:p>
            <a:pPr lvl="1"/>
            <a:r>
              <a:rPr lang="en-GB" dirty="0"/>
              <a:t>Testing of the system as a whole. Testing of emergent properties is particularly important.</a:t>
            </a:r>
          </a:p>
          <a:p>
            <a:r>
              <a:rPr lang="en-GB" dirty="0"/>
              <a:t>Customer testing</a:t>
            </a:r>
          </a:p>
          <a:p>
            <a:pPr lvl="1"/>
            <a:r>
              <a:rPr lang="en-GB" dirty="0"/>
              <a:t>Testing with customer data to check that the system meets the customer’s needs.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 in a plan-driven software process (V-model)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1110" y="5573027"/>
            <a:ext cx="5406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V model testing phases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is inherently flexible and can change. </a:t>
            </a:r>
          </a:p>
          <a:p>
            <a:r>
              <a:rPr lang="en-GB" dirty="0"/>
              <a:t>As requirements change through changing business circumstances, the software that supports the business must also evolve and change.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structured set of activities required to develop a </a:t>
            </a:r>
            <a:br>
              <a:rPr lang="en-GB" dirty="0"/>
            </a:br>
            <a:r>
              <a:rPr lang="en-GB" dirty="0"/>
              <a:t>software system. </a:t>
            </a:r>
          </a:p>
          <a:p>
            <a:r>
              <a:rPr lang="en-GB" dirty="0"/>
              <a:t>Many different software processes but all involve:</a:t>
            </a:r>
          </a:p>
          <a:p>
            <a:pPr lvl="1"/>
            <a:r>
              <a:rPr lang="en-GB" dirty="0"/>
              <a:t>Specification – defining what the system should do;</a:t>
            </a:r>
          </a:p>
          <a:p>
            <a:pPr lvl="1"/>
            <a:r>
              <a:rPr lang="en-GB" dirty="0"/>
              <a:t>Design and implementation – defining the organization of the system and implementing the system;</a:t>
            </a:r>
          </a:p>
          <a:p>
            <a:pPr lvl="1"/>
            <a:r>
              <a:rPr lang="en-GB" dirty="0"/>
              <a:t>Validation – checking that it does what the customer wants;</a:t>
            </a:r>
          </a:p>
          <a:p>
            <a:pPr lvl="1"/>
            <a:r>
              <a:rPr lang="en-GB" dirty="0"/>
              <a:t>Evolution – changing the system in response to changing customer needs.</a:t>
            </a:r>
          </a:p>
          <a:p>
            <a:pPr>
              <a:buNone/>
            </a:pPr>
            <a:r>
              <a:rPr lang="en-GB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/>
              <a:t>In agile processes, planning is incremental and it is easier to change the process to reflect changing customer requirements. </a:t>
            </a:r>
          </a:p>
          <a:p>
            <a:r>
              <a:rPr lang="en-GB" dirty="0"/>
              <a:t>In practice, most practical processes include elements of both plan-driven and agile approaches. </a:t>
            </a:r>
          </a:p>
          <a:p>
            <a:r>
              <a:rPr lang="en-GB" dirty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r>
              <a:rPr lang="en-GB" dirty="0"/>
              <a:t>Incremental development</a:t>
            </a:r>
          </a:p>
          <a:p>
            <a:pPr lvl="1"/>
            <a:r>
              <a:rPr lang="en-GB" dirty="0"/>
              <a:t>Specification, development and validation are interleaved. May be plan-driven or agile.</a:t>
            </a:r>
          </a:p>
          <a:p>
            <a:r>
              <a:rPr lang="en-GB" dirty="0"/>
              <a:t>Integration and configuration</a:t>
            </a:r>
          </a:p>
          <a:p>
            <a:pPr lvl="1"/>
            <a:r>
              <a:rPr lang="en-GB" dirty="0"/>
              <a:t>The system is assembled from existing configurable components. May be plan-driven or agile.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separate identified phases in the waterfall model:</a:t>
            </a:r>
          </a:p>
          <a:p>
            <a:pPr lvl="1"/>
            <a:r>
              <a:rPr lang="en-GB" dirty="0"/>
              <a:t>Requirements analysis and definition</a:t>
            </a:r>
          </a:p>
          <a:p>
            <a:pPr lvl="1"/>
            <a:r>
              <a:rPr lang="en-GB" dirty="0"/>
              <a:t>System and software design</a:t>
            </a:r>
          </a:p>
          <a:p>
            <a:pPr lvl="1"/>
            <a:r>
              <a:rPr lang="en-GB" dirty="0"/>
              <a:t>Implementation and unit testing</a:t>
            </a:r>
          </a:p>
          <a:p>
            <a:pPr lvl="1"/>
            <a:r>
              <a:rPr lang="en-GB" dirty="0"/>
              <a:t>Integration and system testing</a:t>
            </a:r>
          </a:p>
          <a:p>
            <a:pPr lvl="1"/>
            <a:r>
              <a:rPr lang="en-GB" dirty="0"/>
              <a:t>Operation and maintenance</a:t>
            </a:r>
          </a:p>
          <a:p>
            <a:r>
              <a:rPr lang="en-GB" dirty="0"/>
              <a:t>The main drawback of the waterfall model is the difficulty of accommodating change after the process is underway. In principle, a phase has to be complete before moving onto the next phase.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Inflexible partitioning of the project into distinct stages makes it difficult to respond to changing customer requirements.</a:t>
            </a:r>
          </a:p>
          <a:p>
            <a:r>
              <a:rPr lang="en-GB" dirty="0"/>
              <a:t>The waterfall model is mostly used for large systems engineering projects where a system is developed at several sites.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10030</TotalTime>
  <Words>1136</Words>
  <Application>Microsoft Office PowerPoint</Application>
  <PresentationFormat>On-screen Show (4:3)</PresentationFormat>
  <Paragraphs>182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SE10 slides</vt:lpstr>
      <vt:lpstr>Chapter 2 – Software Processes</vt:lpstr>
      <vt:lpstr>Topics covered</vt:lpstr>
      <vt:lpstr>The software process</vt:lpstr>
      <vt:lpstr>Plan-driven and agile processes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Advantages and disadvantages</vt:lpstr>
      <vt:lpstr>Process activities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Hardeep K Dhalla</cp:lastModifiedBy>
  <cp:revision>78</cp:revision>
  <dcterms:created xsi:type="dcterms:W3CDTF">2010-01-06T19:57:16Z</dcterms:created>
  <dcterms:modified xsi:type="dcterms:W3CDTF">2020-09-02T14:47:30Z</dcterms:modified>
</cp:coreProperties>
</file>