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3" r:id="rId5"/>
    <p:sldId id="348" r:id="rId6"/>
    <p:sldId id="323" r:id="rId7"/>
    <p:sldId id="269" r:id="rId8"/>
    <p:sldId id="372" r:id="rId9"/>
    <p:sldId id="280" r:id="rId10"/>
    <p:sldId id="325" r:id="rId11"/>
    <p:sldId id="273" r:id="rId12"/>
    <p:sldId id="343" r:id="rId13"/>
    <p:sldId id="329" r:id="rId14"/>
    <p:sldId id="347" r:id="rId15"/>
    <p:sldId id="380" r:id="rId16"/>
    <p:sldId id="315" r:id="rId17"/>
    <p:sldId id="289" r:id="rId18"/>
    <p:sldId id="384" r:id="rId19"/>
    <p:sldId id="297" r:id="rId20"/>
    <p:sldId id="319" r:id="rId21"/>
    <p:sldId id="332" r:id="rId22"/>
    <p:sldId id="358" r:id="rId23"/>
  </p:sldIdLst>
  <p:sldSz cx="9144000" cy="6858000" type="screen4x3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6C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5" d="100"/>
          <a:sy n="65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763E1D1C-1119-456C-AB7E-A431CBA07382}"/>
    <pc:docChg chg="delSld modSld">
      <pc:chgData name="Hardeep K Dhalla" userId="abf1c324fe834724" providerId="LiveId" clId="{763E1D1C-1119-456C-AB7E-A431CBA07382}" dt="2020-11-13T05:16:19.353" v="10" actId="6549"/>
      <pc:docMkLst>
        <pc:docMk/>
      </pc:docMkLst>
      <pc:sldChg chg="modSp mod">
        <pc:chgData name="Hardeep K Dhalla" userId="abf1c324fe834724" providerId="LiveId" clId="{763E1D1C-1119-456C-AB7E-A431CBA07382}" dt="2020-11-13T05:14:45.509" v="0" actId="6549"/>
        <pc:sldMkLst>
          <pc:docMk/>
          <pc:sldMk cId="0" sldId="273"/>
        </pc:sldMkLst>
        <pc:spChg chg="mod">
          <ac:chgData name="Hardeep K Dhalla" userId="abf1c324fe834724" providerId="LiveId" clId="{763E1D1C-1119-456C-AB7E-A431CBA07382}" dt="2020-11-13T05:14:45.509" v="0" actId="6549"/>
          <ac:spMkLst>
            <pc:docMk/>
            <pc:sldMk cId="0" sldId="273"/>
            <ac:spMk id="29699" creationId="{00000000-0000-0000-0000-000000000000}"/>
          </ac:spMkLst>
        </pc:spChg>
      </pc:sldChg>
      <pc:sldChg chg="del">
        <pc:chgData name="Hardeep K Dhalla" userId="abf1c324fe834724" providerId="LiveId" clId="{763E1D1C-1119-456C-AB7E-A431CBA07382}" dt="2020-11-13T05:15:14.149" v="1" actId="47"/>
        <pc:sldMkLst>
          <pc:docMk/>
          <pc:sldMk cId="0" sldId="275"/>
        </pc:sldMkLst>
      </pc:sldChg>
      <pc:sldChg chg="modSp mod">
        <pc:chgData name="Hardeep K Dhalla" userId="abf1c324fe834724" providerId="LiveId" clId="{763E1D1C-1119-456C-AB7E-A431CBA07382}" dt="2020-11-13T05:16:03.779" v="7" actId="6549"/>
        <pc:sldMkLst>
          <pc:docMk/>
          <pc:sldMk cId="0" sldId="289"/>
        </pc:sldMkLst>
        <pc:spChg chg="mod">
          <ac:chgData name="Hardeep K Dhalla" userId="abf1c324fe834724" providerId="LiveId" clId="{763E1D1C-1119-456C-AB7E-A431CBA07382}" dt="2020-11-13T05:16:03.779" v="7" actId="6549"/>
          <ac:spMkLst>
            <pc:docMk/>
            <pc:sldMk cId="0" sldId="289"/>
            <ac:spMk id="52226" creationId="{00000000-0000-0000-0000-000000000000}"/>
          </ac:spMkLst>
        </pc:spChg>
      </pc:sldChg>
      <pc:sldChg chg="modSp mod">
        <pc:chgData name="Hardeep K Dhalla" userId="abf1c324fe834724" providerId="LiveId" clId="{763E1D1C-1119-456C-AB7E-A431CBA07382}" dt="2020-11-13T05:16:19.353" v="10" actId="6549"/>
        <pc:sldMkLst>
          <pc:docMk/>
          <pc:sldMk cId="0" sldId="319"/>
        </pc:sldMkLst>
        <pc:spChg chg="mod">
          <ac:chgData name="Hardeep K Dhalla" userId="abf1c324fe834724" providerId="LiveId" clId="{763E1D1C-1119-456C-AB7E-A431CBA07382}" dt="2020-11-13T05:16:19.353" v="10" actId="6549"/>
          <ac:spMkLst>
            <pc:docMk/>
            <pc:sldMk cId="0" sldId="319"/>
            <ac:spMk id="93187" creationId="{00000000-0000-0000-0000-000000000000}"/>
          </ac:spMkLst>
        </pc:spChg>
      </pc:sldChg>
      <pc:sldChg chg="del">
        <pc:chgData name="Hardeep K Dhalla" userId="abf1c324fe834724" providerId="LiveId" clId="{763E1D1C-1119-456C-AB7E-A431CBA07382}" dt="2020-11-13T05:15:17.499" v="2" actId="47"/>
        <pc:sldMkLst>
          <pc:docMk/>
          <pc:sldMk cId="0" sldId="335"/>
        </pc:sldMkLst>
      </pc:sldChg>
      <pc:sldChg chg="modSp mod">
        <pc:chgData name="Hardeep K Dhalla" userId="abf1c324fe834724" providerId="LiveId" clId="{763E1D1C-1119-456C-AB7E-A431CBA07382}" dt="2020-11-13T05:15:42.649" v="5" actId="6549"/>
        <pc:sldMkLst>
          <pc:docMk/>
          <pc:sldMk cId="1510840802" sldId="380"/>
        </pc:sldMkLst>
        <pc:spChg chg="mod">
          <ac:chgData name="Hardeep K Dhalla" userId="abf1c324fe834724" providerId="LiveId" clId="{763E1D1C-1119-456C-AB7E-A431CBA07382}" dt="2020-11-13T05:15:42.649" v="5" actId="6549"/>
          <ac:spMkLst>
            <pc:docMk/>
            <pc:sldMk cId="1510840802" sldId="380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763E1D1C-1119-456C-AB7E-A431CBA07382}" dt="2020-11-13T05:16:07.999" v="8" actId="6549"/>
        <pc:sldMkLst>
          <pc:docMk/>
          <pc:sldMk cId="2980675860" sldId="384"/>
        </pc:sldMkLst>
        <pc:spChg chg="mod">
          <ac:chgData name="Hardeep K Dhalla" userId="abf1c324fe834724" providerId="LiveId" clId="{763E1D1C-1119-456C-AB7E-A431CBA07382}" dt="2020-11-13T05:16:07.999" v="8" actId="6549"/>
          <ac:spMkLst>
            <pc:docMk/>
            <pc:sldMk cId="2980675860" sldId="38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81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01800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Chapter 24 - Quality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process standards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72456"/>
          <a:ext cx="8229600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Product standards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standards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 review 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Design review conduct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Requirements document  </a:t>
                      </a:r>
                    </a:p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structure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Submission of new code for </a:t>
                      </a:r>
                    </a:p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 building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Method header 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Version release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Java programming style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Project plan approval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Project plan 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Change control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Change request 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Test recording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 and inspections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group examines part or all of a process or system and its documentation to find potential problems.</a:t>
            </a:r>
          </a:p>
          <a:p>
            <a:r>
              <a:rPr lang="en-GB" dirty="0"/>
              <a:t>Software or documents may be 'signed off' at a </a:t>
            </a:r>
            <a:br>
              <a:rPr lang="en-GB" dirty="0"/>
            </a:br>
            <a:r>
              <a:rPr lang="en-GB" dirty="0"/>
              <a:t>review which signifies that progress to the next </a:t>
            </a:r>
            <a:br>
              <a:rPr lang="en-GB" dirty="0"/>
            </a:br>
            <a:r>
              <a:rPr lang="en-GB" dirty="0"/>
              <a:t>development stage has been approved by </a:t>
            </a:r>
            <a:br>
              <a:rPr lang="en-GB" dirty="0"/>
            </a:br>
            <a:r>
              <a:rPr lang="en-GB" dirty="0"/>
              <a:t>management.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checklists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/>
              <a:t>Checklist of common errors should be used to </a:t>
            </a:r>
            <a:br>
              <a:rPr lang="en-GB" sz="2400" dirty="0"/>
            </a:br>
            <a:r>
              <a:rPr lang="en-GB" sz="2400" dirty="0"/>
              <a:t>drive the inspection.</a:t>
            </a:r>
          </a:p>
          <a:p>
            <a:r>
              <a:rPr lang="en-GB" sz="2400" dirty="0"/>
              <a:t>Error checklists are programming language </a:t>
            </a:r>
            <a:br>
              <a:rPr lang="en-GB" sz="2400" dirty="0"/>
            </a:br>
            <a:r>
              <a:rPr lang="en-GB" sz="2400" dirty="0"/>
              <a:t>dependent and reflect the characteristic errors that are likely to arise in the language.</a:t>
            </a:r>
          </a:p>
          <a:p>
            <a:r>
              <a:rPr lang="en-GB" sz="2400" dirty="0"/>
              <a:t>Examples: Initialisation, Constant naming, loop </a:t>
            </a:r>
            <a:br>
              <a:rPr lang="en-GB" sz="2400" dirty="0"/>
            </a:br>
            <a:r>
              <a:rPr lang="en-GB" sz="2400" dirty="0"/>
              <a:t>termination, array bounds,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4216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program variables initialized before their values are used?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possibility of buffer overflow?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condition correct?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each loop certain to terminate?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statements correctly bracketed?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break is required after each case in case statements, has it been included?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input variables used?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they are output?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unexpected inputs cause corruption?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</a:t>
            </a:r>
            <a:r>
              <a:rPr lang="en-GB" dirty="0" err="1"/>
              <a:t>b</a:t>
            </a:r>
            <a:r>
              <a:rPr lang="en-GB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229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all function and method calls have the correct number of parameters?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formal and actual parameter types match?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parameters in the right order?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components access shared memory, do they have the same model of the shared memory structure?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linked structure is modified, have all links been correctly reassigned?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dynamic storage is used, has space been allocated correctly?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space explicitly deallocated after it is no longer required?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possible error conditions been taken into account?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Check before check-in</a:t>
            </a:r>
            <a:r>
              <a:rPr lang="en-US" dirty="0"/>
              <a:t>  </a:t>
            </a:r>
          </a:p>
          <a:p>
            <a:r>
              <a:rPr lang="en-US" i="1" dirty="0"/>
              <a:t>Never break the build</a:t>
            </a:r>
            <a:r>
              <a:rPr lang="en-US" dirty="0"/>
              <a:t> </a:t>
            </a:r>
          </a:p>
          <a:p>
            <a:r>
              <a:rPr lang="en-GB" dirty="0"/>
              <a:t>	</a:t>
            </a:r>
            <a:r>
              <a:rPr lang="en-GB" i="1" dirty="0"/>
              <a:t>Fix problems when you see them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080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measurement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measurement is concerned with deriving a numeric value for an attribute of a software product or process.</a:t>
            </a:r>
          </a:p>
          <a:p>
            <a:r>
              <a:rPr lang="en-GB" dirty="0"/>
              <a:t>This allows for objective comparisons between techniques and processes.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metric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type of measurement which relates to a software system, process or related documentation</a:t>
            </a:r>
          </a:p>
          <a:p>
            <a:r>
              <a:rPr lang="en-GB" dirty="0"/>
              <a:t>Allow the software and the software process to </a:t>
            </a:r>
            <a:br>
              <a:rPr lang="en-GB" dirty="0"/>
            </a:br>
            <a:r>
              <a:rPr lang="en-GB" dirty="0"/>
              <a:t>be quantified.</a:t>
            </a:r>
          </a:p>
          <a:p>
            <a:r>
              <a:rPr lang="en-GB" dirty="0"/>
              <a:t>May be used to predict product attributes or to control the software process.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time taken for a particular process to be completed</a:t>
            </a:r>
            <a:endParaRPr lang="en-US" dirty="0"/>
          </a:p>
          <a:p>
            <a:r>
              <a:rPr lang="en-US" i="1" dirty="0"/>
              <a:t>The resources required for a particular process</a:t>
            </a:r>
            <a:endParaRPr lang="en-US" dirty="0"/>
          </a:p>
          <a:p>
            <a:r>
              <a:rPr lang="en-US" i="1" dirty="0"/>
              <a:t>The number of occurrences of a particular event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586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 metrics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quality metric should be a predictor of product quality.</a:t>
            </a:r>
          </a:p>
          <a:p>
            <a:r>
              <a:rPr lang="en-GB" dirty="0"/>
              <a:t>Classes of product metric</a:t>
            </a:r>
          </a:p>
          <a:p>
            <a:pPr lvl="1"/>
            <a:r>
              <a:rPr lang="en-GB" dirty="0"/>
              <a:t>Dynamic metrics which are collected by measurements made of a program in execution;</a:t>
            </a:r>
          </a:p>
          <a:p>
            <a:pPr lvl="1"/>
            <a:r>
              <a:rPr lang="en-GB" dirty="0"/>
              <a:t>Static metrics which are collected by measurements made of the system representations;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quality</a:t>
            </a:r>
            <a:endParaRPr lang="en-GB" dirty="0"/>
          </a:p>
          <a:p>
            <a:r>
              <a:rPr lang="en-US" dirty="0"/>
              <a:t>Reviews and inspections</a:t>
            </a:r>
          </a:p>
          <a:p>
            <a:r>
              <a:rPr lang="en-US" dirty="0"/>
              <a:t>Quality management</a:t>
            </a:r>
            <a:endParaRPr lang="en-GB" dirty="0"/>
          </a:p>
          <a:p>
            <a:r>
              <a:rPr lang="en-US" dirty="0"/>
              <a:t>Software measurement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and static metrics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metrics are closely related to software quality attributes</a:t>
            </a:r>
          </a:p>
          <a:p>
            <a:r>
              <a:rPr lang="en-GB" dirty="0"/>
              <a:t>Static metrics have an indirect relationship with quality attributes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990600"/>
          </a:xfrm>
        </p:spPr>
        <p:txBody>
          <a:bodyPr>
            <a:normAutofit/>
          </a:bodyPr>
          <a:lstStyle/>
          <a:p>
            <a:r>
              <a:rPr lang="en-US" dirty="0"/>
              <a:t>Static software product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859281"/>
          <a:ext cx="7543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Software metric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Fan-in/Fan-out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Fan-in is a measure of the number of functions or methods that call another function or method (say X). Fan-out is the number of functions that are called by function X. A high value for fan-in means that X is tightly coupled to the rest of the design and changes to X will have extensive knock-on effects. A high value for fan-out suggests that the overall complexity of X may be high because of the complexity of the control logic needed to coordinate the called components.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Length of code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size of a program. Generally, the larger the size of the code of a component, the more complex and error-prone that component is likely to be. Length of code has been shown to be one of the most reliable metrics for predicting error-proneness in components.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066800"/>
          </a:xfrm>
        </p:spPr>
        <p:txBody>
          <a:bodyPr>
            <a:normAutofit/>
          </a:bodyPr>
          <a:lstStyle/>
          <a:p>
            <a:r>
              <a:rPr lang="en-US" dirty="0"/>
              <a:t>Static software product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391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Software metric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Cyclomatic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complexity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control complexity of a program. This control complexity may be related to program understandability. I discuss cyclomatic complexity in Chapter 8.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Length of identifiers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average length of identifiers (names for variables, classes, methods, etc.) in a program. The longer the identifiers, the more likely they are to be meaningful and hence the more understandable the program.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Depth of conditional nesting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depth of nesting of if-statements in a program. Deeply nested if-statements are hard to understand and potentially error-prone.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Fog index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average length of words and sentences in documents. The higher the value of a document’s Fog index, the more difficult the document is to understand.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quality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Concerned with ensuring that the required level of quality is achieved in a software product.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Quality management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management provides an independent check on the software development process. </a:t>
            </a:r>
            <a:endParaRPr lang="en-GB" dirty="0"/>
          </a:p>
          <a:p>
            <a:r>
              <a:rPr lang="en-US" dirty="0"/>
              <a:t>The quality management process checks the project deliverables to ensure that they are consistent with organizational standards and goals </a:t>
            </a:r>
          </a:p>
          <a:p>
            <a:r>
              <a:rPr lang="en-US" dirty="0"/>
              <a:t>The quality team should be independent from the development team so that they can take an objective view of the software.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quality management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management is particularly important for large, complex systems. </a:t>
            </a:r>
          </a:p>
          <a:p>
            <a:r>
              <a:rPr lang="en-US" dirty="0"/>
              <a:t>For smaller systems, quality management needs less documentation and should focus on establishing a quality culture.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3185"/>
          <a:ext cx="82296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Safety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 err="1">
                          <a:latin typeface="Arial"/>
                          <a:cs typeface="Arial"/>
                        </a:rPr>
                        <a:t>Understandability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Portability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Security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Usability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Reliability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Adaptability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Reusability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Resilience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Modularity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Efficiency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Robustness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Complexity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 err="1">
                          <a:latin typeface="Arial"/>
                          <a:cs typeface="Arial"/>
                        </a:rPr>
                        <a:t>Learnability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 and product quality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quality of a developed product is influenced by the quality of the production process.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managers should aim to develop a ‘quality culture’ where everyone responsible for software development is committed to achieving a high level of product quality. </a:t>
            </a:r>
          </a:p>
          <a:p>
            <a:r>
              <a:rPr lang="en-US" dirty="0"/>
              <a:t>They should encourage teams to take responsibility for the quality of their work and to develop new approaches to quality improvement. </a:t>
            </a:r>
          </a:p>
          <a:p>
            <a:r>
              <a:rPr lang="en-US" dirty="0"/>
              <a:t>They should support people who are interested in the intangible aspects of quality and encourage professional behavior in all team members.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69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standards</a:t>
            </a:r>
            <a:endParaRPr lang="en-GB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Standards define the required attributes of a product or process. They play an important role in quality management.</a:t>
            </a:r>
          </a:p>
          <a:p>
            <a:r>
              <a:rPr lang="en-GB" dirty="0"/>
              <a:t>Standards may be international, national, organizational or project standards.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10/12/2014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899</TotalTime>
  <Pages>55</Pages>
  <Words>1315</Words>
  <Application>Microsoft Office PowerPoint</Application>
  <PresentationFormat>On-screen Show (4:3)</PresentationFormat>
  <Paragraphs>204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</vt:lpstr>
      <vt:lpstr>Wingdings</vt:lpstr>
      <vt:lpstr>SE10 slides</vt:lpstr>
      <vt:lpstr>Chapter 24 - Quality Management</vt:lpstr>
      <vt:lpstr>Topics covered</vt:lpstr>
      <vt:lpstr>Software quality management</vt:lpstr>
      <vt:lpstr>Quality management activities</vt:lpstr>
      <vt:lpstr>Scope of quality management</vt:lpstr>
      <vt:lpstr>Software quality attributes</vt:lpstr>
      <vt:lpstr>Process and product quality</vt:lpstr>
      <vt:lpstr>Quality culture</vt:lpstr>
      <vt:lpstr>Software standards</vt:lpstr>
      <vt:lpstr>Product and process standards </vt:lpstr>
      <vt:lpstr>Reviews and inspections</vt:lpstr>
      <vt:lpstr>Inspection checklists</vt:lpstr>
      <vt:lpstr>An inspection checklist (a)</vt:lpstr>
      <vt:lpstr>An inspection checklist (b)</vt:lpstr>
      <vt:lpstr>Shared good practice</vt:lpstr>
      <vt:lpstr>Software measurement</vt:lpstr>
      <vt:lpstr>Software metric</vt:lpstr>
      <vt:lpstr>Types of process metric</vt:lpstr>
      <vt:lpstr>Product metrics</vt:lpstr>
      <vt:lpstr>Dynamic and static metrics</vt:lpstr>
      <vt:lpstr>Static software product metrics</vt:lpstr>
      <vt:lpstr>Static software product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</dc:title>
  <dc:subject/>
  <dc:creator/>
  <cp:keywords/>
  <dc:description/>
  <cp:lastModifiedBy>Hardeep K Dhalla</cp:lastModifiedBy>
  <cp:revision>66</cp:revision>
  <cp:lastPrinted>2010-02-15T15:10:11Z</cp:lastPrinted>
  <dcterms:created xsi:type="dcterms:W3CDTF">2010-02-15T15:08:46Z</dcterms:created>
  <dcterms:modified xsi:type="dcterms:W3CDTF">2020-11-13T05:16:29Z</dcterms:modified>
</cp:coreProperties>
</file>