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0" r:id="rId3"/>
    <p:sldId id="271" r:id="rId4"/>
    <p:sldId id="272" r:id="rId5"/>
    <p:sldId id="315" r:id="rId6"/>
    <p:sldId id="303" r:id="rId7"/>
    <p:sldId id="276" r:id="rId8"/>
    <p:sldId id="283" r:id="rId9"/>
    <p:sldId id="262" r:id="rId10"/>
    <p:sldId id="325" r:id="rId11"/>
    <p:sldId id="328" r:id="rId12"/>
    <p:sldId id="316" r:id="rId13"/>
    <p:sldId id="329" r:id="rId14"/>
    <p:sldId id="317" r:id="rId15"/>
    <p:sldId id="330" r:id="rId16"/>
    <p:sldId id="319" r:id="rId17"/>
    <p:sldId id="332" r:id="rId18"/>
    <p:sldId id="320" r:id="rId19"/>
    <p:sldId id="313" r:id="rId20"/>
    <p:sldId id="279" r:id="rId21"/>
    <p:sldId id="266" r:id="rId22"/>
    <p:sldId id="268" r:id="rId23"/>
    <p:sldId id="339" r:id="rId24"/>
    <p:sldId id="311" r:id="rId25"/>
    <p:sldId id="304" r:id="rId26"/>
    <p:sldId id="306" r:id="rId27"/>
    <p:sldId id="307" r:id="rId28"/>
    <p:sldId id="308" r:id="rId29"/>
    <p:sldId id="312" r:id="rId30"/>
    <p:sldId id="280" r:id="rId31"/>
    <p:sldId id="34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7CC65-75D9-486C-B146-61ABD6A15DB3}" v="1" dt="2020-05-04T00:34:47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D797CC65-75D9-486C-B146-61ABD6A15DB3}"/>
    <pc:docChg chg="undo custSel addSld delSld modSld">
      <pc:chgData name="Hardeep K Dhalla" userId="abf1c324fe834724" providerId="LiveId" clId="{D797CC65-75D9-486C-B146-61ABD6A15DB3}" dt="2020-05-04T00:40:02.789" v="50" actId="20577"/>
      <pc:docMkLst>
        <pc:docMk/>
      </pc:docMkLst>
      <pc:sldChg chg="modSp mod">
        <pc:chgData name="Hardeep K Dhalla" userId="abf1c324fe834724" providerId="LiveId" clId="{D797CC65-75D9-486C-B146-61ABD6A15DB3}" dt="2020-05-04T00:37:17.334" v="33" actId="6549"/>
        <pc:sldMkLst>
          <pc:docMk/>
          <pc:sldMk cId="0" sldId="271"/>
        </pc:sldMkLst>
        <pc:spChg chg="mod">
          <ac:chgData name="Hardeep K Dhalla" userId="abf1c324fe834724" providerId="LiveId" clId="{D797CC65-75D9-486C-B146-61ABD6A15DB3}" dt="2020-05-04T00:37:17.334" v="33" actId="6549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D797CC65-75D9-486C-B146-61ABD6A15DB3}" dt="2020-05-04T00:37:32.482" v="37" actId="6549"/>
        <pc:sldMkLst>
          <pc:docMk/>
          <pc:sldMk cId="0" sldId="272"/>
        </pc:sldMkLst>
        <pc:spChg chg="mod">
          <ac:chgData name="Hardeep K Dhalla" userId="abf1c324fe834724" providerId="LiveId" clId="{D797CC65-75D9-486C-B146-61ABD6A15DB3}" dt="2020-05-04T00:37:32.482" v="37" actId="6549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D797CC65-75D9-486C-B146-61ABD6A15DB3}" dt="2020-05-04T00:25:44.171" v="6" actId="20577"/>
        <pc:sldMkLst>
          <pc:docMk/>
          <pc:sldMk cId="0" sldId="279"/>
        </pc:sldMkLst>
        <pc:spChg chg="mod">
          <ac:chgData name="Hardeep K Dhalla" userId="abf1c324fe834724" providerId="LiveId" clId="{D797CC65-75D9-486C-B146-61ABD6A15DB3}" dt="2020-05-04T00:25:44.171" v="6" actId="20577"/>
          <ac:spMkLst>
            <pc:docMk/>
            <pc:sldMk cId="0" sldId="279"/>
            <ac:spMk id="3" creationId="{00000000-0000-0000-0000-000000000000}"/>
          </ac:spMkLst>
        </pc:spChg>
      </pc:sldChg>
      <pc:sldChg chg="del">
        <pc:chgData name="Hardeep K Dhalla" userId="abf1c324fe834724" providerId="LiveId" clId="{D797CC65-75D9-486C-B146-61ABD6A15DB3}" dt="2020-05-04T00:37:53.919" v="38" actId="47"/>
        <pc:sldMkLst>
          <pc:docMk/>
          <pc:sldMk cId="3635442078" sldId="323"/>
        </pc:sldMkLst>
      </pc:sldChg>
      <pc:sldChg chg="del">
        <pc:chgData name="Hardeep K Dhalla" userId="abf1c324fe834724" providerId="LiveId" clId="{D797CC65-75D9-486C-B146-61ABD6A15DB3}" dt="2020-05-04T00:37:55.204" v="39" actId="47"/>
        <pc:sldMkLst>
          <pc:docMk/>
          <pc:sldMk cId="3878132580" sldId="324"/>
        </pc:sldMkLst>
      </pc:sldChg>
      <pc:sldChg chg="modSp mod">
        <pc:chgData name="Hardeep K Dhalla" userId="abf1c324fe834724" providerId="LiveId" clId="{D797CC65-75D9-486C-B146-61ABD6A15DB3}" dt="2020-05-04T00:40:02.789" v="50" actId="20577"/>
        <pc:sldMkLst>
          <pc:docMk/>
          <pc:sldMk cId="3914232539" sldId="325"/>
        </pc:sldMkLst>
        <pc:spChg chg="mod">
          <ac:chgData name="Hardeep K Dhalla" userId="abf1c324fe834724" providerId="LiveId" clId="{D797CC65-75D9-486C-B146-61ABD6A15DB3}" dt="2020-05-04T00:40:02.789" v="50" actId="20577"/>
          <ac:spMkLst>
            <pc:docMk/>
            <pc:sldMk cId="3914232539" sldId="325"/>
            <ac:spMk id="3" creationId="{00000000-0000-0000-0000-000000000000}"/>
          </ac:spMkLst>
        </pc:spChg>
      </pc:sldChg>
      <pc:sldChg chg="del">
        <pc:chgData name="Hardeep K Dhalla" userId="abf1c324fe834724" providerId="LiveId" clId="{D797CC65-75D9-486C-B146-61ABD6A15DB3}" dt="2020-05-04T00:36:11.772" v="32" actId="47"/>
        <pc:sldMkLst>
          <pc:docMk/>
          <pc:sldMk cId="3808171165" sldId="326"/>
        </pc:sldMkLst>
      </pc:sldChg>
      <pc:sldChg chg="del">
        <pc:chgData name="Hardeep K Dhalla" userId="abf1c324fe834724" providerId="LiveId" clId="{D797CC65-75D9-486C-B146-61ABD6A15DB3}" dt="2020-05-04T00:30:45.213" v="9" actId="47"/>
        <pc:sldMkLst>
          <pc:docMk/>
          <pc:sldMk cId="1563155981" sldId="327"/>
        </pc:sldMkLst>
      </pc:sldChg>
      <pc:sldChg chg="modSp add del mod">
        <pc:chgData name="Hardeep K Dhalla" userId="abf1c324fe834724" providerId="LiveId" clId="{D797CC65-75D9-486C-B146-61ABD6A15DB3}" dt="2020-05-04T00:39:47.872" v="43" actId="47"/>
        <pc:sldMkLst>
          <pc:docMk/>
          <pc:sldMk cId="1203596744" sldId="328"/>
        </pc:sldMkLst>
        <pc:spChg chg="mod">
          <ac:chgData name="Hardeep K Dhalla" userId="abf1c324fe834724" providerId="LiveId" clId="{D797CC65-75D9-486C-B146-61ABD6A15DB3}" dt="2020-05-04T00:35:12.837" v="31" actId="6549"/>
          <ac:spMkLst>
            <pc:docMk/>
            <pc:sldMk cId="1203596744" sldId="328"/>
            <ac:spMk id="3" creationId="{00000000-0000-0000-0000-000000000000}"/>
          </ac:spMkLst>
        </pc:spChg>
      </pc:sldChg>
      <pc:sldChg chg="add del">
        <pc:chgData name="Hardeep K Dhalla" userId="abf1c324fe834724" providerId="LiveId" clId="{D797CC65-75D9-486C-B146-61ABD6A15DB3}" dt="2020-05-04T00:39:46.266" v="42" actId="47"/>
        <pc:sldMkLst>
          <pc:docMk/>
          <pc:sldMk cId="560597952" sldId="329"/>
        </pc:sldMkLst>
      </pc:sldChg>
      <pc:sldChg chg="modSp mod">
        <pc:chgData name="Hardeep K Dhalla" userId="abf1c324fe834724" providerId="LiveId" clId="{D797CC65-75D9-486C-B146-61ABD6A15DB3}" dt="2020-05-04T00:34:47.511" v="29"/>
        <pc:sldMkLst>
          <pc:docMk/>
          <pc:sldMk cId="3528919095" sldId="330"/>
        </pc:sldMkLst>
        <pc:spChg chg="mod">
          <ac:chgData name="Hardeep K Dhalla" userId="abf1c324fe834724" providerId="LiveId" clId="{D797CC65-75D9-486C-B146-61ABD6A15DB3}" dt="2020-05-04T00:34:47.511" v="29"/>
          <ac:spMkLst>
            <pc:docMk/>
            <pc:sldMk cId="3528919095" sldId="330"/>
            <ac:spMk id="3" creationId="{00000000-0000-0000-0000-000000000000}"/>
          </ac:spMkLst>
        </pc:spChg>
      </pc:sldChg>
      <pc:sldChg chg="modSp del mod">
        <pc:chgData name="Hardeep K Dhalla" userId="abf1c324fe834724" providerId="LiveId" clId="{D797CC65-75D9-486C-B146-61ABD6A15DB3}" dt="2020-05-04T00:34:50.129" v="30" actId="47"/>
        <pc:sldMkLst>
          <pc:docMk/>
          <pc:sldMk cId="3516158349" sldId="331"/>
        </pc:sldMkLst>
        <pc:spChg chg="mod">
          <ac:chgData name="Hardeep K Dhalla" userId="abf1c324fe834724" providerId="LiveId" clId="{D797CC65-75D9-486C-B146-61ABD6A15DB3}" dt="2020-05-04T00:34:34.532" v="23" actId="21"/>
          <ac:spMkLst>
            <pc:docMk/>
            <pc:sldMk cId="3516158349" sldId="331"/>
            <ac:spMk id="3" creationId="{00000000-0000-0000-0000-000000000000}"/>
          </ac:spMkLst>
        </pc:spChg>
      </pc:sldChg>
      <pc:sldChg chg="del">
        <pc:chgData name="Hardeep K Dhalla" userId="abf1c324fe834724" providerId="LiveId" clId="{D797CC65-75D9-486C-B146-61ABD6A15DB3}" dt="2020-05-04T00:24:53.006" v="0" actId="47"/>
        <pc:sldMkLst>
          <pc:docMk/>
          <pc:sldMk cId="141245545" sldId="3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FDEA-BD20-6245-80A8-2D5A6AC63058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AEA1-280C-8043-ADE1-0BAC2A3D0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3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3F626-62C1-A04E-A069-BA3709A9FD69}" type="datetimeFigureOut">
              <a:rPr lang="en-US" smtClean="0"/>
              <a:pPr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6F5A7-A2EB-4A43-8E20-7C788FAF7C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B134961-4B2C-A547-9A54-CB85DA0207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25 – 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(VC) systems identify, store and control access to the different versions of components. There are two types of modern version control system</a:t>
            </a:r>
            <a:r>
              <a:rPr lang="en-GB" dirty="0"/>
              <a:t> </a:t>
            </a:r>
          </a:p>
          <a:p>
            <a:pPr lvl="1"/>
            <a:r>
              <a:rPr lang="en-US"/>
              <a:t>Centralized systems</a:t>
            </a:r>
          </a:p>
          <a:p>
            <a:pPr lvl="1"/>
            <a:r>
              <a:rPr lang="en-US"/>
              <a:t>Distributed </a:t>
            </a:r>
            <a:r>
              <a:rPr lang="en-US" dirty="0"/>
              <a:t>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253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check out components or directories of components from the project repository into their private workspace and work on these copies in their private workspace. </a:t>
            </a:r>
          </a:p>
          <a:p>
            <a:r>
              <a:rPr lang="en-US" dirty="0"/>
              <a:t>When their changes are complete, they check-in the components back to the repository.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96744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Check-in/Check-out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25.5 Check InOu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52" y="1808921"/>
            <a:ext cx="6335091" cy="44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6056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‘master’ repository is created on a server that maintains the code produced by the development team.</a:t>
            </a:r>
          </a:p>
          <a:p>
            <a:r>
              <a:rPr lang="en-US" dirty="0"/>
              <a:t>Instead of checking out the files that they need, a developer creates a clone of the project repository that is downloaded and installed on their computer. </a:t>
            </a:r>
            <a:endParaRPr lang="en-GB" dirty="0"/>
          </a:p>
          <a:p>
            <a:r>
              <a:rPr lang="en-US" dirty="0"/>
              <a:t>Developers work on the files required and maintain the new versions on their private repository on their own computer. </a:t>
            </a:r>
          </a:p>
          <a:p>
            <a:r>
              <a:rPr lang="en-US" dirty="0"/>
              <a:t>When changes are done, they ‘commit’ these changes and update their private server repository.  They may then ‘push’ these changes to the project repository.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795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0156" y="5111682"/>
            <a:ext cx="3165061" cy="1143000"/>
          </a:xfrm>
        </p:spPr>
        <p:txBody>
          <a:bodyPr/>
          <a:lstStyle/>
          <a:p>
            <a:r>
              <a:rPr lang="en-US" dirty="0"/>
              <a:t>Repository cloning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25217"/>
            <a:ext cx="7273235" cy="209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25.6 Repository Clon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25" y="156713"/>
            <a:ext cx="4424017" cy="60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1801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distributed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 backup mechanism for the repository.</a:t>
            </a:r>
            <a:r>
              <a:rPr lang="en-GB" dirty="0"/>
              <a:t> </a:t>
            </a:r>
          </a:p>
          <a:p>
            <a:r>
              <a:rPr lang="en-GB" dirty="0"/>
              <a:t>It allows for off-line working so that developers can commit changes if they do not have a network connection. </a:t>
            </a:r>
          </a:p>
          <a:p>
            <a:r>
              <a:rPr lang="en-GB" dirty="0"/>
              <a:t>Project support is the default way of working. </a:t>
            </a:r>
          </a:p>
          <a:p>
            <a:pPr lvl="1"/>
            <a:r>
              <a:rPr lang="en-GB" dirty="0"/>
              <a:t>Developers can compile and test the entire system on their local machines and test the changes that they have made. </a:t>
            </a:r>
            <a:endParaRPr lang="en-US" dirty="0"/>
          </a:p>
          <a:p>
            <a:r>
              <a:rPr lang="en-US" dirty="0"/>
              <a:t>Distributed version control is essential for open source development.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1909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25.8 Branching Merging (25.9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77" y="1962425"/>
            <a:ext cx="7739935" cy="35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18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version control systems were first developed, storage management was one of their most important functions.  </a:t>
            </a:r>
          </a:p>
          <a:p>
            <a:r>
              <a:rPr lang="en-US" dirty="0"/>
              <a:t>Disk space was expensive and it was important to minimize the disk space used by the different copies of components. </a:t>
            </a:r>
          </a:p>
          <a:p>
            <a:r>
              <a:rPr lang="en-US" dirty="0"/>
              <a:t>Instead of keeping a complete copy of each version, the system stores a list of differences (deltas) between one version and another. </a:t>
            </a:r>
          </a:p>
          <a:p>
            <a:pPr lvl="1"/>
            <a:r>
              <a:rPr lang="en-US" dirty="0"/>
              <a:t>By applying these to a master version (usually the most recent version), a target version can be recreated.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3378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management using deltas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5.7 CodelineDelta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26411" b="-26411"/>
          <a:stretch>
            <a:fillRect/>
          </a:stretch>
        </p:blipFill>
        <p:spPr>
          <a:xfrm>
            <a:off x="1186828" y="1600201"/>
            <a:ext cx="6555339" cy="3605184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036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394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System building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83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management</a:t>
            </a:r>
            <a:endParaRPr lang="en-GB" dirty="0"/>
          </a:p>
          <a:p>
            <a:r>
              <a:rPr lang="en-GB" dirty="0"/>
              <a:t>System building</a:t>
            </a:r>
          </a:p>
          <a:p>
            <a:r>
              <a:rPr lang="en-GB" dirty="0"/>
              <a:t>Change management</a:t>
            </a:r>
          </a:p>
          <a:p>
            <a:r>
              <a:rPr lang="en-US" dirty="0"/>
              <a:t>Release management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building is the process of creating a complete, executable system by compiling and linking the system components, external libraries, configuration files, etc.</a:t>
            </a:r>
          </a:p>
          <a:p>
            <a:r>
              <a:rPr lang="en-US" dirty="0"/>
              <a:t>System building tools and version management tools must communicate as the build process involves checking out component versions from the repository managed by the version management system.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Development, build, and target platforms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5.10 Build Environment.eps"/>
          <p:cNvPicPr>
            <a:picLocks noGrp="1" noChangeAspect="1"/>
          </p:cNvPicPr>
          <p:nvPr>
            <p:ph idx="1"/>
          </p:nvPr>
        </p:nvPicPr>
        <p:blipFill>
          <a:blip r:embed="rId2"/>
          <a:srcRect t="-5771" b="-5771"/>
          <a:stretch>
            <a:fillRect/>
          </a:stretch>
        </p:blipFill>
        <p:spPr>
          <a:xfrm>
            <a:off x="1200340" y="1600200"/>
            <a:ext cx="6690456" cy="3679493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5.12 ContinIntegration.eps"/>
          <p:cNvPicPr>
            <a:picLocks noGrp="1" noChangeAspect="1"/>
          </p:cNvPicPr>
          <p:nvPr>
            <p:ph idx="1"/>
          </p:nvPr>
        </p:nvPicPr>
        <p:blipFill>
          <a:blip r:embed="rId2"/>
          <a:srcRect t="-3630" b="-3630"/>
          <a:stretch>
            <a:fillRect/>
          </a:stretch>
        </p:blipFill>
        <p:spPr>
          <a:xfrm>
            <a:off x="767967" y="1600201"/>
            <a:ext cx="7203898" cy="396186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The advantage of continuous integration is that it allows problems caused by the interactions between different developers to be discovered and repaired as soon as possible.</a:t>
            </a:r>
          </a:p>
          <a:p>
            <a:pPr lvl="1"/>
            <a:r>
              <a:rPr lang="en-US" dirty="0"/>
              <a:t>The most recent system in the mainline is the definitive working system. 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If the system is very large, it may take a long time to build and test, especially if integration with other application systems is involved. </a:t>
            </a:r>
          </a:p>
          <a:p>
            <a:pPr lvl="1"/>
            <a:r>
              <a:rPr lang="en-US" dirty="0"/>
              <a:t>If the development platform is different from the target platform, it may not be possible to run system tests in the developer’s private workspace.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868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0811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Change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4371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needs and requirements change during the lifetime of a system, bugs have to be repaired and systems have to adapt to changes in their environment.</a:t>
            </a:r>
          </a:p>
          <a:p>
            <a:r>
              <a:rPr lang="en-US" dirty="0"/>
              <a:t>Change management is intended to ensure that system evolution is a managed process and that priority is given to the most urgent and cost-effective changes.</a:t>
            </a:r>
            <a:r>
              <a:rPr lang="en-GB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7469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partially completed change request form (a)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43140" y="1698464"/>
            <a:ext cx="7688121" cy="3800095"/>
          </a:xfrm>
          <a:prstGeom prst="rect">
            <a:avLst/>
          </a:prstGeom>
          <a:solidFill>
            <a:srgbClr val="FFFF00">
              <a:alpha val="34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Request Form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Project: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SICSA/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AppProcessing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		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Number: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23/02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requester: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I. Sommerville		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Date: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20/07/12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Requested change: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The status of applicants (rejected, accepted, etc.) should be shown visually in the displayed list of applicants.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analyzer: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R.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Looek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		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Analysis date: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25/07/12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Components affected: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ApplicantListDisplay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,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StatusUpdater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Associated components: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StudentDatabase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64404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partially completed change request form (</a:t>
            </a:r>
            <a:r>
              <a:rPr lang="en-US" dirty="0" err="1"/>
              <a:t>b</a:t>
            </a:r>
            <a:r>
              <a:rPr lang="en-US" dirty="0"/>
              <a:t>)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02605" y="1590384"/>
            <a:ext cx="7661098" cy="4543143"/>
          </a:xfrm>
          <a:prstGeom prst="rect">
            <a:avLst/>
          </a:prstGeom>
          <a:solidFill>
            <a:srgbClr val="FFFF00">
              <a:alpha val="34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Request Form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assessment: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Relatively simple to implement by changing the display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color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according to status. A table must be added to relate status to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colors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. No changes to associated components are required.</a:t>
            </a: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priority: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Medium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implementation: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Estimated effort: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 hours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Date to SGA app. team: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28/07/12	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CCB decision date: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30/07/12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Decision: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Accept change. Change to be implemented in Release 1.2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Change </a:t>
            </a:r>
            <a:r>
              <a:rPr kumimoji="0" lang="en-GB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implementor</a:t>
            </a: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	Date of change: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Date submitted to QA:	QA decision: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Date submitted to CM: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Times New Roman" charset="0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Comments: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5655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 change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consequences of not making the change </a:t>
            </a:r>
            <a:endParaRPr lang="en-GB" dirty="0"/>
          </a:p>
          <a:p>
            <a:r>
              <a:rPr lang="en-US" dirty="0"/>
              <a:t>The benefits of the change </a:t>
            </a:r>
            <a:endParaRPr lang="en-GB" dirty="0"/>
          </a:p>
          <a:p>
            <a:r>
              <a:rPr lang="en-US" dirty="0"/>
              <a:t>The number of users affected by the change</a:t>
            </a:r>
            <a:endParaRPr lang="en-GB" dirty="0"/>
          </a:p>
          <a:p>
            <a:r>
              <a:rPr lang="en-US" dirty="0"/>
              <a:t>The costs of making the change</a:t>
            </a:r>
            <a:endParaRPr lang="en-GB" dirty="0"/>
          </a:p>
          <a:p>
            <a:r>
              <a:rPr lang="en-US" dirty="0"/>
              <a:t>The product release cycle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271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2899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Release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985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systems are constantly changing during development and use.</a:t>
            </a:r>
          </a:p>
          <a:p>
            <a:r>
              <a:rPr lang="en-US" dirty="0"/>
              <a:t>Configuration management (CM) is concerned with the policies, processes and tools for managing changing software systems. </a:t>
            </a:r>
          </a:p>
          <a:p>
            <a:r>
              <a:rPr lang="en-US" dirty="0"/>
              <a:t>You need CM because it is easy to lose track of what changes and component versions have been incorporated into each system version.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release is a version of a software system that is distributed to customers.</a:t>
            </a:r>
          </a:p>
          <a:p>
            <a:r>
              <a:rPr lang="en-US" dirty="0"/>
              <a:t>For mass market software, it is usually possible to identify two types of release: major releases which deliver significant new functionality, and minor releases, which repair bugs and fix customer problems that have been reported. </a:t>
            </a:r>
          </a:p>
          <a:p>
            <a:r>
              <a:rPr lang="en-US" dirty="0"/>
              <a:t>Each release should be tracked </a:t>
            </a:r>
            <a:r>
              <a:rPr lang="en-US"/>
              <a:t>and documented.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9057" cy="4525963"/>
          </a:xfrm>
        </p:spPr>
        <p:txBody>
          <a:bodyPr/>
          <a:lstStyle/>
          <a:p>
            <a:r>
              <a:rPr lang="en-US" sz="2000" dirty="0"/>
              <a:t>The executable code of the programs and all associated data files must be identified in the version control system. </a:t>
            </a:r>
            <a:endParaRPr lang="en-GB" sz="2000" dirty="0"/>
          </a:p>
          <a:p>
            <a:r>
              <a:rPr lang="en-US" sz="2000" dirty="0"/>
              <a:t>Configuration descriptions may have to be written for different hardware and operating systems. </a:t>
            </a:r>
            <a:endParaRPr lang="en-GB" sz="2000" dirty="0"/>
          </a:p>
          <a:p>
            <a:r>
              <a:rPr lang="en-US" sz="2000" dirty="0"/>
              <a:t>Update instructions may have to be written for customers who need to configure their own systems. </a:t>
            </a:r>
            <a:endParaRPr lang="en-GB" sz="2000" dirty="0"/>
          </a:p>
          <a:p>
            <a:r>
              <a:rPr lang="en-US" sz="2000" dirty="0"/>
              <a:t>Scripts for the installation program may have to be written. </a:t>
            </a:r>
            <a:endParaRPr lang="en-GB" sz="2000" dirty="0"/>
          </a:p>
          <a:p>
            <a:r>
              <a:rPr lang="en-US" sz="2000" dirty="0"/>
              <a:t>Web pages have to be created describing the release, with links to system documentation. </a:t>
            </a:r>
            <a:endParaRPr lang="en-GB" sz="2000" dirty="0"/>
          </a:p>
          <a:p>
            <a:r>
              <a:rPr lang="en-US" sz="2000" dirty="0"/>
              <a:t>When all information is available, an executable master image of the software must be prepared and handed over for distribution to customers or sales outlets.</a:t>
            </a:r>
            <a:endParaRPr lang="en-GB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8472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Version management</a:t>
            </a:r>
          </a:p>
          <a:p>
            <a:r>
              <a:rPr lang="en-US" sz="2000" dirty="0"/>
              <a:t>System building </a:t>
            </a:r>
          </a:p>
          <a:p>
            <a:r>
              <a:rPr lang="en-US" sz="2000" dirty="0"/>
              <a:t>Change management </a:t>
            </a:r>
          </a:p>
          <a:p>
            <a:r>
              <a:rPr lang="en-US" sz="2000" dirty="0"/>
              <a:t>Release management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Multi-version system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25.2 Version stream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1" y="1911074"/>
            <a:ext cx="7710402" cy="367692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756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394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Version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43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management (VM) is the process of keeping track of different versions of software components or configuration items and the systems in which these components are used. </a:t>
            </a:r>
          </a:p>
          <a:p>
            <a:r>
              <a:rPr lang="en-US" dirty="0"/>
              <a:t>It also involves ensuring that changes made by different developers to these versions do not interfere with each other..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Codelines</a:t>
            </a:r>
            <a:r>
              <a:rPr lang="en-US" dirty="0"/>
              <a:t> and baselines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codeline</a:t>
            </a:r>
            <a:r>
              <a:rPr lang="en-US" dirty="0"/>
              <a:t> is a sequence of versions of  source code with later versions in the sequence derived from earlier versions. </a:t>
            </a:r>
          </a:p>
          <a:p>
            <a:r>
              <a:rPr lang="en-US" dirty="0" err="1"/>
              <a:t>Codelines</a:t>
            </a:r>
            <a:r>
              <a:rPr lang="en-US" dirty="0"/>
              <a:t> normally apply to components of systems so that there are different versions of each component.</a:t>
            </a:r>
          </a:p>
          <a:p>
            <a:r>
              <a:rPr lang="en-US" dirty="0"/>
              <a:t> A baseline is a definition of a specific system. </a:t>
            </a:r>
          </a:p>
          <a:p>
            <a:r>
              <a:rPr lang="en-US" dirty="0"/>
              <a:t>The baseline therefore specifies the component versions that are included in the system plus a specification of the libraries used, configuration files, etc.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Codelines</a:t>
            </a:r>
            <a:r>
              <a:rPr lang="en-US" dirty="0"/>
              <a:t> and baselines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25 Configuration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4961-4B2C-A547-9A54-CB85DA0207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11/12/2014</a:t>
            </a:r>
            <a:endParaRPr lang="en-US"/>
          </a:p>
        </p:txBody>
      </p:sp>
      <p:pic>
        <p:nvPicPr>
          <p:cNvPr id="8" name="Picture 7" descr="25.4 Code and Baselines (25.6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2" y="1979543"/>
            <a:ext cx="7058438" cy="375448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2646</TotalTime>
  <Words>1388</Words>
  <Application>Microsoft Office PowerPoint</Application>
  <PresentationFormat>On-screen Show (4:3)</PresentationFormat>
  <Paragraphs>211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SE10 slides</vt:lpstr>
      <vt:lpstr>Chapter 25 – Configuration Management</vt:lpstr>
      <vt:lpstr>Topics covered</vt:lpstr>
      <vt:lpstr>Configuration management</vt:lpstr>
      <vt:lpstr>CM activities</vt:lpstr>
      <vt:lpstr>Multi-version system development</vt:lpstr>
      <vt:lpstr>Version management</vt:lpstr>
      <vt:lpstr>Version management</vt:lpstr>
      <vt:lpstr>Codelines and baselines</vt:lpstr>
      <vt:lpstr>Codelines and baselines </vt:lpstr>
      <vt:lpstr>Version control systems</vt:lpstr>
      <vt:lpstr>Centralized version control</vt:lpstr>
      <vt:lpstr>Repository Check-in/Check-out</vt:lpstr>
      <vt:lpstr>Distributed version control</vt:lpstr>
      <vt:lpstr>Repository cloning</vt:lpstr>
      <vt:lpstr>Benefits of distributed version control</vt:lpstr>
      <vt:lpstr>Branching and merging</vt:lpstr>
      <vt:lpstr>Storage management</vt:lpstr>
      <vt:lpstr>Storage management using deltas </vt:lpstr>
      <vt:lpstr>System building</vt:lpstr>
      <vt:lpstr>System building</vt:lpstr>
      <vt:lpstr>Development, build, and target platforms </vt:lpstr>
      <vt:lpstr>Continuous integration </vt:lpstr>
      <vt:lpstr>Pros and cons of continuous integration</vt:lpstr>
      <vt:lpstr>Change management</vt:lpstr>
      <vt:lpstr>Change management</vt:lpstr>
      <vt:lpstr>A partially completed change request form (a) </vt:lpstr>
      <vt:lpstr>A partially completed change request form (b) </vt:lpstr>
      <vt:lpstr>Factors in change analysis</vt:lpstr>
      <vt:lpstr>Release management</vt:lpstr>
      <vt:lpstr>Release management</vt:lpstr>
      <vt:lpstr>Release creation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25</dc:title>
  <dc:creator>Ian Sommerville</dc:creator>
  <cp:lastModifiedBy>Hardeep K Dhalla</cp:lastModifiedBy>
  <cp:revision>43</cp:revision>
  <dcterms:created xsi:type="dcterms:W3CDTF">2010-02-15T20:58:39Z</dcterms:created>
  <dcterms:modified xsi:type="dcterms:W3CDTF">2020-05-04T00:40:05Z</dcterms:modified>
</cp:coreProperties>
</file>