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notesMasterIdLst>
    <p:notesMasterId r:id="rId37"/>
  </p:notesMasterIdLst>
  <p:handoutMasterIdLst>
    <p:handoutMasterId r:id="rId38"/>
  </p:handoutMasterIdLst>
  <p:sldIdLst>
    <p:sldId id="256" r:id="rId2"/>
    <p:sldId id="400" r:id="rId3"/>
    <p:sldId id="401" r:id="rId4"/>
    <p:sldId id="402" r:id="rId5"/>
    <p:sldId id="403" r:id="rId6"/>
    <p:sldId id="404" r:id="rId7"/>
    <p:sldId id="405" r:id="rId8"/>
    <p:sldId id="408" r:id="rId9"/>
    <p:sldId id="409" r:id="rId10"/>
    <p:sldId id="410" r:id="rId11"/>
    <p:sldId id="411" r:id="rId12"/>
    <p:sldId id="412" r:id="rId13"/>
    <p:sldId id="413" r:id="rId14"/>
    <p:sldId id="414" r:id="rId15"/>
    <p:sldId id="415" r:id="rId16"/>
    <p:sldId id="416" r:id="rId17"/>
    <p:sldId id="417" r:id="rId18"/>
    <p:sldId id="418" r:id="rId19"/>
    <p:sldId id="419" r:id="rId20"/>
    <p:sldId id="420" r:id="rId21"/>
    <p:sldId id="421" r:id="rId22"/>
    <p:sldId id="422" r:id="rId23"/>
    <p:sldId id="368" r:id="rId24"/>
    <p:sldId id="369" r:id="rId25"/>
    <p:sldId id="370" r:id="rId26"/>
    <p:sldId id="371" r:id="rId27"/>
    <p:sldId id="372" r:id="rId28"/>
    <p:sldId id="374" r:id="rId29"/>
    <p:sldId id="375" r:id="rId30"/>
    <p:sldId id="377" r:id="rId31"/>
    <p:sldId id="390" r:id="rId32"/>
    <p:sldId id="391" r:id="rId33"/>
    <p:sldId id="296" r:id="rId34"/>
    <p:sldId id="399" r:id="rId35"/>
    <p:sldId id="349" r:id="rId36"/>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scaleToFitPaper="1" frameSlides="1"/>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8925" autoAdjust="0"/>
  </p:normalViewPr>
  <p:slideViewPr>
    <p:cSldViewPr snapToObjects="1">
      <p:cViewPr varScale="1">
        <p:scale>
          <a:sx n="72" d="100"/>
          <a:sy n="72" d="100"/>
        </p:scale>
        <p:origin x="1326" y="66"/>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deep K Dhalla" userId="abf1c324fe834724" providerId="LiveId" clId="{AB895008-73B3-46D7-BB08-6EDD4236CE4E}"/>
    <pc:docChg chg="delSld modSld">
      <pc:chgData name="Hardeep K Dhalla" userId="abf1c324fe834724" providerId="LiveId" clId="{AB895008-73B3-46D7-BB08-6EDD4236CE4E}" dt="2020-10-05T16:02:17.400" v="8" actId="47"/>
      <pc:docMkLst>
        <pc:docMk/>
      </pc:docMkLst>
      <pc:sldChg chg="del">
        <pc:chgData name="Hardeep K Dhalla" userId="abf1c324fe834724" providerId="LiveId" clId="{AB895008-73B3-46D7-BB08-6EDD4236CE4E}" dt="2020-09-23T17:44:58.808" v="7" actId="47"/>
        <pc:sldMkLst>
          <pc:docMk/>
          <pc:sldMk cId="0" sldId="295"/>
        </pc:sldMkLst>
      </pc:sldChg>
      <pc:sldChg chg="del">
        <pc:chgData name="Hardeep K Dhalla" userId="abf1c324fe834724" providerId="LiveId" clId="{AB895008-73B3-46D7-BB08-6EDD4236CE4E}" dt="2020-09-23T17:44:25.003" v="4" actId="47"/>
        <pc:sldMkLst>
          <pc:docMk/>
          <pc:sldMk cId="0" sldId="297"/>
        </pc:sldMkLst>
      </pc:sldChg>
      <pc:sldChg chg="del">
        <pc:chgData name="Hardeep K Dhalla" userId="abf1c324fe834724" providerId="LiveId" clId="{AB895008-73B3-46D7-BB08-6EDD4236CE4E}" dt="2020-09-23T17:44:31.253" v="5" actId="47"/>
        <pc:sldMkLst>
          <pc:docMk/>
          <pc:sldMk cId="0" sldId="299"/>
        </pc:sldMkLst>
      </pc:sldChg>
      <pc:sldChg chg="del">
        <pc:chgData name="Hardeep K Dhalla" userId="abf1c324fe834724" providerId="LiveId" clId="{AB895008-73B3-46D7-BB08-6EDD4236CE4E}" dt="2020-09-23T17:44:45.153" v="6" actId="47"/>
        <pc:sldMkLst>
          <pc:docMk/>
          <pc:sldMk cId="0" sldId="347"/>
        </pc:sldMkLst>
      </pc:sldChg>
      <pc:sldChg chg="del">
        <pc:chgData name="Hardeep K Dhalla" userId="abf1c324fe834724" providerId="LiveId" clId="{AB895008-73B3-46D7-BB08-6EDD4236CE4E}" dt="2020-09-23T17:42:49.983" v="3" actId="47"/>
        <pc:sldMkLst>
          <pc:docMk/>
          <pc:sldMk cId="1673504293" sldId="365"/>
        </pc:sldMkLst>
      </pc:sldChg>
      <pc:sldChg chg="del">
        <pc:chgData name="Hardeep K Dhalla" userId="abf1c324fe834724" providerId="LiveId" clId="{AB895008-73B3-46D7-BB08-6EDD4236CE4E}" dt="2020-10-05T16:02:17.400" v="8" actId="47"/>
        <pc:sldMkLst>
          <pc:docMk/>
          <pc:sldMk cId="2030395543" sldId="376"/>
        </pc:sldMkLst>
      </pc:sldChg>
      <pc:sldChg chg="del">
        <pc:chgData name="Hardeep K Dhalla" userId="abf1c324fe834724" providerId="LiveId" clId="{AB895008-73B3-46D7-BB08-6EDD4236CE4E}" dt="2020-09-23T17:40:36.153" v="1" actId="47"/>
        <pc:sldMkLst>
          <pc:docMk/>
          <pc:sldMk cId="3743196010" sldId="406"/>
        </pc:sldMkLst>
      </pc:sldChg>
      <pc:sldChg chg="del">
        <pc:chgData name="Hardeep K Dhalla" userId="abf1c324fe834724" providerId="LiveId" clId="{AB895008-73B3-46D7-BB08-6EDD4236CE4E}" dt="2020-09-23T17:33:03.394" v="0" actId="47"/>
        <pc:sldMkLst>
          <pc:docMk/>
          <pc:sldMk cId="0" sldId="407"/>
        </pc:sldMkLst>
      </pc:sldChg>
      <pc:sldChg chg="modSp mod">
        <pc:chgData name="Hardeep K Dhalla" userId="abf1c324fe834724" providerId="LiveId" clId="{AB895008-73B3-46D7-BB08-6EDD4236CE4E}" dt="2020-09-23T17:42:22.014" v="2" actId="6549"/>
        <pc:sldMkLst>
          <pc:docMk/>
          <pc:sldMk cId="0" sldId="419"/>
        </pc:sldMkLst>
        <pc:spChg chg="mod">
          <ac:chgData name="Hardeep K Dhalla" userId="abf1c324fe834724" providerId="LiveId" clId="{AB895008-73B3-46D7-BB08-6EDD4236CE4E}" dt="2020-09-23T17:42:22.014" v="2" actId="6549"/>
          <ac:spMkLst>
            <pc:docMk/>
            <pc:sldMk cId="0" sldId="419"/>
            <ac:spMk id="44035"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F13E72A6-F1CE-9A44-92E1-BCD7317752E8}" type="datetime1">
              <a:rPr lang="en-US"/>
              <a:pPr>
                <a:defRPr/>
              </a:pPr>
              <a:t>10/5/2020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03440264-03AB-7A44-911E-26A2AEFC15F4}" type="slidenum">
              <a:rPr lang="en-US"/>
              <a:pPr>
                <a:defRPr/>
              </a:pPr>
              <a:t>‹#›</a:t>
            </a:fld>
            <a:endParaRPr lang="en-US"/>
          </a:p>
        </p:txBody>
      </p:sp>
    </p:spTree>
    <p:extLst>
      <p:ext uri="{BB962C8B-B14F-4D97-AF65-F5344CB8AC3E}">
        <p14:creationId xmlns:p14="http://schemas.microsoft.com/office/powerpoint/2010/main" val="2512104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EB352ED9-E653-9A47-B7A3-C5AB53D5C0B6}" type="datetime1">
              <a:rPr lang="en-US"/>
              <a:pPr>
                <a:defRPr/>
              </a:pPr>
              <a:t>10/5/2020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460DBBD1-181E-744E-89E7-45F0EE4D9123}" type="slidenum">
              <a:rPr lang="en-US"/>
              <a:pPr>
                <a:defRPr/>
              </a:pPr>
              <a:t>‹#›</a:t>
            </a:fld>
            <a:endParaRPr lang="en-US"/>
          </a:p>
        </p:txBody>
      </p:sp>
    </p:spTree>
    <p:extLst>
      <p:ext uri="{BB962C8B-B14F-4D97-AF65-F5344CB8AC3E}">
        <p14:creationId xmlns:p14="http://schemas.microsoft.com/office/powerpoint/2010/main" val="557350352"/>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fontAlgn="base">
      <a:spcBef>
        <a:spcPct val="30000"/>
      </a:spcBef>
      <a:spcAft>
        <a:spcPct val="0"/>
      </a:spcAft>
      <a:defRPr sz="1200" kern="1200">
        <a:solidFill>
          <a:schemeClr val="tx1"/>
        </a:solidFill>
        <a:latin typeface="+mn-lt"/>
        <a:ea typeface="ＭＳ Ｐゴシック"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B0C4763A-EFD4-7742-8F31-9C2F9300C28A}" type="slidenum">
              <a:rPr lang="en-US" smtClean="0"/>
              <a:pPr>
                <a:defRPr/>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44887004-E5E5-6642-9C91-F2E102A03E8F}" type="slidenum">
              <a:rPr lang="en-US" smtClean="0"/>
              <a:pPr>
                <a:defRPr/>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76C17DF0-9E2E-E045-840A-782E3E137E64}" type="slidenum">
              <a:rPr lang="en-US" smtClean="0"/>
              <a:pPr>
                <a:defRPr/>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825F70CE-84E9-D04C-9B15-10C693AA0F2A}" type="slidenum">
              <a:rPr lang="en-US" smtClean="0"/>
              <a:pPr>
                <a:defRPr/>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87BA459C-C1F9-AB4D-8E61-68C53B56A064}" type="slidenum">
              <a:rPr lang="en-US" smtClean="0"/>
              <a:pPr>
                <a:defRPr/>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7" name="Slide Number Placeholder 5"/>
          <p:cNvSpPr>
            <a:spLocks noGrp="1"/>
          </p:cNvSpPr>
          <p:nvPr>
            <p:ph type="sldNum" sz="quarter" idx="12"/>
          </p:nvPr>
        </p:nvSpPr>
        <p:spPr/>
        <p:txBody>
          <a:bodyPr/>
          <a:lstStyle>
            <a:lvl1pPr>
              <a:defRPr/>
            </a:lvl1pPr>
          </a:lstStyle>
          <a:p>
            <a:pPr>
              <a:defRPr/>
            </a:pPr>
            <a:fld id="{9AFB4A4D-A64F-7740-9E0E-188E9BA474F0}" type="slidenum">
              <a:rPr lang="en-US" smtClean="0"/>
              <a:pPr>
                <a:defRPr/>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8"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9" name="Slide Number Placeholder 5"/>
          <p:cNvSpPr>
            <a:spLocks noGrp="1"/>
          </p:cNvSpPr>
          <p:nvPr>
            <p:ph type="sldNum" sz="quarter" idx="12"/>
          </p:nvPr>
        </p:nvSpPr>
        <p:spPr/>
        <p:txBody>
          <a:bodyPr/>
          <a:lstStyle>
            <a:lvl1pPr>
              <a:defRPr/>
            </a:lvl1pPr>
          </a:lstStyle>
          <a:p>
            <a:pPr>
              <a:defRPr/>
            </a:pPr>
            <a:fld id="{8DAA6009-9928-FF4C-9FC0-9A5BA7AB80BB}" type="slidenum">
              <a:rPr lang="en-US" smtClean="0"/>
              <a:pPr>
                <a:defRPr/>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4"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5" name="Slide Number Placeholder 5"/>
          <p:cNvSpPr>
            <a:spLocks noGrp="1"/>
          </p:cNvSpPr>
          <p:nvPr>
            <p:ph type="sldNum" sz="quarter" idx="12"/>
          </p:nvPr>
        </p:nvSpPr>
        <p:spPr/>
        <p:txBody>
          <a:bodyPr/>
          <a:lstStyle>
            <a:lvl1pPr>
              <a:defRPr/>
            </a:lvl1pPr>
          </a:lstStyle>
          <a:p>
            <a:pPr>
              <a:defRPr/>
            </a:pPr>
            <a:fld id="{7DCDB1BE-A08E-2A4A-80F9-ED5208CC2745}" type="slidenum">
              <a:rPr lang="en-US" smtClean="0"/>
              <a:pPr>
                <a:defRPr/>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3"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4" name="Slide Number Placeholder 5"/>
          <p:cNvSpPr>
            <a:spLocks noGrp="1"/>
          </p:cNvSpPr>
          <p:nvPr>
            <p:ph type="sldNum" sz="quarter" idx="12"/>
          </p:nvPr>
        </p:nvSpPr>
        <p:spPr/>
        <p:txBody>
          <a:bodyPr/>
          <a:lstStyle>
            <a:lvl1pPr>
              <a:defRPr/>
            </a:lvl1pPr>
          </a:lstStyle>
          <a:p>
            <a:pPr>
              <a:defRPr/>
            </a:pPr>
            <a:fld id="{2CA09BA1-70B4-4A48-A4C4-6DB291E465CB}" type="slidenum">
              <a:rPr lang="en-US" smtClean="0"/>
              <a:pPr>
                <a:defRPr/>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7" name="Slide Number Placeholder 5"/>
          <p:cNvSpPr>
            <a:spLocks noGrp="1"/>
          </p:cNvSpPr>
          <p:nvPr>
            <p:ph type="sldNum" sz="quarter" idx="12"/>
          </p:nvPr>
        </p:nvSpPr>
        <p:spPr/>
        <p:txBody>
          <a:bodyPr/>
          <a:lstStyle>
            <a:lvl1pPr>
              <a:defRPr/>
            </a:lvl1pPr>
          </a:lstStyle>
          <a:p>
            <a:pPr>
              <a:defRPr/>
            </a:pPr>
            <a:fld id="{AC48FB37-48D1-0F43-9835-C4ADFC9E29C1}" type="slidenum">
              <a:rPr lang="en-US" smtClean="0"/>
              <a:pPr>
                <a:defRPr/>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7" name="Slide Number Placeholder 5"/>
          <p:cNvSpPr>
            <a:spLocks noGrp="1"/>
          </p:cNvSpPr>
          <p:nvPr>
            <p:ph type="sldNum" sz="quarter" idx="12"/>
          </p:nvPr>
        </p:nvSpPr>
        <p:spPr/>
        <p:txBody>
          <a:bodyPr/>
          <a:lstStyle>
            <a:lvl1pPr>
              <a:defRPr/>
            </a:lvl1pPr>
          </a:lstStyle>
          <a:p>
            <a:pPr>
              <a:defRPr/>
            </a:pPr>
            <a:fld id="{32B5C7A3-6224-2444-BEEE-16F152F7EB8A}" type="slidenum">
              <a:rPr lang="en-US" smtClean="0"/>
              <a:pPr>
                <a:defRPr/>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r>
              <a:rPr lang="en-GB"/>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Chapter 4 Requirements Engineering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4606AE16-8D53-A649-9482-7C8DBD7175B3}" type="slidenum">
              <a:rPr lang="en-US" smtClean="0"/>
              <a:pPr>
                <a:defRPr/>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eaLnBrk="1" hangingPunct="1"/>
            <a:r>
              <a:rPr lang="en-US" dirty="0"/>
              <a:t>Chapter 4 – Requirements Engineering</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endParaRPr lang="en-US" dirty="0">
              <a:ea typeface="+mn-ea"/>
              <a:cs typeface="+mn-cs"/>
            </a:endParaRP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1</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dirty="0"/>
              <a:t>Requirements imprecision</a:t>
            </a:r>
          </a:p>
        </p:txBody>
      </p:sp>
      <p:sp>
        <p:nvSpPr>
          <p:cNvPr id="41987" name="Rectangle 3"/>
          <p:cNvSpPr>
            <a:spLocks noGrp="1" noChangeArrowheads="1"/>
          </p:cNvSpPr>
          <p:nvPr>
            <p:ph idx="1"/>
          </p:nvPr>
        </p:nvSpPr>
        <p:spPr/>
        <p:txBody>
          <a:bodyPr/>
          <a:lstStyle/>
          <a:p>
            <a:r>
              <a:rPr lang="en-GB" dirty="0"/>
              <a:t>Problems arise when functional requirements are not precisely stated.</a:t>
            </a:r>
          </a:p>
          <a:p>
            <a:r>
              <a:rPr lang="en-GB" dirty="0"/>
              <a:t>Ambiguous requirements may be interpreted in different ways by developers and users.</a:t>
            </a:r>
          </a:p>
          <a:p>
            <a:r>
              <a:rPr lang="en-GB" dirty="0"/>
              <a:t>Consider the term ‘search’ in requirement 1</a:t>
            </a:r>
          </a:p>
          <a:p>
            <a:pPr lvl="1"/>
            <a:r>
              <a:rPr lang="en-GB" dirty="0"/>
              <a:t>User intention – search for a patient name across all appointments in all clinics;</a:t>
            </a:r>
          </a:p>
          <a:p>
            <a:pPr lvl="1"/>
            <a:r>
              <a:rPr lang="en-GB" dirty="0"/>
              <a:t>Developer interpretation – search for a patient name in an individual clinic. User chooses clinic then search.</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10</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dirty="0"/>
              <a:t>Requirements completeness and consistency</a:t>
            </a:r>
          </a:p>
        </p:txBody>
      </p:sp>
      <p:sp>
        <p:nvSpPr>
          <p:cNvPr id="43011" name="Rectangle 3"/>
          <p:cNvSpPr>
            <a:spLocks noGrp="1" noChangeArrowheads="1"/>
          </p:cNvSpPr>
          <p:nvPr>
            <p:ph idx="1"/>
          </p:nvPr>
        </p:nvSpPr>
        <p:spPr/>
        <p:txBody>
          <a:bodyPr/>
          <a:lstStyle/>
          <a:p>
            <a:r>
              <a:rPr lang="en-GB" sz="2400" dirty="0"/>
              <a:t>In principle, requirements should be both complete and consistent.</a:t>
            </a:r>
          </a:p>
          <a:p>
            <a:r>
              <a:rPr lang="en-GB" sz="2400" dirty="0"/>
              <a:t>Complete</a:t>
            </a:r>
          </a:p>
          <a:p>
            <a:pPr lvl="1"/>
            <a:r>
              <a:rPr lang="en-GB" dirty="0"/>
              <a:t>They should include descriptions of all facilities required.</a:t>
            </a:r>
          </a:p>
          <a:p>
            <a:r>
              <a:rPr lang="en-GB" sz="2400" dirty="0"/>
              <a:t>Consistent</a:t>
            </a:r>
          </a:p>
          <a:p>
            <a:pPr lvl="1"/>
            <a:r>
              <a:rPr lang="en-GB" dirty="0"/>
              <a:t>There should be no conflicts or contradictions in the descriptions of the system facilities.</a:t>
            </a:r>
          </a:p>
          <a:p>
            <a:r>
              <a:rPr lang="en-GB" sz="2400" dirty="0"/>
              <a:t>In practice, because of system and environmental complexity, it is impossible to produce a complete and consistent requirements document.</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11</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lIns="90487" tIns="44450" rIns="90487" bIns="44450"/>
          <a:lstStyle/>
          <a:p>
            <a:r>
              <a:rPr lang="en-GB"/>
              <a:t>Non-functional requirements</a:t>
            </a:r>
          </a:p>
        </p:txBody>
      </p:sp>
      <p:sp>
        <p:nvSpPr>
          <p:cNvPr id="35843" name="Rectangle 3"/>
          <p:cNvSpPr>
            <a:spLocks noGrp="1" noChangeArrowheads="1"/>
          </p:cNvSpPr>
          <p:nvPr>
            <p:ph idx="1"/>
          </p:nvPr>
        </p:nvSpPr>
        <p:spPr>
          <a:noFill/>
          <a:ln/>
        </p:spPr>
        <p:txBody>
          <a:bodyPr lIns="90487" tIns="44450" rIns="90487" bIns="44450"/>
          <a:lstStyle/>
          <a:p>
            <a:pPr>
              <a:lnSpc>
                <a:spcPct val="90000"/>
              </a:lnSpc>
            </a:pPr>
            <a:r>
              <a:rPr lang="en-GB" dirty="0"/>
              <a:t>These define system properties and constraints e.g. reliability, response time and storage requirements. Constraints are I/O device capability, system representations, etc.</a:t>
            </a:r>
          </a:p>
          <a:p>
            <a:pPr>
              <a:lnSpc>
                <a:spcPct val="90000"/>
              </a:lnSpc>
            </a:pPr>
            <a:r>
              <a:rPr lang="en-GB" dirty="0"/>
              <a:t>Process requirements may also be specified mandating a particular IDE, programming language or development method.</a:t>
            </a:r>
          </a:p>
          <a:p>
            <a:pPr>
              <a:lnSpc>
                <a:spcPct val="90000"/>
              </a:lnSpc>
            </a:pPr>
            <a:r>
              <a:rPr lang="en-GB" dirty="0"/>
              <a:t>Non-functional requirements may be more critical than functional requirements. If these are not met, the system may be useless.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12</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dirty="0"/>
              <a:t>Types of nonfunctional requirement</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13</a:t>
            </a:fld>
            <a:endParaRPr lang="en-US"/>
          </a:p>
        </p:txBody>
      </p:sp>
      <p:pic>
        <p:nvPicPr>
          <p:cNvPr id="4" name="Picture 3" descr="4.3 Non-functionalReq.eps"/>
          <p:cNvPicPr>
            <a:picLocks noChangeAspect="1"/>
          </p:cNvPicPr>
          <p:nvPr/>
        </p:nvPicPr>
        <p:blipFill>
          <a:blip r:embed="rId2"/>
          <a:stretch>
            <a:fillRect/>
          </a:stretch>
        </p:blipFill>
        <p:spPr>
          <a:xfrm>
            <a:off x="990600" y="1911350"/>
            <a:ext cx="6915549" cy="387985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Non-functional requirements implementation</a:t>
            </a:r>
          </a:p>
        </p:txBody>
      </p:sp>
      <p:sp>
        <p:nvSpPr>
          <p:cNvPr id="3" name="Content Placeholder 2"/>
          <p:cNvSpPr>
            <a:spLocks noGrp="1"/>
          </p:cNvSpPr>
          <p:nvPr>
            <p:ph idx="1"/>
          </p:nvPr>
        </p:nvSpPr>
        <p:spPr/>
        <p:txBody>
          <a:bodyPr/>
          <a:lstStyle/>
          <a:p>
            <a:r>
              <a:rPr lang="en-US" dirty="0"/>
              <a:t>Non-functional requirements may affect the overall architecture of a system rather than the individual components. </a:t>
            </a:r>
          </a:p>
          <a:p>
            <a:r>
              <a:rPr lang="en-US" dirty="0"/>
              <a:t>A single non-functional requirement, such as a security requirement, may generate a number of related functional requirements that define system services that are required. </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14</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1"/>
          <p:cNvSpPr>
            <a:spLocks noGrp="1"/>
          </p:cNvSpPr>
          <p:nvPr>
            <p:ph type="title"/>
          </p:nvPr>
        </p:nvSpPr>
        <p:spPr/>
        <p:txBody>
          <a:bodyPr/>
          <a:lstStyle/>
          <a:p>
            <a:pPr eaLnBrk="1" hangingPunct="1"/>
            <a:r>
              <a:rPr lang="en-US" dirty="0"/>
              <a:t>Examples of nonfunctional requirements in the </a:t>
            </a:r>
            <a:r>
              <a:rPr lang="en-GB" dirty="0"/>
              <a:t>Mentcare system</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15</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608666529"/>
              </p:ext>
            </p:extLst>
          </p:nvPr>
        </p:nvGraphicFramePr>
        <p:xfrm>
          <a:off x="968632" y="1905000"/>
          <a:ext cx="6781800" cy="4495800"/>
        </p:xfrm>
        <a:graphic>
          <a:graphicData uri="http://schemas.openxmlformats.org/drawingml/2006/table">
            <a:tbl>
              <a:tblPr firstRow="1" bandRow="1">
                <a:tableStyleId>{69CF1AB2-1976-4502-BF36-3FF5EA218861}</a:tableStyleId>
              </a:tblPr>
              <a:tblGrid>
                <a:gridCol w="6781800">
                  <a:extLst>
                    <a:ext uri="{9D8B030D-6E8A-4147-A177-3AD203B41FA5}">
                      <a16:colId xmlns:a16="http://schemas.microsoft.com/office/drawing/2014/main" val="20000"/>
                    </a:ext>
                  </a:extLst>
                </a:gridCol>
              </a:tblGrid>
              <a:tr h="4495800">
                <a:tc>
                  <a:txBody>
                    <a:bodyPr/>
                    <a:lstStyle/>
                    <a:p>
                      <a:r>
                        <a:rPr lang="en-GB" sz="1800" b="1" kern="1200" dirty="0"/>
                        <a:t>Product requirement</a:t>
                      </a:r>
                    </a:p>
                    <a:p>
                      <a:r>
                        <a:rPr lang="en-GB" sz="1800" b="0" kern="1200" dirty="0"/>
                        <a:t>The Mentcare system shall be available to all clinics during normal working hours (Mon–Fri, 0830–17.30). Downtime within normal working hours shall not exceed five seconds in any one day.</a:t>
                      </a:r>
                    </a:p>
                    <a:p>
                      <a:endParaRPr lang="en-GB" sz="1800" b="0" kern="1200" dirty="0"/>
                    </a:p>
                    <a:p>
                      <a:r>
                        <a:rPr lang="en-GB" sz="1800" b="1" kern="1200" dirty="0"/>
                        <a:t>Organizational requirement</a:t>
                      </a:r>
                      <a:br>
                        <a:rPr lang="en-GB" sz="1800" b="0" kern="1200" dirty="0"/>
                      </a:br>
                      <a:r>
                        <a:rPr lang="en-GB" sz="1800" b="0" kern="1200" dirty="0"/>
                        <a:t>Users of the Mentcare system shall authenticate themselves using their health authority identity card.</a:t>
                      </a:r>
                    </a:p>
                    <a:p>
                      <a:endParaRPr lang="en-GB" sz="1800" b="0" kern="1200" dirty="0"/>
                    </a:p>
                    <a:p>
                      <a:r>
                        <a:rPr lang="en-GB" sz="1800" b="1" kern="1200" dirty="0"/>
                        <a:t>External requirement</a:t>
                      </a:r>
                      <a:br>
                        <a:rPr lang="en-GB" sz="1800" b="0" kern="1200" dirty="0"/>
                      </a:br>
                      <a:r>
                        <a:rPr lang="en-GB" sz="1800" b="0" kern="1200" dirty="0"/>
                        <a:t>The system shall implement patient privacy provisions as set out in HStan-03-2006-priv. </a:t>
                      </a:r>
                    </a:p>
                    <a:p>
                      <a:endParaRPr lang="en-US" b="0" dirty="0"/>
                    </a:p>
                  </a:txBody>
                  <a:tcPr/>
                </a:tc>
                <a:extLst>
                  <a:ext uri="{0D108BD9-81ED-4DB2-BD59-A6C34878D82A}">
                    <a16:rowId xmlns:a16="http://schemas.microsoft.com/office/drawing/2014/main" val="10000"/>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a:t>Goals and requirements</a:t>
            </a:r>
          </a:p>
        </p:txBody>
      </p:sp>
      <p:sp>
        <p:nvSpPr>
          <p:cNvPr id="44035" name="Rectangle 3"/>
          <p:cNvSpPr>
            <a:spLocks noGrp="1" noChangeArrowheads="1"/>
          </p:cNvSpPr>
          <p:nvPr>
            <p:ph idx="1"/>
          </p:nvPr>
        </p:nvSpPr>
        <p:spPr/>
        <p:txBody>
          <a:bodyPr/>
          <a:lstStyle/>
          <a:p>
            <a:r>
              <a:rPr lang="en-GB" sz="2400"/>
              <a:t>Non-functional requirements may be very difficult to state precisely and imprecise requirements may be difficult to verify. </a:t>
            </a:r>
          </a:p>
          <a:p>
            <a:r>
              <a:rPr lang="en-GB" sz="2400"/>
              <a:t>Goal</a:t>
            </a:r>
          </a:p>
          <a:p>
            <a:pPr lvl="1"/>
            <a:r>
              <a:rPr lang="en-GB" sz="2000"/>
              <a:t>A general intention of the user such as ease of use.</a:t>
            </a:r>
          </a:p>
          <a:p>
            <a:r>
              <a:rPr lang="en-GB" sz="2400"/>
              <a:t>Verifiable non-functional requirement</a:t>
            </a:r>
          </a:p>
          <a:p>
            <a:pPr lvl="1"/>
            <a:r>
              <a:rPr lang="en-GB" sz="2000"/>
              <a:t>A statement using some measure that can be objectively tested.</a:t>
            </a:r>
          </a:p>
          <a:p>
            <a:r>
              <a:rPr lang="en-GB" sz="2400"/>
              <a:t>Goals are helpful to developers as they convey the intentions of the system users.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16</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Usability requirements</a:t>
            </a:r>
          </a:p>
        </p:txBody>
      </p:sp>
      <p:sp>
        <p:nvSpPr>
          <p:cNvPr id="3" name="Content Placeholder 2"/>
          <p:cNvSpPr>
            <a:spLocks noGrp="1"/>
          </p:cNvSpPr>
          <p:nvPr>
            <p:ph idx="1"/>
          </p:nvPr>
        </p:nvSpPr>
        <p:spPr/>
        <p:txBody>
          <a:bodyPr/>
          <a:lstStyle/>
          <a:p>
            <a:r>
              <a:rPr lang="en-US" dirty="0"/>
              <a:t>The system should be easy to use by medical staff and should be organized in such a way that user errors are minimized. (Goal)</a:t>
            </a:r>
          </a:p>
          <a:p>
            <a:r>
              <a:rPr lang="en-US" dirty="0"/>
              <a:t>Medical staff shall be able to use all the system functions after four hours of training. After this training, the average number of errors made by experienced users shall not exceed two per hour of system use. (Testable non-functional requirement)</a:t>
            </a:r>
            <a:endParaRPr lang="en-GB" dirty="0"/>
          </a:p>
          <a:p>
            <a:endParaRPr lang="en-GB" dirty="0"/>
          </a:p>
          <a:p>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dirty="0"/>
              <a:t>Metrics for specifying nonfunctional requirements</a:t>
            </a:r>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18</a:t>
            </a:fld>
            <a:endParaRPr lang="en-US"/>
          </a:p>
        </p:txBody>
      </p:sp>
      <p:graphicFrame>
        <p:nvGraphicFramePr>
          <p:cNvPr id="4" name="Table 3"/>
          <p:cNvGraphicFramePr>
            <a:graphicFrameLocks noGrp="1"/>
          </p:cNvGraphicFramePr>
          <p:nvPr/>
        </p:nvGraphicFramePr>
        <p:xfrm>
          <a:off x="990600" y="1600200"/>
          <a:ext cx="7620000" cy="4876800"/>
        </p:xfrm>
        <a:graphic>
          <a:graphicData uri="http://schemas.openxmlformats.org/drawingml/2006/table">
            <a:tbl>
              <a:tblPr/>
              <a:tblGrid>
                <a:gridCol w="2952750">
                  <a:extLst>
                    <a:ext uri="{9D8B030D-6E8A-4147-A177-3AD203B41FA5}">
                      <a16:colId xmlns:a16="http://schemas.microsoft.com/office/drawing/2014/main" val="20000"/>
                    </a:ext>
                  </a:extLst>
                </a:gridCol>
                <a:gridCol w="4667250">
                  <a:extLst>
                    <a:ext uri="{9D8B030D-6E8A-4147-A177-3AD203B41FA5}">
                      <a16:colId xmlns:a16="http://schemas.microsoft.com/office/drawing/2014/main" val="20001"/>
                    </a:ext>
                  </a:extLst>
                </a:gridCol>
              </a:tblGrid>
              <a:tr h="39741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Property</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Measure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Speed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Processed transactions/second</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User/event response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Screen refresh time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Size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Mbytes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ROM chips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Ease of use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Training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help frames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88043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Reliability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Mean time to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unavailability</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Rate of failure occurrence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Availability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Robustness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Time to restart after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events causing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data corruption on failure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Portability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target dependent statements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target systems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dirty="0"/>
              <a:t>Requirements engineering processes</a:t>
            </a:r>
          </a:p>
        </p:txBody>
      </p:sp>
      <p:sp>
        <p:nvSpPr>
          <p:cNvPr id="44035" name="Rectangle 3"/>
          <p:cNvSpPr>
            <a:spLocks noGrp="1" noChangeArrowheads="1"/>
          </p:cNvSpPr>
          <p:nvPr>
            <p:ph idx="1"/>
          </p:nvPr>
        </p:nvSpPr>
        <p:spPr/>
        <p:txBody>
          <a:bodyPr/>
          <a:lstStyle/>
          <a:p>
            <a:pPr>
              <a:lnSpc>
                <a:spcPct val="90000"/>
              </a:lnSpc>
            </a:pPr>
            <a:r>
              <a:rPr lang="en-GB" dirty="0"/>
              <a:t>The processes used for RE vary widely depending on the application domain, the people involved and the organisation developing the requirements.</a:t>
            </a:r>
          </a:p>
          <a:p>
            <a:pPr>
              <a:lnSpc>
                <a:spcPct val="90000"/>
              </a:lnSpc>
            </a:pPr>
            <a:r>
              <a:rPr lang="en-GB" dirty="0"/>
              <a:t>However, there are a number of generic activities common to all processes</a:t>
            </a:r>
          </a:p>
          <a:p>
            <a:pPr lvl="1">
              <a:lnSpc>
                <a:spcPct val="90000"/>
              </a:lnSpc>
            </a:pPr>
            <a:r>
              <a:rPr lang="en-GB" dirty="0"/>
              <a:t>Requirements elicitation;</a:t>
            </a:r>
          </a:p>
          <a:p>
            <a:pPr lvl="1">
              <a:lnSpc>
                <a:spcPct val="90000"/>
              </a:lnSpc>
            </a:pPr>
            <a:r>
              <a:rPr lang="en-GB" dirty="0"/>
              <a:t>Requirements analysis;</a:t>
            </a:r>
          </a:p>
          <a:p>
            <a:pPr lvl="1">
              <a:lnSpc>
                <a:spcPct val="90000"/>
              </a:lnSpc>
            </a:pPr>
            <a:r>
              <a:rPr lang="en-GB" dirty="0"/>
              <a:t>Requirements validation;</a:t>
            </a:r>
          </a:p>
          <a:p>
            <a:pPr lvl="1">
              <a:lnSpc>
                <a:spcPct val="90000"/>
              </a:lnSpc>
            </a:pPr>
            <a:r>
              <a:rPr lang="en-GB" dirty="0"/>
              <a:t>Requirements management.</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19</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User and System requirements</a:t>
            </a:r>
          </a:p>
          <a:p>
            <a:r>
              <a:rPr lang="en-US" dirty="0"/>
              <a:t>Functional and non-functional requirements</a:t>
            </a:r>
            <a:endParaRPr lang="en-GB" dirty="0"/>
          </a:p>
          <a:p>
            <a:r>
              <a:rPr lang="en-US" dirty="0"/>
              <a:t>Requirements engineering processes</a:t>
            </a:r>
          </a:p>
          <a:p>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a:t>Requirements elicitation and analysis</a:t>
            </a:r>
          </a:p>
        </p:txBody>
      </p:sp>
      <p:sp>
        <p:nvSpPr>
          <p:cNvPr id="7171" name="Rectangle 3"/>
          <p:cNvSpPr>
            <a:spLocks noGrp="1" noChangeArrowheads="1"/>
          </p:cNvSpPr>
          <p:nvPr>
            <p:ph idx="1"/>
          </p:nvPr>
        </p:nvSpPr>
        <p:spPr>
          <a:noFill/>
          <a:ln/>
        </p:spPr>
        <p:txBody>
          <a:bodyPr lIns="90487" tIns="44450" rIns="90487" bIns="44450"/>
          <a:lstStyle/>
          <a:p>
            <a:r>
              <a:rPr lang="en-GB" sz="2400"/>
              <a:t>Sometimes called requirements elicitation or requirements discovery.</a:t>
            </a:r>
          </a:p>
          <a:p>
            <a:r>
              <a:rPr lang="en-GB" sz="2400"/>
              <a:t>Involves technical staff working with customers to find out about the application domain, the services that the system should provide and the system’s operational constraints.</a:t>
            </a:r>
          </a:p>
          <a:p>
            <a:r>
              <a:rPr lang="en-GB" sz="2400"/>
              <a:t>May involve end-users, managers, engineers involved in maintenance, domain experts, trade unions, etc. These are called </a:t>
            </a:r>
            <a:r>
              <a:rPr lang="en-GB" sz="2400" i="1"/>
              <a:t>stakeholders.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20</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266700"/>
            <a:ext cx="8458200" cy="1104900"/>
          </a:xfrm>
          <a:noFill/>
          <a:ln/>
        </p:spPr>
        <p:txBody>
          <a:bodyPr lIns="90487" tIns="44450" rIns="90487" bIns="44450"/>
          <a:lstStyle/>
          <a:p>
            <a:r>
              <a:rPr lang="en-GB" dirty="0"/>
              <a:t>Problems of requirements elicitation</a:t>
            </a:r>
          </a:p>
        </p:txBody>
      </p:sp>
      <p:sp>
        <p:nvSpPr>
          <p:cNvPr id="8195" name="Rectangle 3"/>
          <p:cNvSpPr>
            <a:spLocks noGrp="1" noChangeArrowheads="1"/>
          </p:cNvSpPr>
          <p:nvPr>
            <p:ph idx="1"/>
          </p:nvPr>
        </p:nvSpPr>
        <p:spPr>
          <a:noFill/>
          <a:ln/>
        </p:spPr>
        <p:txBody>
          <a:bodyPr lIns="90487" tIns="44450" rIns="90487" bIns="44450"/>
          <a:lstStyle/>
          <a:p>
            <a:r>
              <a:rPr lang="en-GB" sz="2400" dirty="0"/>
              <a:t>Stakeholders don’t know what they really want.</a:t>
            </a:r>
          </a:p>
          <a:p>
            <a:r>
              <a:rPr lang="en-GB" sz="2400" dirty="0"/>
              <a:t>Stakeholders express requirements in their own terms.</a:t>
            </a:r>
          </a:p>
          <a:p>
            <a:r>
              <a:rPr lang="en-GB" sz="2400" dirty="0"/>
              <a:t>Different stakeholders may have conflicting requirements.</a:t>
            </a:r>
          </a:p>
          <a:p>
            <a:r>
              <a:rPr lang="en-GB" sz="2400" dirty="0"/>
              <a:t>Organisational and political factors may influence the system requirements.</a:t>
            </a:r>
          </a:p>
          <a:p>
            <a:r>
              <a:rPr lang="en-GB" sz="2400" dirty="0"/>
              <a:t>The requirements change during the analysis process. New stakeholders may emerge and the business environment may change.</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21</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dirty="0"/>
              <a:t>The</a:t>
            </a:r>
            <a:r>
              <a:rPr lang="en-US" b="1" dirty="0"/>
              <a:t> </a:t>
            </a:r>
            <a:r>
              <a:rPr lang="en-US" dirty="0"/>
              <a:t>requirements elicitation and analysis process</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22</a:t>
            </a:fld>
            <a:endParaRPr lang="en-US"/>
          </a:p>
        </p:txBody>
      </p:sp>
      <p:pic>
        <p:nvPicPr>
          <p:cNvPr id="4" name="Picture 3" descr="4.13 RequirementsElicitation.eps"/>
          <p:cNvPicPr>
            <a:picLocks noChangeAspect="1"/>
          </p:cNvPicPr>
          <p:nvPr/>
        </p:nvPicPr>
        <p:blipFill>
          <a:blip r:embed="rId2"/>
          <a:stretch>
            <a:fillRect/>
          </a:stretch>
        </p:blipFill>
        <p:spPr>
          <a:xfrm>
            <a:off x="1547664" y="1916832"/>
            <a:ext cx="5950107" cy="3908648"/>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Natural language specification</a:t>
            </a:r>
          </a:p>
        </p:txBody>
      </p:sp>
      <p:sp>
        <p:nvSpPr>
          <p:cNvPr id="3" name="Content Placeholder 2"/>
          <p:cNvSpPr>
            <a:spLocks noGrp="1"/>
          </p:cNvSpPr>
          <p:nvPr>
            <p:ph idx="1"/>
          </p:nvPr>
        </p:nvSpPr>
        <p:spPr/>
        <p:txBody>
          <a:bodyPr/>
          <a:lstStyle/>
          <a:p>
            <a:r>
              <a:rPr lang="en-US" dirty="0"/>
              <a:t>Requirements are written as natural language sentences supplemented by diagrams and tables.</a:t>
            </a:r>
          </a:p>
          <a:p>
            <a:r>
              <a:rPr lang="en-US" dirty="0"/>
              <a:t>Used for writing requirements because it is expressive, intuitive and universal. This means that the requirements  can be understood by users and customers.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23</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726076218"/>
      </p:ext>
    </p:extLst>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81000" y="266700"/>
            <a:ext cx="8229600" cy="1104900"/>
          </a:xfrm>
        </p:spPr>
        <p:txBody>
          <a:bodyPr/>
          <a:lstStyle/>
          <a:p>
            <a:r>
              <a:rPr lang="en-GB"/>
              <a:t>Guidelines for writing requirements</a:t>
            </a:r>
          </a:p>
        </p:txBody>
      </p:sp>
      <p:sp>
        <p:nvSpPr>
          <p:cNvPr id="61443" name="Rectangle 3"/>
          <p:cNvSpPr>
            <a:spLocks noGrp="1" noChangeArrowheads="1"/>
          </p:cNvSpPr>
          <p:nvPr>
            <p:ph idx="1"/>
          </p:nvPr>
        </p:nvSpPr>
        <p:spPr/>
        <p:txBody>
          <a:bodyPr/>
          <a:lstStyle/>
          <a:p>
            <a:r>
              <a:rPr lang="en-GB" dirty="0"/>
              <a:t>Invent a standard format and use it for all requirements.</a:t>
            </a:r>
          </a:p>
          <a:p>
            <a:r>
              <a:rPr lang="en-GB" dirty="0"/>
              <a:t>Use language in a consistent way. Use shall for mandatory requirements, should for desirable requirements.</a:t>
            </a:r>
          </a:p>
          <a:p>
            <a:r>
              <a:rPr lang="en-GB" dirty="0"/>
              <a:t>Use text highlighting to identify key parts of the requirement.</a:t>
            </a:r>
          </a:p>
          <a:p>
            <a:r>
              <a:rPr lang="en-GB" dirty="0"/>
              <a:t>Avoid the use of computer jargon.</a:t>
            </a:r>
          </a:p>
          <a:p>
            <a:r>
              <a:rPr lang="en-GB" dirty="0"/>
              <a:t>Include an explanation (rationale) of why a requirement is necessary.</a:t>
            </a:r>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24</a:t>
            </a:fld>
            <a:endParaRPr lang="en-US"/>
          </a:p>
        </p:txBody>
      </p:sp>
    </p:spTree>
    <p:extLst>
      <p:ext uri="{BB962C8B-B14F-4D97-AF65-F5344CB8AC3E}">
        <p14:creationId xmlns:p14="http://schemas.microsoft.com/office/powerpoint/2010/main" val="2790173008"/>
      </p:ext>
    </p:extLst>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Problems with natural language</a:t>
            </a:r>
          </a:p>
        </p:txBody>
      </p:sp>
      <p:sp>
        <p:nvSpPr>
          <p:cNvPr id="55299" name="Rectangle 3"/>
          <p:cNvSpPr>
            <a:spLocks noGrp="1" noChangeArrowheads="1"/>
          </p:cNvSpPr>
          <p:nvPr>
            <p:ph idx="1"/>
          </p:nvPr>
        </p:nvSpPr>
        <p:spPr/>
        <p:txBody>
          <a:bodyPr/>
          <a:lstStyle/>
          <a:p>
            <a:r>
              <a:rPr lang="en-GB"/>
              <a:t>Lack of clarity </a:t>
            </a:r>
          </a:p>
          <a:p>
            <a:pPr lvl="1"/>
            <a:r>
              <a:rPr lang="en-GB"/>
              <a:t>Precision is difficult without making the document difficult to read.</a:t>
            </a:r>
          </a:p>
          <a:p>
            <a:r>
              <a:rPr lang="en-GB"/>
              <a:t>Requirements confusion</a:t>
            </a:r>
          </a:p>
          <a:p>
            <a:pPr lvl="1"/>
            <a:r>
              <a:rPr lang="en-GB"/>
              <a:t>Functional and non-functional requirements tend to be mixed-up.</a:t>
            </a:r>
          </a:p>
          <a:p>
            <a:r>
              <a:rPr lang="en-GB"/>
              <a:t>Requirements amalgamation</a:t>
            </a:r>
          </a:p>
          <a:p>
            <a:pPr lvl="1"/>
            <a:r>
              <a:rPr lang="en-GB"/>
              <a:t>Several different requirements may be expressed together.</a:t>
            </a:r>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25</a:t>
            </a:fld>
            <a:endParaRPr lang="en-US"/>
          </a:p>
        </p:txBody>
      </p:sp>
    </p:spTree>
    <p:extLst>
      <p:ext uri="{BB962C8B-B14F-4D97-AF65-F5344CB8AC3E}">
        <p14:creationId xmlns:p14="http://schemas.microsoft.com/office/powerpoint/2010/main" val="1186723185"/>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p:cNvSpPr>
            <a:spLocks noGrp="1"/>
          </p:cNvSpPr>
          <p:nvPr>
            <p:ph type="title"/>
          </p:nvPr>
        </p:nvSpPr>
        <p:spPr/>
        <p:txBody>
          <a:bodyPr/>
          <a:lstStyle/>
          <a:p>
            <a:pPr eaLnBrk="1" hangingPunct="1"/>
            <a:r>
              <a:rPr lang="en-US" dirty="0"/>
              <a:t>Example requirements for the insulin pump software system</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26</a:t>
            </a:fld>
            <a:endParaRPr lang="en-US"/>
          </a:p>
        </p:txBody>
      </p:sp>
      <p:graphicFrame>
        <p:nvGraphicFramePr>
          <p:cNvPr id="4" name="Table 3"/>
          <p:cNvGraphicFramePr>
            <a:graphicFrameLocks noGrp="1"/>
          </p:cNvGraphicFramePr>
          <p:nvPr/>
        </p:nvGraphicFramePr>
        <p:xfrm>
          <a:off x="1524000" y="2209800"/>
          <a:ext cx="6096000" cy="3383280"/>
        </p:xfrm>
        <a:graphic>
          <a:graphicData uri="http://schemas.openxmlformats.org/drawingml/2006/table">
            <a:tbl>
              <a:tblPr firstRow="1" bandRow="1">
                <a:tableStyleId>{69CF1AB2-1976-4502-BF36-3FF5EA218861}</a:tableStyleId>
              </a:tblPr>
              <a:tblGrid>
                <a:gridCol w="6096000">
                  <a:extLst>
                    <a:ext uri="{9D8B030D-6E8A-4147-A177-3AD203B41FA5}">
                      <a16:colId xmlns:a16="http://schemas.microsoft.com/office/drawing/2014/main" val="20000"/>
                    </a:ext>
                  </a:extLst>
                </a:gridCol>
              </a:tblGrid>
              <a:tr h="370840">
                <a:tc>
                  <a:txBody>
                    <a:bodyPr/>
                    <a:lstStyle/>
                    <a:p>
                      <a:r>
                        <a:rPr lang="en-GB" sz="1800" b="0" kern="1200" dirty="0"/>
                        <a:t>3.2 The system shall measure the blood sugar and deliver insulin, if required, every 10 minutes.</a:t>
                      </a:r>
                      <a:r>
                        <a:rPr lang="en-GB" sz="1800" b="0" i="1" kern="1200" dirty="0"/>
                        <a:t> (Changes in blood sugar are relatively slow so more frequent measurement is unnecessary; less frequent measurement could lead to unnecessarily high sugar levels.)</a:t>
                      </a:r>
                    </a:p>
                    <a:p>
                      <a:endParaRPr lang="en-GB" sz="1800" b="0" kern="1200" dirty="0"/>
                    </a:p>
                    <a:p>
                      <a:r>
                        <a:rPr lang="en-GB" sz="1800" b="0" kern="1200" dirty="0"/>
                        <a:t>3.6 The system shall run a self-test routine every minute with the conditions to be tested and the associated actions defined in Table 1.</a:t>
                      </a:r>
                      <a:r>
                        <a:rPr lang="en-GB" sz="1800" b="0" i="1" kern="1200" dirty="0"/>
                        <a:t> (A self-test routine can discover hardware and software problems and alert the user to the fact the normal operation may be impossible.)</a:t>
                      </a:r>
                    </a:p>
                    <a:p>
                      <a:endParaRPr lang="en-US" dirty="0"/>
                    </a:p>
                  </a:txBody>
                  <a:tcPr/>
                </a:tc>
                <a:extLst>
                  <a:ext uri="{0D108BD9-81ED-4DB2-BD59-A6C34878D82A}">
                    <a16:rowId xmlns:a16="http://schemas.microsoft.com/office/drawing/2014/main" val="10000"/>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598877174"/>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Structured specifications</a:t>
            </a:r>
          </a:p>
        </p:txBody>
      </p:sp>
      <p:sp>
        <p:nvSpPr>
          <p:cNvPr id="3" name="Content Placeholder 2"/>
          <p:cNvSpPr>
            <a:spLocks noGrp="1"/>
          </p:cNvSpPr>
          <p:nvPr>
            <p:ph idx="1"/>
          </p:nvPr>
        </p:nvSpPr>
        <p:spPr/>
        <p:txBody>
          <a:bodyPr/>
          <a:lstStyle/>
          <a:p>
            <a:r>
              <a:rPr lang="en-US" dirty="0"/>
              <a:t>An approach to writing requirements where the freedom of the requirements writer is limited and requirements are written in a standard way.</a:t>
            </a:r>
          </a:p>
          <a:p>
            <a:r>
              <a:rPr lang="en-US" dirty="0"/>
              <a:t>This works well for some types of requirements e.g. requirements for embedded control system but is sometimes too rigid for writing business system requirements.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830475239"/>
      </p:ext>
    </p:extLst>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a:t>A structured specification of a requirement for an insulin pump</a:t>
            </a:r>
            <a:r>
              <a:rPr lang="en-GB" dirty="0"/>
              <a:t> </a:t>
            </a:r>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28</a:t>
            </a:fld>
            <a:endParaRPr lang="en-US"/>
          </a:p>
        </p:txBody>
      </p:sp>
      <p:graphicFrame>
        <p:nvGraphicFramePr>
          <p:cNvPr id="27650" name="Object 2"/>
          <p:cNvGraphicFramePr>
            <a:graphicFrameLocks noChangeAspect="1"/>
          </p:cNvGraphicFramePr>
          <p:nvPr/>
        </p:nvGraphicFramePr>
        <p:xfrm>
          <a:off x="1143000" y="2057400"/>
          <a:ext cx="5943600" cy="3314700"/>
        </p:xfrm>
        <a:graphic>
          <a:graphicData uri="http://schemas.openxmlformats.org/presentationml/2006/ole">
            <mc:AlternateContent xmlns:mc="http://schemas.openxmlformats.org/markup-compatibility/2006">
              <mc:Choice xmlns:v="urn:schemas-microsoft-com:vml" Requires="v">
                <p:oleObj spid="_x0000_s1026" name="Document" r:id="rId3" imgW="23771429" imgH="13257143" progId="Word.Document.12">
                  <p:embed/>
                </p:oleObj>
              </mc:Choice>
              <mc:Fallback>
                <p:oleObj name="Document" r:id="rId3" imgW="23771429" imgH="13257143" progId="Word.Document.12">
                  <p:embed/>
                  <p:pic>
                    <p:nvPicPr>
                      <p:cNvPr id="2765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057400"/>
                        <a:ext cx="5943600" cy="3314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577089289"/>
      </p:ext>
    </p:extLst>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a:t>A structured specification of a requirement for an insulin pump</a:t>
            </a:r>
            <a:r>
              <a:rPr lang="en-GB" dirty="0"/>
              <a:t> </a:t>
            </a:r>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29</a:t>
            </a:fld>
            <a:endParaRPr lang="en-US"/>
          </a:p>
        </p:txBody>
      </p:sp>
      <p:graphicFrame>
        <p:nvGraphicFramePr>
          <p:cNvPr id="27650" name="Object 2"/>
          <p:cNvGraphicFramePr>
            <a:graphicFrameLocks noChangeAspect="1"/>
          </p:cNvGraphicFramePr>
          <p:nvPr/>
        </p:nvGraphicFramePr>
        <p:xfrm>
          <a:off x="1295400" y="1690688"/>
          <a:ext cx="5943600" cy="4445000"/>
        </p:xfrm>
        <a:graphic>
          <a:graphicData uri="http://schemas.openxmlformats.org/presentationml/2006/ole">
            <mc:AlternateContent xmlns:mc="http://schemas.openxmlformats.org/markup-compatibility/2006">
              <mc:Choice xmlns:v="urn:schemas-microsoft-com:vml" Requires="v">
                <p:oleObj spid="_x0000_s2050" name="Document" r:id="rId3" imgW="23771429" imgH="17777778" progId="Word.Document.12">
                  <p:embed/>
                </p:oleObj>
              </mc:Choice>
              <mc:Fallback>
                <p:oleObj name="Document" r:id="rId3" imgW="23771429" imgH="17777778" progId="Word.Document.12">
                  <p:embed/>
                  <p:pic>
                    <p:nvPicPr>
                      <p:cNvPr id="2765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690688"/>
                        <a:ext cx="5943600" cy="444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240694350"/>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a:t>Requirements engineering</a:t>
            </a:r>
          </a:p>
        </p:txBody>
      </p:sp>
      <p:sp>
        <p:nvSpPr>
          <p:cNvPr id="7171" name="Rectangle 3"/>
          <p:cNvSpPr>
            <a:spLocks noGrp="1" noChangeArrowheads="1"/>
          </p:cNvSpPr>
          <p:nvPr>
            <p:ph idx="1"/>
          </p:nvPr>
        </p:nvSpPr>
        <p:spPr>
          <a:noFill/>
          <a:ln/>
        </p:spPr>
        <p:txBody>
          <a:bodyPr lIns="90487" tIns="44450" rIns="90487" bIns="44450"/>
          <a:lstStyle/>
          <a:p>
            <a:r>
              <a:rPr lang="en-GB" dirty="0"/>
              <a:t>The process of establishing the services that a customer requires from a system and the constraints under which it operates and is developed is called Requirements engineering.</a:t>
            </a:r>
          </a:p>
          <a:p>
            <a:pPr>
              <a:lnSpc>
                <a:spcPct val="90000"/>
              </a:lnSpc>
            </a:pPr>
            <a:r>
              <a:rPr lang="en-GB" dirty="0"/>
              <a:t>Requirement may range from a high-level abstract statement of a service or of a system constraint to a detailed mathematical functional specification.</a:t>
            </a:r>
          </a:p>
          <a:p>
            <a:endParaRPr lang="en-GB"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dirty="0"/>
              <a:t>Tabular specification of computation for an insulin pump</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30</a:t>
            </a:fld>
            <a:endParaRPr lang="en-US"/>
          </a:p>
        </p:txBody>
      </p:sp>
      <p:graphicFrame>
        <p:nvGraphicFramePr>
          <p:cNvPr id="4" name="Table 3"/>
          <p:cNvGraphicFramePr>
            <a:graphicFrameLocks noGrp="1"/>
          </p:cNvGraphicFramePr>
          <p:nvPr/>
        </p:nvGraphicFramePr>
        <p:xfrm>
          <a:off x="685800" y="1981200"/>
          <a:ext cx="6461125" cy="3481389"/>
        </p:xfrm>
        <a:graphic>
          <a:graphicData uri="http://schemas.openxmlformats.org/drawingml/2006/table">
            <a:tbl>
              <a:tblPr/>
              <a:tblGrid>
                <a:gridCol w="3810000">
                  <a:extLst>
                    <a:ext uri="{9D8B030D-6E8A-4147-A177-3AD203B41FA5}">
                      <a16:colId xmlns:a16="http://schemas.microsoft.com/office/drawing/2014/main" val="20000"/>
                    </a:ext>
                  </a:extLst>
                </a:gridCol>
                <a:gridCol w="2651125">
                  <a:extLst>
                    <a:ext uri="{9D8B030D-6E8A-4147-A177-3AD203B41FA5}">
                      <a16:colId xmlns:a16="http://schemas.microsoft.com/office/drawing/2014/main" val="20001"/>
                    </a:ext>
                  </a:extLst>
                </a:gridCol>
              </a:tblGrid>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Condition</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Action</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falling (r2 &lt;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stable (r2 =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decreasing </a:t>
                      </a:r>
                      <a:br>
                        <a:rPr kumimoji="0" lang="en-GB" sz="1600" b="0" i="0" u="none" strike="noStrike" cap="none" normalizeH="0" baseline="0" dirty="0">
                          <a:ln>
                            <a:noFill/>
                          </a:ln>
                          <a:solidFill>
                            <a:srgbClr val="000000"/>
                          </a:solidFill>
                          <a:effectLst/>
                          <a:latin typeface="Arial"/>
                          <a:ea typeface="Times New Roman" charset="0"/>
                          <a:cs typeface="Arial"/>
                        </a:rPr>
                      </a:br>
                      <a:r>
                        <a:rPr kumimoji="0" lang="en-GB" sz="1600" b="0" i="0" u="none" strike="noStrike" cap="none" normalizeH="0" baseline="0" dirty="0">
                          <a:ln>
                            <a:noFill/>
                          </a:ln>
                          <a:solidFill>
                            <a:srgbClr val="000000"/>
                          </a:solidFill>
                          <a:effectLst/>
                          <a:latin typeface="Arial"/>
                          <a:ea typeface="Times New Roman" charset="0"/>
                          <a:cs typeface="Arial"/>
                        </a:rPr>
                        <a:t>((r2 – r1) &lt;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6096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stable or increasing </a:t>
                      </a:r>
                      <a:br>
                        <a:rPr kumimoji="0" lang="en-GB" sz="1600" b="0" i="0" u="none" strike="noStrike" cap="none" normalizeH="0" baseline="0" dirty="0">
                          <a:ln>
                            <a:noFill/>
                          </a:ln>
                          <a:solidFill>
                            <a:srgbClr val="000000"/>
                          </a:solidFill>
                          <a:effectLst/>
                          <a:latin typeface="Arial"/>
                          <a:ea typeface="Times New Roman" charset="0"/>
                          <a:cs typeface="Arial"/>
                        </a:rPr>
                      </a:br>
                      <a:r>
                        <a:rPr kumimoji="0" lang="en-GB" sz="1600" b="0" i="0" u="none" strike="noStrike" cap="none" normalizeH="0" baseline="0" dirty="0">
                          <a:ln>
                            <a:noFill/>
                          </a:ln>
                          <a:solidFill>
                            <a:srgbClr val="000000"/>
                          </a:solidFill>
                          <a:effectLst/>
                          <a:latin typeface="Arial"/>
                          <a:ea typeface="Times New Roman" charset="0"/>
                          <a:cs typeface="Arial"/>
                        </a:rPr>
                        <a:t>((r2 – r1) ≥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a:t>
                      </a:r>
                      <a:br>
                        <a:rPr kumimoji="0" lang="en-GB" sz="1600" b="0" i="0" u="none" strike="noStrike" cap="none" normalizeH="0" baseline="0" dirty="0">
                          <a:ln>
                            <a:noFill/>
                          </a:ln>
                          <a:solidFill>
                            <a:srgbClr val="000000"/>
                          </a:solidFill>
                          <a:effectLst/>
                          <a:latin typeface="Arial"/>
                          <a:ea typeface="Times New Roman" charset="0"/>
                          <a:cs typeface="Arial"/>
                        </a:rPr>
                      </a:br>
                      <a:r>
                        <a:rPr kumimoji="0" lang="en-GB" sz="1600" b="0" i="0" u="none" strike="noStrike" cap="none" normalizeH="0" baseline="0" dirty="0">
                          <a:ln>
                            <a:noFill/>
                          </a:ln>
                          <a:solidFill>
                            <a:srgbClr val="000000"/>
                          </a:solidFill>
                          <a:effectLst/>
                          <a:latin typeface="Arial"/>
                          <a:ea typeface="Times New Roman" charset="0"/>
                          <a:cs typeface="Arial"/>
                        </a:rPr>
                        <a:t>      round ((r2 – r1)/4)</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If rounded result = 0 then </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a:t>
                      </a:r>
                      <a:r>
                        <a:rPr kumimoji="0" lang="en-GB" sz="1600" b="0" i="0" u="none" strike="noStrike" cap="none" normalizeH="0" baseline="0" dirty="0" err="1">
                          <a:ln>
                            <a:noFill/>
                          </a:ln>
                          <a:solidFill>
                            <a:srgbClr val="000000"/>
                          </a:solidFill>
                          <a:effectLst/>
                          <a:latin typeface="Arial"/>
                          <a:ea typeface="Times New Roman" charset="0"/>
                          <a:cs typeface="Arial"/>
                        </a:rPr>
                        <a:t>MinimumDose</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532808645"/>
      </p:ext>
    </p:extLst>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lstStyle/>
          <a:p>
            <a:r>
              <a:rPr lang="en-GB" dirty="0"/>
              <a:t>The software requirements document</a:t>
            </a:r>
          </a:p>
        </p:txBody>
      </p:sp>
      <p:sp>
        <p:nvSpPr>
          <p:cNvPr id="16387" name="Rectangle 3"/>
          <p:cNvSpPr>
            <a:spLocks noGrp="1" noChangeArrowheads="1"/>
          </p:cNvSpPr>
          <p:nvPr>
            <p:ph idx="1"/>
          </p:nvPr>
        </p:nvSpPr>
        <p:spPr>
          <a:noFill/>
          <a:ln/>
        </p:spPr>
        <p:txBody>
          <a:bodyPr lIns="90487" tIns="44450" rIns="90487" bIns="44450"/>
          <a:lstStyle/>
          <a:p>
            <a:r>
              <a:rPr lang="en-GB" dirty="0"/>
              <a:t>The software requirements document is the official statement of what is required of the system developers.</a:t>
            </a:r>
          </a:p>
          <a:p>
            <a:r>
              <a:rPr lang="en-GB" dirty="0"/>
              <a:t>Should include both a definition of user requirements and a specification of the system requirements.</a:t>
            </a:r>
          </a:p>
          <a:p>
            <a:r>
              <a:rPr lang="en-GB" dirty="0"/>
              <a:t>It is NOT a design document. As far as possible, it should set of WHAT the system should do rather than HOW it should do it.</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31</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604491601"/>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dirty="0"/>
              <a:t>Users of a requirements document</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32</a:t>
            </a:fld>
            <a:endParaRPr lang="en-US"/>
          </a:p>
        </p:txBody>
      </p:sp>
      <p:pic>
        <p:nvPicPr>
          <p:cNvPr id="4" name="Picture 3" descr="4.6 ReqDocUsers.eps"/>
          <p:cNvPicPr>
            <a:picLocks noChangeAspect="1"/>
          </p:cNvPicPr>
          <p:nvPr/>
        </p:nvPicPr>
        <p:blipFill>
          <a:blip r:embed="rId2"/>
          <a:stretch>
            <a:fillRect/>
          </a:stretch>
        </p:blipFill>
        <p:spPr>
          <a:xfrm>
            <a:off x="2514600" y="1486176"/>
            <a:ext cx="3810000" cy="4870174"/>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74181069"/>
      </p:ext>
    </p:extLst>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noFill/>
          <a:ln/>
        </p:spPr>
        <p:txBody>
          <a:bodyPr lIns="90487" tIns="44450" rIns="90487" bIns="44450"/>
          <a:lstStyle/>
          <a:p>
            <a:r>
              <a:rPr lang="en-GB"/>
              <a:t>Requirements checking</a:t>
            </a:r>
          </a:p>
        </p:txBody>
      </p:sp>
      <p:sp>
        <p:nvSpPr>
          <p:cNvPr id="58371" name="Rectangle 3"/>
          <p:cNvSpPr>
            <a:spLocks noGrp="1" noChangeArrowheads="1"/>
          </p:cNvSpPr>
          <p:nvPr>
            <p:ph idx="1"/>
          </p:nvPr>
        </p:nvSpPr>
        <p:spPr>
          <a:noFill/>
          <a:ln/>
        </p:spPr>
        <p:txBody>
          <a:bodyPr lIns="90487" tIns="44450" rIns="90487" bIns="44450"/>
          <a:lstStyle/>
          <a:p>
            <a:r>
              <a:rPr lang="en-GB" sz="2400" dirty="0">
                <a:solidFill>
                  <a:srgbClr val="000000"/>
                </a:solidFill>
              </a:rPr>
              <a:t>Validity. Does the system provide the functions which best support the customer’s needs?</a:t>
            </a:r>
          </a:p>
          <a:p>
            <a:r>
              <a:rPr lang="en-GB" sz="2400" dirty="0">
                <a:solidFill>
                  <a:srgbClr val="000000"/>
                </a:solidFill>
              </a:rPr>
              <a:t>Consistency. Are there any requirements conflicts?</a:t>
            </a:r>
          </a:p>
          <a:p>
            <a:r>
              <a:rPr lang="en-GB" sz="2400" dirty="0">
                <a:solidFill>
                  <a:srgbClr val="000000"/>
                </a:solidFill>
              </a:rPr>
              <a:t>Completeness. Are all functions required by the customer included?</a:t>
            </a:r>
          </a:p>
          <a:p>
            <a:r>
              <a:rPr lang="en-GB" sz="2400" dirty="0">
                <a:solidFill>
                  <a:srgbClr val="000000"/>
                </a:solidFill>
              </a:rPr>
              <a:t>Realism. Can the requirements be implemented given available budget and technology</a:t>
            </a:r>
          </a:p>
          <a:p>
            <a:r>
              <a:rPr lang="en-GB" sz="2400" dirty="0">
                <a:solidFill>
                  <a:srgbClr val="000000"/>
                </a:solidFill>
              </a:rPr>
              <a:t>Verifiability. Can the requirements be checked?</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33</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Requirements management</a:t>
            </a:r>
          </a:p>
        </p:txBody>
      </p:sp>
      <p:sp>
        <p:nvSpPr>
          <p:cNvPr id="55299" name="Rectangle 3"/>
          <p:cNvSpPr>
            <a:spLocks noGrp="1" noChangeArrowheads="1"/>
          </p:cNvSpPr>
          <p:nvPr>
            <p:ph idx="1"/>
          </p:nvPr>
        </p:nvSpPr>
        <p:spPr/>
        <p:txBody>
          <a:bodyPr/>
          <a:lstStyle/>
          <a:p>
            <a:r>
              <a:rPr lang="en-GB" sz="2400" dirty="0"/>
              <a:t>Requirements management is the process of managing changing requirements during the requirements engineering process and system development.</a:t>
            </a:r>
          </a:p>
          <a:p>
            <a:r>
              <a:rPr lang="en-GB" dirty="0"/>
              <a:t>New requirements emerge as a system is being developed and after it has gone into use.</a:t>
            </a:r>
          </a:p>
          <a:p>
            <a:pPr>
              <a:buNone/>
            </a:pPr>
            <a:endParaRPr lang="en-GB" sz="2400"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34</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152130912"/>
      </p:ext>
    </p:extLst>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management planning</a:t>
            </a:r>
          </a:p>
        </p:txBody>
      </p:sp>
      <p:sp>
        <p:nvSpPr>
          <p:cNvPr id="3" name="Content Placeholder 2"/>
          <p:cNvSpPr>
            <a:spLocks noGrp="1"/>
          </p:cNvSpPr>
          <p:nvPr>
            <p:ph idx="1"/>
          </p:nvPr>
        </p:nvSpPr>
        <p:spPr>
          <a:xfrm>
            <a:off x="304800" y="1524000"/>
            <a:ext cx="8686800" cy="4525963"/>
          </a:xfrm>
        </p:spPr>
        <p:txBody>
          <a:bodyPr/>
          <a:lstStyle/>
          <a:p>
            <a:r>
              <a:rPr lang="en-US" dirty="0"/>
              <a:t>Establishes the level of requirements management detail that is required.</a:t>
            </a:r>
          </a:p>
          <a:p>
            <a:r>
              <a:rPr lang="en-US" dirty="0"/>
              <a:t>Requirements management decisions:</a:t>
            </a:r>
          </a:p>
          <a:p>
            <a:pPr lvl="1"/>
            <a:r>
              <a:rPr lang="en-US" i="1" dirty="0">
                <a:solidFill>
                  <a:schemeClr val="tx1"/>
                </a:solidFill>
              </a:rPr>
              <a:t>Requirements identificati</a:t>
            </a:r>
            <a:r>
              <a:rPr lang="en-US" i="1" dirty="0">
                <a:solidFill>
                  <a:srgbClr val="000000"/>
                </a:solidFill>
              </a:rPr>
              <a:t>on</a:t>
            </a:r>
            <a:r>
              <a:rPr lang="en-US" dirty="0">
                <a:solidFill>
                  <a:srgbClr val="FF0000"/>
                </a:solidFill>
              </a:rPr>
              <a:t> </a:t>
            </a:r>
            <a:r>
              <a:rPr lang="en-US" dirty="0"/>
              <a:t>Each requirement must be uniquely identified so that it can be cross-referenced with other requirements. </a:t>
            </a:r>
            <a:endParaRPr lang="en-GB" dirty="0"/>
          </a:p>
          <a:p>
            <a:pPr lvl="1"/>
            <a:r>
              <a:rPr lang="en-US" i="1" dirty="0">
                <a:solidFill>
                  <a:srgbClr val="000000"/>
                </a:solidFill>
              </a:rPr>
              <a:t>A change management process</a:t>
            </a:r>
            <a:r>
              <a:rPr lang="en-US" dirty="0">
                <a:solidFill>
                  <a:srgbClr val="000000"/>
                </a:solidFill>
              </a:rPr>
              <a:t> </a:t>
            </a:r>
            <a:r>
              <a:rPr lang="en-US" dirty="0"/>
              <a:t>This is the set of activities that assess the impact and cost of changes</a:t>
            </a:r>
            <a:endParaRPr lang="en-GB" dirty="0"/>
          </a:p>
          <a:p>
            <a:pPr lvl="1"/>
            <a:r>
              <a:rPr lang="en-US" i="1" dirty="0">
                <a:solidFill>
                  <a:srgbClr val="000000"/>
                </a:solidFill>
              </a:rPr>
              <a:t>Traceability policies</a:t>
            </a:r>
            <a:r>
              <a:rPr lang="en-US" dirty="0">
                <a:solidFill>
                  <a:srgbClr val="000000"/>
                </a:solidFill>
              </a:rPr>
              <a:t> </a:t>
            </a:r>
            <a:r>
              <a:rPr lang="en-US" dirty="0"/>
              <a:t>These policies define the relationships between each requirement and between the requirements and the system design that should be recorded. </a:t>
            </a:r>
            <a:endParaRPr lang="en-GB" dirty="0"/>
          </a:p>
          <a:p>
            <a:pPr lvl="1"/>
            <a:r>
              <a:rPr lang="en-US" i="1" dirty="0">
                <a:solidFill>
                  <a:srgbClr val="000000"/>
                </a:solidFill>
              </a:rPr>
              <a:t>Tool support</a:t>
            </a:r>
            <a:r>
              <a:rPr lang="en-US" dirty="0">
                <a:solidFill>
                  <a:srgbClr val="000000"/>
                </a:solidFill>
              </a:rPr>
              <a:t> </a:t>
            </a:r>
            <a:r>
              <a:rPr lang="en-US" dirty="0"/>
              <a:t>Tools that may be used range from specialist requirements management systems to spreadsheets and simple database systems.</a:t>
            </a:r>
            <a:endParaRPr lang="en-GB" dirty="0"/>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35</a:t>
            </a:fld>
            <a:endParaRPr lang="en-US" dirty="0"/>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33400" y="304800"/>
            <a:ext cx="8915400" cy="1104900"/>
          </a:xfrm>
          <a:noFill/>
          <a:ln/>
        </p:spPr>
        <p:txBody>
          <a:bodyPr lIns="90487" tIns="44450" rIns="90487" bIns="44450"/>
          <a:lstStyle/>
          <a:p>
            <a:r>
              <a:rPr lang="en-GB"/>
              <a:t>Types of requirement</a:t>
            </a:r>
          </a:p>
        </p:txBody>
      </p:sp>
      <p:sp>
        <p:nvSpPr>
          <p:cNvPr id="9219" name="Rectangle 3"/>
          <p:cNvSpPr>
            <a:spLocks noGrp="1" noChangeArrowheads="1"/>
          </p:cNvSpPr>
          <p:nvPr>
            <p:ph idx="1"/>
          </p:nvPr>
        </p:nvSpPr>
        <p:spPr>
          <a:noFill/>
          <a:ln/>
        </p:spPr>
        <p:txBody>
          <a:bodyPr lIns="90487" tIns="44450" rIns="90487" bIns="44450"/>
          <a:lstStyle/>
          <a:p>
            <a:r>
              <a:rPr lang="en-GB" dirty="0"/>
              <a:t>User requirements</a:t>
            </a:r>
          </a:p>
          <a:p>
            <a:r>
              <a:rPr lang="en-GB" dirty="0"/>
              <a:t>System requirements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dirty="0"/>
              <a:t>User and system requirements</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a:t>
            </a:fld>
            <a:endParaRPr lang="en-US"/>
          </a:p>
        </p:txBody>
      </p:sp>
      <p:pic>
        <p:nvPicPr>
          <p:cNvPr id="2" name="Picture 1" descr="4.1 UserSysReq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2120" y="1556791"/>
            <a:ext cx="6262207" cy="4830845"/>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stakeholders</a:t>
            </a:r>
          </a:p>
        </p:txBody>
      </p:sp>
      <p:sp>
        <p:nvSpPr>
          <p:cNvPr id="3" name="Content Placeholder 2"/>
          <p:cNvSpPr>
            <a:spLocks noGrp="1"/>
          </p:cNvSpPr>
          <p:nvPr>
            <p:ph idx="1"/>
          </p:nvPr>
        </p:nvSpPr>
        <p:spPr/>
        <p:txBody>
          <a:bodyPr/>
          <a:lstStyle/>
          <a:p>
            <a:r>
              <a:rPr lang="en-US" dirty="0"/>
              <a:t>Any person or organization who is affected by the system in some way and so who has a legitimate interest</a:t>
            </a:r>
          </a:p>
          <a:p>
            <a:r>
              <a:rPr lang="en-US" dirty="0"/>
              <a:t>Stakeholder types</a:t>
            </a:r>
          </a:p>
          <a:p>
            <a:pPr lvl="1"/>
            <a:r>
              <a:rPr lang="en-US" dirty="0"/>
              <a:t>End users</a:t>
            </a:r>
          </a:p>
          <a:p>
            <a:pPr lvl="1"/>
            <a:r>
              <a:rPr lang="en-US" dirty="0"/>
              <a:t>System managers</a:t>
            </a:r>
          </a:p>
          <a:p>
            <a:pPr lvl="1"/>
            <a:r>
              <a:rPr lang="en-US" dirty="0"/>
              <a:t>System owners</a:t>
            </a:r>
          </a:p>
          <a:p>
            <a:pPr lvl="1"/>
            <a:r>
              <a:rPr lang="en-US" dirty="0"/>
              <a:t>External stakeholders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670292469"/>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Stakeholders in the Mentcare system</a:t>
            </a:r>
          </a:p>
        </p:txBody>
      </p:sp>
      <p:sp>
        <p:nvSpPr>
          <p:cNvPr id="3" name="Content Placeholder 2"/>
          <p:cNvSpPr>
            <a:spLocks noGrp="1"/>
          </p:cNvSpPr>
          <p:nvPr>
            <p:ph idx="1"/>
          </p:nvPr>
        </p:nvSpPr>
        <p:spPr/>
        <p:txBody>
          <a:bodyPr/>
          <a:lstStyle/>
          <a:p>
            <a:r>
              <a:rPr lang="en-US" dirty="0"/>
              <a:t>Patients</a:t>
            </a:r>
            <a:r>
              <a:rPr lang="en-US" i="1" dirty="0"/>
              <a:t> </a:t>
            </a:r>
            <a:r>
              <a:rPr lang="en-US" dirty="0"/>
              <a:t>whose information is recorded in the system.</a:t>
            </a:r>
            <a:endParaRPr lang="en-GB" dirty="0"/>
          </a:p>
          <a:p>
            <a:r>
              <a:rPr lang="en-US" dirty="0"/>
              <a:t>Doctors</a:t>
            </a:r>
            <a:r>
              <a:rPr lang="en-US" i="1" dirty="0"/>
              <a:t> </a:t>
            </a:r>
            <a:r>
              <a:rPr lang="en-US" dirty="0"/>
              <a:t>who are responsible for assessing and treating patients.</a:t>
            </a:r>
            <a:endParaRPr lang="en-GB" dirty="0"/>
          </a:p>
          <a:p>
            <a:r>
              <a:rPr lang="en-US" dirty="0"/>
              <a:t>Nurses who coordinate the consultations with doctors and administer some treatments.</a:t>
            </a:r>
            <a:endParaRPr lang="en-GB" dirty="0"/>
          </a:p>
          <a:p>
            <a:r>
              <a:rPr lang="en-US" dirty="0"/>
              <a:t>Medical receptionists</a:t>
            </a:r>
            <a:r>
              <a:rPr lang="en-US" i="1" dirty="0"/>
              <a:t> </a:t>
            </a:r>
            <a:r>
              <a:rPr lang="en-US" dirty="0"/>
              <a:t>who manage patients’ appointments.</a:t>
            </a:r>
            <a:endParaRPr lang="en-GB" dirty="0"/>
          </a:p>
          <a:p>
            <a:r>
              <a:rPr lang="en-US" dirty="0"/>
              <a:t>IT staff who are responsible for installing and maintaining the system.</a:t>
            </a:r>
            <a:endParaRPr lang="en-GB" dirty="0"/>
          </a:p>
          <a:p>
            <a:pPr>
              <a:buNone/>
            </a:pPr>
            <a:r>
              <a:rPr lang="en-US" dirty="0"/>
              <a:t>	</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453475377"/>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a:t>Functional requirements</a:t>
            </a:r>
          </a:p>
        </p:txBody>
      </p:sp>
      <p:sp>
        <p:nvSpPr>
          <p:cNvPr id="39939" name="Rectangle 3"/>
          <p:cNvSpPr>
            <a:spLocks noGrp="1" noChangeArrowheads="1"/>
          </p:cNvSpPr>
          <p:nvPr>
            <p:ph idx="1"/>
          </p:nvPr>
        </p:nvSpPr>
        <p:spPr/>
        <p:txBody>
          <a:bodyPr/>
          <a:lstStyle/>
          <a:p>
            <a:r>
              <a:rPr lang="en-GB" dirty="0"/>
              <a:t>Describe functionality or system services.</a:t>
            </a:r>
          </a:p>
          <a:p>
            <a:r>
              <a:rPr lang="en-GB" dirty="0"/>
              <a:t>Depend on the type of software, expected users and the type of system where the software is used.</a:t>
            </a:r>
          </a:p>
          <a:p>
            <a:r>
              <a:rPr lang="en-GB" dirty="0"/>
              <a:t>Functional user requirements may be high-level statements of what the system should do.</a:t>
            </a:r>
          </a:p>
          <a:p>
            <a:r>
              <a:rPr lang="en-GB" dirty="0"/>
              <a:t>Functional system requirements should describe the system services in detail.</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8</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a:t>Mentcare system: functional requirements</a:t>
            </a:r>
          </a:p>
        </p:txBody>
      </p:sp>
      <p:sp>
        <p:nvSpPr>
          <p:cNvPr id="77827" name="Rectangle 3"/>
          <p:cNvSpPr>
            <a:spLocks noGrp="1" noChangeArrowheads="1"/>
          </p:cNvSpPr>
          <p:nvPr>
            <p:ph idx="1"/>
          </p:nvPr>
        </p:nvSpPr>
        <p:spPr/>
        <p:txBody>
          <a:bodyPr/>
          <a:lstStyle/>
          <a:p>
            <a:r>
              <a:rPr lang="en-US" dirty="0"/>
              <a:t>A user shall be able to search the appointments lists for all clinics.</a:t>
            </a:r>
            <a:endParaRPr lang="en-GB" dirty="0"/>
          </a:p>
          <a:p>
            <a:r>
              <a:rPr lang="en-US" dirty="0"/>
              <a:t>The system shall generate each day, for each clinic, a list of patients who are expected to attend appointments that day. </a:t>
            </a:r>
            <a:endParaRPr lang="en-GB" dirty="0"/>
          </a:p>
          <a:p>
            <a:r>
              <a:rPr lang="en-US" dirty="0"/>
              <a:t>Each staff member using the system shall be uniquely identified by his or her 8-digit employee number.</a:t>
            </a:r>
            <a:r>
              <a:rPr lang="en-GB" dirty="0"/>
              <a:t> </a:t>
            </a:r>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9</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4773</TotalTime>
  <Words>1894</Words>
  <Application>Microsoft Office PowerPoint</Application>
  <PresentationFormat>On-screen Show (4:3)</PresentationFormat>
  <Paragraphs>280</Paragraphs>
  <Slides>35</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0" baseType="lpstr">
      <vt:lpstr>Arial</vt:lpstr>
      <vt:lpstr>Calibri</vt:lpstr>
      <vt:lpstr>Wingdings</vt:lpstr>
      <vt:lpstr>SE10 slides</vt:lpstr>
      <vt:lpstr>Document</vt:lpstr>
      <vt:lpstr>Chapter 4 – Requirements Engineering</vt:lpstr>
      <vt:lpstr>Topics covered</vt:lpstr>
      <vt:lpstr>Requirements engineering</vt:lpstr>
      <vt:lpstr>Types of requirement</vt:lpstr>
      <vt:lpstr>User and system requirements </vt:lpstr>
      <vt:lpstr>System stakeholders</vt:lpstr>
      <vt:lpstr>Stakeholders in the Mentcare system</vt:lpstr>
      <vt:lpstr>Functional requirements</vt:lpstr>
      <vt:lpstr>Mentcare system: functional requirements</vt:lpstr>
      <vt:lpstr>Requirements imprecision</vt:lpstr>
      <vt:lpstr>Requirements completeness and consistency</vt:lpstr>
      <vt:lpstr>Non-functional requirements</vt:lpstr>
      <vt:lpstr>Types of nonfunctional requirement </vt:lpstr>
      <vt:lpstr>Non-functional requirements implementation</vt:lpstr>
      <vt:lpstr>Examples of nonfunctional requirements in the Mentcare system</vt:lpstr>
      <vt:lpstr>Goals and requirements</vt:lpstr>
      <vt:lpstr>Usability requirements</vt:lpstr>
      <vt:lpstr>Metrics for specifying nonfunctional requirements</vt:lpstr>
      <vt:lpstr>Requirements engineering processes</vt:lpstr>
      <vt:lpstr>Requirements elicitation and analysis</vt:lpstr>
      <vt:lpstr>Problems of requirements elicitation</vt:lpstr>
      <vt:lpstr>The requirements elicitation and analysis process </vt:lpstr>
      <vt:lpstr>Natural language specification</vt:lpstr>
      <vt:lpstr>Guidelines for writing requirements</vt:lpstr>
      <vt:lpstr>Problems with natural language</vt:lpstr>
      <vt:lpstr>Example requirements for the insulin pump software system </vt:lpstr>
      <vt:lpstr>Structured specifications</vt:lpstr>
      <vt:lpstr>A structured specification of a requirement for an insulin pump </vt:lpstr>
      <vt:lpstr>A structured specification of a requirement for an insulin pump </vt:lpstr>
      <vt:lpstr>Tabular specification of computation for an insulin pump </vt:lpstr>
      <vt:lpstr>The software requirements document</vt:lpstr>
      <vt:lpstr>Users of a requirements document </vt:lpstr>
      <vt:lpstr>Requirements checking</vt:lpstr>
      <vt:lpstr>Requirements management</vt:lpstr>
      <vt:lpstr>Requirements management planning</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4</dc:title>
  <dc:creator>Ian Sommerville</dc:creator>
  <cp:lastModifiedBy>Hardeep K Dhalla</cp:lastModifiedBy>
  <cp:revision>53</cp:revision>
  <cp:lastPrinted>2010-01-11T10:54:43Z</cp:lastPrinted>
  <dcterms:created xsi:type="dcterms:W3CDTF">2010-01-08T19:43:52Z</dcterms:created>
  <dcterms:modified xsi:type="dcterms:W3CDTF">2020-10-05T16:02:51Z</dcterms:modified>
</cp:coreProperties>
</file>