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6"/>
  </p:notesMasterIdLst>
  <p:sldIdLst>
    <p:sldId id="257" r:id="rId2"/>
    <p:sldId id="258" r:id="rId3"/>
    <p:sldId id="283" r:id="rId4"/>
    <p:sldId id="284" r:id="rId5"/>
    <p:sldId id="267" r:id="rId6"/>
    <p:sldId id="268" r:id="rId7"/>
    <p:sldId id="269" r:id="rId8"/>
    <p:sldId id="285" r:id="rId9"/>
    <p:sldId id="270" r:id="rId10"/>
    <p:sldId id="271" r:id="rId11"/>
    <p:sldId id="272" r:id="rId12"/>
    <p:sldId id="273" r:id="rId13"/>
    <p:sldId id="274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9" autoAdjust="0"/>
  </p:normalViewPr>
  <p:slideViewPr>
    <p:cSldViewPr snapToGrid="0" snapToObjects="1">
      <p:cViewPr>
        <p:scale>
          <a:sx n="68" d="100"/>
          <a:sy n="68" d="100"/>
        </p:scale>
        <p:origin x="-135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C0B3-4081-8D4A-BD33-D1DF821232F0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030EB-2AC2-2A40-8A6B-96C13BD33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690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960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284C2-B315-4D48-8662-21339F92729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0163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6BDCC4-D779-814E-895F-81CA481DF15D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35061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529540" y="1586430"/>
            <a:ext cx="6084917" cy="223309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Chapter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3: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Requirements Determination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08646"/>
            <a:ext cx="8043333" cy="101015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Questionnaire Steps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548821" y="1366221"/>
            <a:ext cx="8043333" cy="47297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500" dirty="0" smtClean="0"/>
              <a:t>Select the participants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Identify the population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Use representative samples for large populations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Designing the questionnaire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Careful question </a:t>
            </a:r>
            <a:r>
              <a:rPr lang="en-US" sz="2000" dirty="0" smtClean="0"/>
              <a:t>selection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Remove ambiguities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Administering the questionnaire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Working to get good response </a:t>
            </a:r>
            <a:r>
              <a:rPr lang="en-US" sz="2000" dirty="0" smtClean="0"/>
              <a:t>rate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Offer an incentive (e.g., a free pen)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Questionnaire follow-up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Send results to </a:t>
            </a:r>
            <a:r>
              <a:rPr lang="en-US" sz="2000" dirty="0" smtClean="0"/>
              <a:t>participants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Send a thank-you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8" y="347277"/>
            <a:ext cx="7571797" cy="990600"/>
          </a:xfrm>
        </p:spPr>
        <p:txBody>
          <a:bodyPr/>
          <a:lstStyle/>
          <a:p>
            <a:pPr eaLnBrk="1" hangingPunct="1"/>
            <a:r>
              <a:rPr lang="en-US" dirty="0"/>
              <a:t>Good Questionnaire Design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>
          <a:xfrm>
            <a:off x="1371600" y="1333948"/>
            <a:ext cx="7313613" cy="46365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Begin with non-threatening and interesting questions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Group items into logically coherent sections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No important items at the very end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Do not crowd a page with too many items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Avoid abbreviations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Avoid biased or suggestive items or terms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Number questions to avoid confusion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Pretest to identify confusing questions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Provide anonymity to respondents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151067" y="1600200"/>
            <a:ext cx="7282927" cy="4056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Provides</a:t>
            </a:r>
            <a:r>
              <a:rPr lang="en-US" dirty="0" smtClean="0"/>
              <a:t> information about the “</a:t>
            </a:r>
            <a:r>
              <a:rPr lang="en-US" dirty="0"/>
              <a:t>as-is” </a:t>
            </a:r>
            <a:r>
              <a:rPr lang="en-US" dirty="0" smtClean="0"/>
              <a:t>system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Review technical documents when available</a:t>
            </a:r>
            <a:endParaRPr lang="en-US" dirty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Review typical user documents:</a:t>
            </a:r>
            <a:endParaRPr lang="en-US" dirty="0"/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Forms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Reports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Policy manuals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Look for user additions to forms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Look for unused form elements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Observation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Users/managers often don’t remember everything they do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Checks validity of information gathered </a:t>
            </a:r>
            <a:r>
              <a:rPr lang="en-US" sz="2500" dirty="0" smtClean="0"/>
              <a:t>in other </a:t>
            </a:r>
            <a:r>
              <a:rPr lang="en-US" sz="2500" dirty="0"/>
              <a:t>ways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Behaviors </a:t>
            </a:r>
            <a:r>
              <a:rPr lang="en-US" sz="2500" dirty="0" smtClean="0"/>
              <a:t>may change </a:t>
            </a:r>
            <a:r>
              <a:rPr lang="en-US" sz="2500" dirty="0"/>
              <a:t>when people are </a:t>
            </a:r>
            <a:r>
              <a:rPr lang="en-US" sz="2500" dirty="0" smtClean="0"/>
              <a:t>watched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Workers tend to be very careful when watched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Keep a low profile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Try not to interrupt or influence workers</a:t>
            </a:r>
            <a:endParaRPr lang="en-US" sz="2300" dirty="0"/>
          </a:p>
          <a:p>
            <a:pPr eaLnBrk="1" hangingPunct="1">
              <a:spcBef>
                <a:spcPts val="600"/>
              </a:spcBef>
            </a:pPr>
            <a:r>
              <a:rPr lang="en-US" sz="2500" dirty="0" smtClean="0"/>
              <a:t>Be careful </a:t>
            </a:r>
            <a:r>
              <a:rPr lang="en-US" sz="2500" dirty="0"/>
              <a:t>not to ignore periodic activities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Weekly … Monthly … </a:t>
            </a:r>
            <a:r>
              <a:rPr lang="en-US" dirty="0" smtClean="0"/>
              <a:t>Annually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83951"/>
            <a:ext cx="8043333" cy="1336477"/>
          </a:xfrm>
        </p:spPr>
        <p:txBody>
          <a:bodyPr/>
          <a:lstStyle/>
          <a:p>
            <a:r>
              <a:rPr lang="en-US" dirty="0" smtClean="0"/>
              <a:t>Requirements-Gathering Techniques Compared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822" y="1599904"/>
            <a:ext cx="8043333" cy="1358450"/>
          </a:xfrm>
        </p:spPr>
        <p:txBody>
          <a:bodyPr/>
          <a:lstStyle/>
          <a:p>
            <a:r>
              <a:rPr lang="en-US" dirty="0" smtClean="0"/>
              <a:t>A combination of techniques may be used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Document analysis &amp; observation require little training; JAD sessions can be very challenging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635" t="62597" r="27969" b="15691"/>
          <a:stretch/>
        </p:blipFill>
        <p:spPr>
          <a:xfrm>
            <a:off x="205922" y="3037830"/>
            <a:ext cx="8583816" cy="236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8822" y="175146"/>
            <a:ext cx="8043333" cy="1071762"/>
          </a:xfrm>
        </p:spPr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24000"/>
            <a:ext cx="8362422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Learn </a:t>
            </a:r>
            <a:r>
              <a:rPr lang="en-US" dirty="0" smtClean="0">
                <a:ea typeface="+mn-ea"/>
                <a:cs typeface="+mn-cs"/>
              </a:rPr>
              <a:t>how to gather requirements using interviews, JAD sessions, questionnaires, document analysis &amp; observation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Understand when to use each requirements-gathering technique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used to:</a:t>
            </a:r>
          </a:p>
          <a:p>
            <a:pPr lvl="1"/>
            <a:r>
              <a:rPr lang="en-US" dirty="0" smtClean="0"/>
              <a:t>Uncover all requirements (those uncovered late in the process are more difficult to incorporate)</a:t>
            </a:r>
          </a:p>
          <a:p>
            <a:pPr lvl="1"/>
            <a:r>
              <a:rPr lang="en-US" dirty="0" smtClean="0"/>
              <a:t>Build support and trust among users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technique(s) to use?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Interviews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Joint Application Development (JAD)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Questionnaires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Document analysis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Observation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technique—if you need to know something, just ask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Process: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Select people to interview &amp; create a schedule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Design interview questions (Open-ended, closed-ended, &amp; probing types of questions)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Prepare for the interview (Unstructured vs. structured interview organized in a logical order)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Conduct the interview (Top-down vs. bottom-up)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Follow-up after the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Question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62" t="52809" r="29219" b="21416"/>
          <a:stretch/>
        </p:blipFill>
        <p:spPr>
          <a:xfrm>
            <a:off x="361690" y="1714498"/>
            <a:ext cx="8417595" cy="3676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Interviewing Strategies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>
            <a:off x="1752600" y="1676400"/>
            <a:ext cx="5638800" cy="403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25400">
            <a:solidFill>
              <a:srgbClr val="0E254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810000" y="2228850"/>
            <a:ext cx="14716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How</a:t>
            </a:r>
          </a:p>
          <a:p>
            <a:pPr algn="ctr"/>
            <a:r>
              <a:rPr lang="en-US" dirty="0">
                <a:latin typeface="Calibri" charset="0"/>
              </a:rPr>
              <a:t>can order</a:t>
            </a:r>
          </a:p>
          <a:p>
            <a:pPr algn="ctr"/>
            <a:r>
              <a:rPr lang="en-US" dirty="0">
                <a:latin typeface="Calibri" charset="0"/>
              </a:rPr>
              <a:t>processing be</a:t>
            </a:r>
          </a:p>
          <a:p>
            <a:pPr algn="ctr"/>
            <a:r>
              <a:rPr lang="en-US" dirty="0">
                <a:latin typeface="Calibri" charset="0"/>
              </a:rPr>
              <a:t>improved?</a:t>
            </a: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2989263" y="3571875"/>
            <a:ext cx="32591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How can we reduce the</a:t>
            </a:r>
          </a:p>
          <a:p>
            <a:pPr algn="ctr"/>
            <a:r>
              <a:rPr lang="en-US" dirty="0">
                <a:latin typeface="Calibri" charset="0"/>
              </a:rPr>
              <a:t>number of times that customers </a:t>
            </a:r>
          </a:p>
          <a:p>
            <a:pPr algn="ctr"/>
            <a:r>
              <a:rPr lang="en-US" dirty="0">
                <a:latin typeface="Calibri" charset="0"/>
              </a:rPr>
              <a:t>return ordered items?</a:t>
            </a: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2590800" y="4638675"/>
            <a:ext cx="3959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charset="0"/>
              </a:rPr>
              <a:t>How can we reduce the number of</a:t>
            </a:r>
          </a:p>
          <a:p>
            <a:pPr algn="ctr"/>
            <a:r>
              <a:rPr lang="en-US">
                <a:latin typeface="Calibri" charset="0"/>
              </a:rPr>
              <a:t>errors in order processing (e.g., shipping</a:t>
            </a:r>
          </a:p>
          <a:p>
            <a:pPr algn="ctr"/>
            <a:r>
              <a:rPr lang="en-US">
                <a:latin typeface="Calibri" charset="0"/>
              </a:rPr>
              <a:t>the wrong products)?</a:t>
            </a:r>
          </a:p>
        </p:txBody>
      </p:sp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4953000" y="1524000"/>
            <a:ext cx="1458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 charset="0"/>
              </a:rPr>
              <a:t>Top-down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372894" y="2247106"/>
            <a:ext cx="53340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065" name="TextBox 16"/>
          <p:cNvSpPr txBox="1">
            <a:spLocks noChangeArrowheads="1"/>
          </p:cNvSpPr>
          <p:nvPr/>
        </p:nvSpPr>
        <p:spPr bwMode="auto">
          <a:xfrm>
            <a:off x="7391400" y="5100637"/>
            <a:ext cx="1571625" cy="4619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Bottom-up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7036595" y="5099843"/>
            <a:ext cx="609600" cy="1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21"/>
          <p:cNvSpPr txBox="1">
            <a:spLocks noChangeArrowheads="1"/>
          </p:cNvSpPr>
          <p:nvPr/>
        </p:nvSpPr>
        <p:spPr bwMode="auto">
          <a:xfrm>
            <a:off x="2209800" y="2514600"/>
            <a:ext cx="1519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      High-level:</a:t>
            </a:r>
          </a:p>
          <a:p>
            <a:r>
              <a:rPr lang="en-US">
                <a:latin typeface="Calibri" charset="0"/>
              </a:rPr>
              <a:t>Very general</a:t>
            </a:r>
          </a:p>
        </p:txBody>
      </p:sp>
      <p:sp>
        <p:nvSpPr>
          <p:cNvPr id="45068" name="TextBox 22"/>
          <p:cNvSpPr txBox="1">
            <a:spLocks noChangeArrowheads="1"/>
          </p:cNvSpPr>
          <p:nvPr/>
        </p:nvSpPr>
        <p:spPr bwMode="auto">
          <a:xfrm>
            <a:off x="838200" y="3581400"/>
            <a:ext cx="2157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           Medium-level:</a:t>
            </a:r>
          </a:p>
          <a:p>
            <a:r>
              <a:rPr lang="en-US">
                <a:latin typeface="Calibri" charset="0"/>
              </a:rPr>
              <a:t>Moderately specific</a:t>
            </a:r>
          </a:p>
        </p:txBody>
      </p:sp>
      <p:sp>
        <p:nvSpPr>
          <p:cNvPr id="45069" name="TextBox 23"/>
          <p:cNvSpPr txBox="1">
            <a:spLocks noChangeArrowheads="1"/>
          </p:cNvSpPr>
          <p:nvPr/>
        </p:nvSpPr>
        <p:spPr bwMode="auto">
          <a:xfrm>
            <a:off x="762000" y="4648200"/>
            <a:ext cx="1477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      Low-level:</a:t>
            </a:r>
          </a:p>
          <a:p>
            <a:r>
              <a:rPr lang="en-US">
                <a:latin typeface="Calibri" charset="0"/>
              </a:rPr>
              <a:t>Very specific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48822" y="-208855"/>
            <a:ext cx="8043333" cy="1063939"/>
          </a:xfrm>
        </p:spPr>
        <p:txBody>
          <a:bodyPr/>
          <a:lstStyle/>
          <a:p>
            <a:pPr eaLnBrk="1" hangingPunct="1"/>
            <a:r>
              <a:rPr lang="en-US" dirty="0"/>
              <a:t>Post-Interview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822" y="852608"/>
            <a:ext cx="8326237" cy="497838"/>
          </a:xfrm>
        </p:spPr>
        <p:txBody>
          <a:bodyPr/>
          <a:lstStyle/>
          <a:p>
            <a:r>
              <a:rPr lang="en-US" dirty="0" smtClean="0"/>
              <a:t>Prepare notes and send to the interviewee for verification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8194" y="1807276"/>
            <a:ext cx="5723068" cy="4339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Application Development (JAD)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user-analyst meeting hosted by a facilitator</a:t>
            </a:r>
          </a:p>
          <a:p>
            <a:pPr lvl="1"/>
            <a:r>
              <a:rPr lang="en-US" dirty="0" smtClean="0"/>
              <a:t>10 to 20 users</a:t>
            </a:r>
          </a:p>
          <a:p>
            <a:pPr lvl="1"/>
            <a:r>
              <a:rPr lang="en-US" dirty="0" smtClean="0"/>
              <a:t>1 to 2 scribes as needed to record the session</a:t>
            </a:r>
          </a:p>
          <a:p>
            <a:pPr lvl="1"/>
            <a:r>
              <a:rPr lang="en-US" dirty="0" smtClean="0"/>
              <a:t>Usually in a specially prepared room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Meetings can be held electronically and anonymously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Reduces problems in group settings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 be held remotely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Sessions require careful planning to be successful </a:t>
            </a:r>
          </a:p>
          <a:p>
            <a:pPr lvl="1"/>
            <a:r>
              <a:rPr lang="en-US" dirty="0" smtClean="0"/>
              <a:t>Users may need to bring documents or user manuals</a:t>
            </a:r>
          </a:p>
          <a:p>
            <a:pPr lvl="1"/>
            <a:r>
              <a:rPr lang="en-US" dirty="0" smtClean="0"/>
              <a:t>Ground rules should be established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Questionnaires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set of written questions used to obtain information from </a:t>
            </a:r>
            <a:r>
              <a:rPr lang="en-US" dirty="0" smtClean="0"/>
              <a:t>individuals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May be paper based or electronic (e.g., web based)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Common uses: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 smtClean="0"/>
              <a:t>Large numbers of people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 smtClean="0"/>
              <a:t>Need both information and opinions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 smtClean="0"/>
              <a:t>When designing for use outside the organization (customers, vendors, etc.)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Typical response rates: &lt; 50% (paper); &lt; 30% (Web)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434</TotalTime>
  <Words>568</Words>
  <Application>Microsoft Office PowerPoint</Application>
  <PresentationFormat>On-screen Show (4:3)</PresentationFormat>
  <Paragraphs>110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Chapter 3: Requirements Determination</vt:lpstr>
      <vt:lpstr>Learning Objectives</vt:lpstr>
      <vt:lpstr>Requirements Gathering Techniques</vt:lpstr>
      <vt:lpstr>Interviews</vt:lpstr>
      <vt:lpstr>Question Types</vt:lpstr>
      <vt:lpstr>Interviewing Strategies</vt:lpstr>
      <vt:lpstr>Post-Interview</vt:lpstr>
      <vt:lpstr>Joint Application Development (JAD)</vt:lpstr>
      <vt:lpstr>Questionnaires</vt:lpstr>
      <vt:lpstr>Questionnaire Steps</vt:lpstr>
      <vt:lpstr>Good Questionnaire Design</vt:lpstr>
      <vt:lpstr>Document Analysis</vt:lpstr>
      <vt:lpstr>Observation</vt:lpstr>
      <vt:lpstr>Requirements-Gathering Techniques Compared</vt:lpstr>
    </vt:vector>
  </TitlesOfParts>
  <Company>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Requirements Determination</dc:title>
  <dc:creator>Michael Chilton</dc:creator>
  <cp:lastModifiedBy>Dell</cp:lastModifiedBy>
  <cp:revision>56</cp:revision>
  <dcterms:created xsi:type="dcterms:W3CDTF">2015-01-22T13:36:15Z</dcterms:created>
  <dcterms:modified xsi:type="dcterms:W3CDTF">2019-10-07T01:10:19Z</dcterms:modified>
</cp:coreProperties>
</file>