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7" r:id="rId6"/>
    <p:sldId id="268" r:id="rId7"/>
    <p:sldId id="443" r:id="rId8"/>
    <p:sldId id="444" r:id="rId9"/>
    <p:sldId id="445" r:id="rId10"/>
    <p:sldId id="446" r:id="rId11"/>
    <p:sldId id="447" r:id="rId12"/>
    <p:sldId id="280" r:id="rId13"/>
    <p:sldId id="282" r:id="rId14"/>
    <p:sldId id="26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9A579-922D-4C58-8A62-6A83643962C5}" v="8" dt="2021-01-12T22:13:5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had" userId="29e26967-ee32-4210-a1e6-19e5305e9c5f" providerId="ADAL" clId="{4669A579-922D-4C58-8A62-6A83643962C5}"/>
    <pc:docChg chg="custSel modSld">
      <pc:chgData name="Johnson, Chad" userId="29e26967-ee32-4210-a1e6-19e5305e9c5f" providerId="ADAL" clId="{4669A579-922D-4C58-8A62-6A83643962C5}" dt="2021-01-13T19:15:52.527" v="42" actId="20577"/>
      <pc:docMkLst>
        <pc:docMk/>
      </pc:docMkLst>
      <pc:sldChg chg="modSp mod">
        <pc:chgData name="Johnson, Chad" userId="29e26967-ee32-4210-a1e6-19e5305e9c5f" providerId="ADAL" clId="{4669A579-922D-4C58-8A62-6A83643962C5}" dt="2021-01-13T19:15:52.527" v="42" actId="20577"/>
        <pc:sldMkLst>
          <pc:docMk/>
          <pc:sldMk cId="2051058274" sldId="256"/>
        </pc:sldMkLst>
        <pc:spChg chg="mod">
          <ac:chgData name="Johnson, Chad" userId="29e26967-ee32-4210-a1e6-19e5305e9c5f" providerId="ADAL" clId="{4669A579-922D-4C58-8A62-6A83643962C5}" dt="2021-01-13T19:15:52.527" v="42" actId="20577"/>
          <ac:spMkLst>
            <pc:docMk/>
            <pc:sldMk cId="2051058274" sldId="256"/>
            <ac:spMk id="2" creationId="{BE6A06DF-F722-4988-BC89-851B8C82FDE0}"/>
          </ac:spMkLst>
        </pc:spChg>
        <pc:spChg chg="mod">
          <ac:chgData name="Johnson, Chad" userId="29e26967-ee32-4210-a1e6-19e5305e9c5f" providerId="ADAL" clId="{4669A579-922D-4C58-8A62-6A83643962C5}" dt="2021-01-12T22:13:02.907" v="6" actId="20577"/>
          <ac:spMkLst>
            <pc:docMk/>
            <pc:sldMk cId="2051058274" sldId="256"/>
            <ac:spMk id="3" creationId="{82E07F94-A1B7-4386-B249-3F37A1222475}"/>
          </ac:spMkLst>
        </pc:spChg>
      </pc:sldChg>
      <pc:sldChg chg="modSp">
        <pc:chgData name="Johnson, Chad" userId="29e26967-ee32-4210-a1e6-19e5305e9c5f" providerId="ADAL" clId="{4669A579-922D-4C58-8A62-6A83643962C5}" dt="2021-01-12T22:13:21.109" v="15"/>
        <pc:sldMkLst>
          <pc:docMk/>
          <pc:sldMk cId="2107011096" sldId="257"/>
        </pc:sldMkLst>
        <pc:spChg chg="mod">
          <ac:chgData name="Johnson, Chad" userId="29e26967-ee32-4210-a1e6-19e5305e9c5f" providerId="ADAL" clId="{4669A579-922D-4C58-8A62-6A83643962C5}" dt="2021-01-12T22:13:21.109" v="15"/>
          <ac:spMkLst>
            <pc:docMk/>
            <pc:sldMk cId="2107011096" sldId="257"/>
            <ac:spMk id="5" creationId="{9A06F15A-8974-42FB-935C-57128A190375}"/>
          </ac:spMkLst>
        </pc:spChg>
      </pc:sldChg>
      <pc:sldChg chg="modSp">
        <pc:chgData name="Johnson, Chad" userId="29e26967-ee32-4210-a1e6-19e5305e9c5f" providerId="ADAL" clId="{4669A579-922D-4C58-8A62-6A83643962C5}" dt="2021-01-12T22:13:23.692" v="16"/>
        <pc:sldMkLst>
          <pc:docMk/>
          <pc:sldMk cId="1036985217" sldId="258"/>
        </pc:sldMkLst>
        <pc:spChg chg="mod">
          <ac:chgData name="Johnson, Chad" userId="29e26967-ee32-4210-a1e6-19e5305e9c5f" providerId="ADAL" clId="{4669A579-922D-4C58-8A62-6A83643962C5}" dt="2021-01-12T22:13:23.692" v="16"/>
          <ac:spMkLst>
            <pc:docMk/>
            <pc:sldMk cId="1036985217" sldId="258"/>
            <ac:spMk id="5" creationId="{61E9C15F-8638-4D0B-91A9-0D4F97B86A72}"/>
          </ac:spMkLst>
        </pc:spChg>
      </pc:sldChg>
      <pc:sldChg chg="modSp mod">
        <pc:chgData name="Johnson, Chad" userId="29e26967-ee32-4210-a1e6-19e5305e9c5f" providerId="ADAL" clId="{4669A579-922D-4C58-8A62-6A83643962C5}" dt="2021-01-12T22:13:12.627" v="13" actId="20577"/>
        <pc:sldMkLst>
          <pc:docMk/>
          <pc:sldMk cId="3039293663" sldId="259"/>
        </pc:sldMkLst>
        <pc:spChg chg="mod">
          <ac:chgData name="Johnson, Chad" userId="29e26967-ee32-4210-a1e6-19e5305e9c5f" providerId="ADAL" clId="{4669A579-922D-4C58-8A62-6A83643962C5}" dt="2021-01-12T22:13:12.627" v="13" actId="20577"/>
          <ac:spMkLst>
            <pc:docMk/>
            <pc:sldMk cId="3039293663" sldId="259"/>
            <ac:spMk id="5" creationId="{122AD6AB-8B94-4B93-BEED-88B7F0AF2862}"/>
          </ac:spMkLst>
        </pc:spChg>
      </pc:sldChg>
      <pc:sldChg chg="modSp">
        <pc:chgData name="Johnson, Chad" userId="29e26967-ee32-4210-a1e6-19e5305e9c5f" providerId="ADAL" clId="{4669A579-922D-4C58-8A62-6A83643962C5}" dt="2021-01-12T22:13:18.306" v="14"/>
        <pc:sldMkLst>
          <pc:docMk/>
          <pc:sldMk cId="3606518745" sldId="260"/>
        </pc:sldMkLst>
        <pc:spChg chg="mod">
          <ac:chgData name="Johnson, Chad" userId="29e26967-ee32-4210-a1e6-19e5305e9c5f" providerId="ADAL" clId="{4669A579-922D-4C58-8A62-6A83643962C5}" dt="2021-01-12T22:13:18.306" v="14"/>
          <ac:spMkLst>
            <pc:docMk/>
            <pc:sldMk cId="3606518745" sldId="260"/>
            <ac:spMk id="5" creationId="{EB720E1A-2FEE-498D-8004-B5DB16ABFDB7}"/>
          </ac:spMkLst>
        </pc:spChg>
      </pc:sldChg>
      <pc:sldChg chg="modSp">
        <pc:chgData name="Johnson, Chad" userId="29e26967-ee32-4210-a1e6-19e5305e9c5f" providerId="ADAL" clId="{4669A579-922D-4C58-8A62-6A83643962C5}" dt="2021-01-12T22:13:26.539" v="17"/>
        <pc:sldMkLst>
          <pc:docMk/>
          <pc:sldMk cId="4277833098" sldId="261"/>
        </pc:sldMkLst>
        <pc:spChg chg="mod">
          <ac:chgData name="Johnson, Chad" userId="29e26967-ee32-4210-a1e6-19e5305e9c5f" providerId="ADAL" clId="{4669A579-922D-4C58-8A62-6A83643962C5}" dt="2021-01-12T22:13:26.539" v="17"/>
          <ac:spMkLst>
            <pc:docMk/>
            <pc:sldMk cId="4277833098" sldId="261"/>
            <ac:spMk id="5" creationId="{DFB713F9-1A71-4F34-B142-B68BB528D14F}"/>
          </ac:spMkLst>
        </pc:spChg>
      </pc:sldChg>
      <pc:sldChg chg="modSp">
        <pc:chgData name="Johnson, Chad" userId="29e26967-ee32-4210-a1e6-19e5305e9c5f" providerId="ADAL" clId="{4669A579-922D-4C58-8A62-6A83643962C5}" dt="2021-01-12T22:13:31.338" v="18"/>
        <pc:sldMkLst>
          <pc:docMk/>
          <pc:sldMk cId="2034479781" sldId="262"/>
        </pc:sldMkLst>
        <pc:spChg chg="mod">
          <ac:chgData name="Johnson, Chad" userId="29e26967-ee32-4210-a1e6-19e5305e9c5f" providerId="ADAL" clId="{4669A579-922D-4C58-8A62-6A83643962C5}" dt="2021-01-12T22:13:31.338" v="18"/>
          <ac:spMkLst>
            <pc:docMk/>
            <pc:sldMk cId="2034479781" sldId="262"/>
            <ac:spMk id="5" creationId="{0F997B88-F42B-4D1E-8803-A8D71746B931}"/>
          </ac:spMkLst>
        </pc:spChg>
      </pc:sldChg>
      <pc:sldChg chg="modSp">
        <pc:chgData name="Johnson, Chad" userId="29e26967-ee32-4210-a1e6-19e5305e9c5f" providerId="ADAL" clId="{4669A579-922D-4C58-8A62-6A83643962C5}" dt="2021-01-12T22:13:59.779" v="39"/>
        <pc:sldMkLst>
          <pc:docMk/>
          <pc:sldMk cId="4167240111" sldId="319"/>
        </pc:sldMkLst>
        <pc:spChg chg="mod">
          <ac:chgData name="Johnson, Chad" userId="29e26967-ee32-4210-a1e6-19e5305e9c5f" providerId="ADAL" clId="{4669A579-922D-4C58-8A62-6A83643962C5}" dt="2021-01-12T22:13:59.779" v="39"/>
          <ac:spMkLst>
            <pc:docMk/>
            <pc:sldMk cId="4167240111" sldId="319"/>
            <ac:spMk id="5" creationId="{1E8219B2-24B3-47A3-A457-9623BF140EA0}"/>
          </ac:spMkLst>
        </pc:spChg>
      </pc:sldChg>
      <pc:sldChg chg="modSp mod">
        <pc:chgData name="Johnson, Chad" userId="29e26967-ee32-4210-a1e6-19e5305e9c5f" providerId="ADAL" clId="{4669A579-922D-4C58-8A62-6A83643962C5}" dt="2021-01-12T22:13:51.139" v="38" actId="20577"/>
        <pc:sldMkLst>
          <pc:docMk/>
          <pc:sldMk cId="2242771647" sldId="320"/>
        </pc:sldMkLst>
        <pc:spChg chg="mod">
          <ac:chgData name="Johnson, Chad" userId="29e26967-ee32-4210-a1e6-19e5305e9c5f" providerId="ADAL" clId="{4669A579-922D-4C58-8A62-6A83643962C5}" dt="2021-01-12T22:13:51.139" v="38" actId="20577"/>
          <ac:spMkLst>
            <pc:docMk/>
            <pc:sldMk cId="2242771647" sldId="320"/>
            <ac:spMk id="3" creationId="{57363B3B-A893-4BAE-AE50-63B84C7B4C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EF2CC-09FC-4DFC-A768-BC2A0A8E86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89B78-E2C1-48E6-A493-E62A1AB2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00F232-627F-AB57-920A-C12C45513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69472-5C47-428D-B948-EDFC9B4FBD3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8DBE150-0093-6816-7A77-7FFFC12C4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B441155-8A81-71ED-F04C-F4FB1F5D3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Diagram from Ivan OWASP AppSec EU 2006.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>
            <a:extLst>
              <a:ext uri="{FF2B5EF4-FFF2-40B4-BE49-F238E27FC236}">
                <a16:creationId xmlns:a16="http://schemas.microsoft.com/office/drawing/2014/main" id="{55B61054-7879-EF98-BCC0-662CE6F7EC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>
            <a:extLst>
              <a:ext uri="{FF2B5EF4-FFF2-40B4-BE49-F238E27FC236}">
                <a16:creationId xmlns:a16="http://schemas.microsoft.com/office/drawing/2014/main" id="{6E1C5233-D35F-4AEF-01E3-73937727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9508" name="Slide Number Placeholder 3">
            <a:extLst>
              <a:ext uri="{FF2B5EF4-FFF2-40B4-BE49-F238E27FC236}">
                <a16:creationId xmlns:a16="http://schemas.microsoft.com/office/drawing/2014/main" id="{686DB48C-DEF4-F08B-61F5-D16DCCA21CE3}"/>
              </a:ext>
            </a:extLst>
          </p:cNvPr>
          <p:cNvSpPr txBox="1">
            <a:spLocks noGrp="1"/>
          </p:cNvSpPr>
          <p:nvPr/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 anchor="b"/>
          <a:lstStyle>
            <a:lvl1pPr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D7F909B9-F54D-419B-877F-54CE8B12B733}" type="slidenum">
              <a:rPr lang="zh-CN" altLang="en-US" sz="1300"/>
              <a:pPr algn="r" eaLnBrk="1" hangingPunct="1"/>
              <a:t>7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>
            <a:extLst>
              <a:ext uri="{FF2B5EF4-FFF2-40B4-BE49-F238E27FC236}">
                <a16:creationId xmlns:a16="http://schemas.microsoft.com/office/drawing/2014/main" id="{3F581E9E-D422-B667-A706-1652D58647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>
            <a:extLst>
              <a:ext uri="{FF2B5EF4-FFF2-40B4-BE49-F238E27FC236}">
                <a16:creationId xmlns:a16="http://schemas.microsoft.com/office/drawing/2014/main" id="{BFD7765A-A33C-F338-F882-EC6D3D7A3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1556" name="Slide Number Placeholder 3">
            <a:extLst>
              <a:ext uri="{FF2B5EF4-FFF2-40B4-BE49-F238E27FC236}">
                <a16:creationId xmlns:a16="http://schemas.microsoft.com/office/drawing/2014/main" id="{AA6E1F40-2381-A1A4-5942-B6ECC738B1F9}"/>
              </a:ext>
            </a:extLst>
          </p:cNvPr>
          <p:cNvSpPr txBox="1">
            <a:spLocks noGrp="1"/>
          </p:cNvSpPr>
          <p:nvPr/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 anchor="b"/>
          <a:lstStyle>
            <a:lvl1pPr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5DD52475-B89E-4F64-BCE7-9B13F13EAC0C}" type="slidenum">
              <a:rPr lang="zh-CN" altLang="en-US" sz="1300"/>
              <a:pPr algn="r" eaLnBrk="1" hangingPunct="1"/>
              <a:t>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E3944BB3-E898-8606-3D01-2F9CA7C79A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016834B2-5341-B209-3BFB-3136807A4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32DDE7AE-F80F-05F5-60D5-8B34CDC67C69}"/>
              </a:ext>
            </a:extLst>
          </p:cNvPr>
          <p:cNvSpPr txBox="1">
            <a:spLocks noGrp="1"/>
          </p:cNvSpPr>
          <p:nvPr/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 anchor="b"/>
          <a:lstStyle>
            <a:lvl1pPr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5D5B7C76-3B74-4968-9787-15BEFE96C472}" type="slidenum">
              <a:rPr lang="zh-CN" altLang="en-US" sz="1300"/>
              <a:pPr algn="r" eaLnBrk="1" hangingPunct="1"/>
              <a:t>9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AC98826F-B2EA-DB1D-4047-2EC8863D76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D3F673E9-5FAF-D7B9-72A3-C45F23C48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D5DD7098-C212-BEF4-8E57-DD34AE6B476D}"/>
              </a:ext>
            </a:extLst>
          </p:cNvPr>
          <p:cNvSpPr txBox="1">
            <a:spLocks noGrp="1"/>
          </p:cNvSpPr>
          <p:nvPr/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 anchor="b"/>
          <a:lstStyle>
            <a:lvl1pPr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25DB520D-625C-48F1-9238-2B784ECCAB84}" type="slidenum">
              <a:rPr lang="zh-CN" altLang="en-US" sz="1300"/>
              <a:pPr algn="r" eaLnBrk="1" hangingPunct="1"/>
              <a:t>10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>
            <a:extLst>
              <a:ext uri="{FF2B5EF4-FFF2-40B4-BE49-F238E27FC236}">
                <a16:creationId xmlns:a16="http://schemas.microsoft.com/office/drawing/2014/main" id="{218C9ECA-714B-8C41-AE22-B832C47391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>
            <a:extLst>
              <a:ext uri="{FF2B5EF4-FFF2-40B4-BE49-F238E27FC236}">
                <a16:creationId xmlns:a16="http://schemas.microsoft.com/office/drawing/2014/main" id="{1BB789E6-15F3-2CE3-FE0C-5644E219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7700" name="Slide Number Placeholder 3">
            <a:extLst>
              <a:ext uri="{FF2B5EF4-FFF2-40B4-BE49-F238E27FC236}">
                <a16:creationId xmlns:a16="http://schemas.microsoft.com/office/drawing/2014/main" id="{336DE65C-8C7C-5B22-747B-1B3BDA150318}"/>
              </a:ext>
            </a:extLst>
          </p:cNvPr>
          <p:cNvSpPr txBox="1">
            <a:spLocks noGrp="1"/>
          </p:cNvSpPr>
          <p:nvPr/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 anchor="b"/>
          <a:lstStyle>
            <a:lvl1pPr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CB4851A9-CD5C-46FB-9BE3-7862400A6962}" type="slidenum">
              <a:rPr lang="zh-CN" altLang="en-US" sz="1300"/>
              <a:pPr algn="r" eaLnBrk="1" hangingPunct="1"/>
              <a:t>11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C07ADC4-7892-393D-BC91-9707101CC0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8D022-A8FC-4030-B7F0-6961525B5C8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1C98028-F774-64AD-CB52-6C765B965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5C78307-8FAC-16A9-67C0-80261557E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http://portswigger.net/intruder/screenshots.html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9FAE78-7CC8-4044-9439-7DDCDB82DE6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036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609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921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33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783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6872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2837-9CC1-4A61-BAFA-7493765ADC6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60CC-8A0F-4A7F-BD8B-BB4A7F711A2F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9F6C-298E-457E-893D-52BE1F95B65D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9AC1-3B9A-40CE-98D7-5F98568B867E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3CD-53C4-4A2E-B87C-39AC67A7CF8F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9B0-F0A6-4806-8662-5FD789F4D2D3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667-29C0-4853-A695-2D323707E37B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41C9-1611-470E-AFCE-FFA8E3B79975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8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4A5B-7AFE-42E6-B054-6D007AD1C19F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8A6B-9637-4EB2-9216-A4FEE866094A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E3014-63A5-4454-96EC-66167595D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70" b="15030"/>
          <a:stretch/>
        </p:blipFill>
        <p:spPr>
          <a:xfrm>
            <a:off x="3048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A06DF-F722-4988-BC89-851B8C82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4387970"/>
            <a:ext cx="10558405" cy="1378646"/>
          </a:xfrm>
        </p:spPr>
        <p:txBody>
          <a:bodyPr anchor="b">
            <a:normAutofit/>
          </a:bodyPr>
          <a:lstStyle/>
          <a:p>
            <a:r>
              <a:rPr lang="en-US" sz="52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Module One: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7F94-A1B7-4386-B249-3F37A122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5878187"/>
            <a:ext cx="10558405" cy="501108"/>
          </a:xfrm>
        </p:spPr>
        <p:txBody>
          <a:bodyPr anchor="t">
            <a:normAutofit/>
          </a:bodyPr>
          <a:lstStyle/>
          <a:p>
            <a:r>
              <a:rPr lang="en-US" dirty="0">
                <a:ln w="3175">
                  <a:solidFill>
                    <a:schemeClr val="accent1">
                      <a:alpha val="4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CIS 311 – Prof. C. R. Johnson</a:t>
            </a:r>
          </a:p>
        </p:txBody>
      </p:sp>
    </p:spTree>
    <p:extLst>
      <p:ext uri="{BB962C8B-B14F-4D97-AF65-F5344CB8AC3E}">
        <p14:creationId xmlns:p14="http://schemas.microsoft.com/office/powerpoint/2010/main" val="205105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>
            <a:extLst>
              <a:ext uri="{FF2B5EF4-FFF2-40B4-BE49-F238E27FC236}">
                <a16:creationId xmlns:a16="http://schemas.microsoft.com/office/drawing/2014/main" id="{A15720DA-48A6-51A3-CBD5-D031553D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Audit Assurance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A5E2-7AF5-FAA6-B4B5-D783F877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en-US"/>
              <a:t>Testing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Purpose is to find problems before the change is implemented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Address all normal and unexpected entries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Privacy is an important issue in testing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Configuration Management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Monitor and manage changes to application programs,  documentation, hardware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Patch Management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Problems in patch management like: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Patch Failure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Patch rollback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Distributed System Failures</a:t>
            </a:r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72F9E1A2-253E-6476-8E8F-AD1C134F1B14}"/>
              </a:ext>
            </a:extLst>
          </p:cNvPr>
          <p:cNvSpPr txBox="1">
            <a:spLocks noGrp="1"/>
          </p:cNvSpPr>
          <p:nvPr/>
        </p:nvSpPr>
        <p:spPr bwMode="auto">
          <a:xfrm>
            <a:off x="830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D7C5C509-178D-480A-8FF3-18DB35B79AD7}" type="slidenum">
              <a:rPr lang="zh-CN" altLang="en-US" sz="1400">
                <a:ea typeface="SimSun" panose="02010600030101010101" pitchFamily="2" charset="-122"/>
              </a:rPr>
              <a:pPr algn="r" eaLnBrk="1" hangingPunct="1"/>
              <a:t>10</a:t>
            </a:fld>
            <a:endParaRPr lang="en-US" altLang="zh-CN" sz="14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>
            <a:extLst>
              <a:ext uri="{FF2B5EF4-FFF2-40B4-BE49-F238E27FC236}">
                <a16:creationId xmlns:a16="http://schemas.microsoft.com/office/drawing/2014/main" id="{B75E19C3-E815-DE6A-6105-DFD2868D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300"/>
              <a:t>Database and Warehousing Environment</a:t>
            </a:r>
          </a:p>
        </p:txBody>
      </p:sp>
      <p:sp>
        <p:nvSpPr>
          <p:cNvPr id="156675" name="Content Placeholder 2">
            <a:extLst>
              <a:ext uri="{FF2B5EF4-FFF2-40B4-BE49-F238E27FC236}">
                <a16:creationId xmlns:a16="http://schemas.microsoft.com/office/drawing/2014/main" id="{E3F98EBD-8704-23AB-79D2-8D633E96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Database Environment</a:t>
            </a:r>
          </a:p>
          <a:p>
            <a:pPr lvl="1"/>
            <a:r>
              <a:rPr lang="en-US" altLang="en-US"/>
              <a:t>Developed to manage information from many sources in one location</a:t>
            </a:r>
          </a:p>
          <a:p>
            <a:pPr lvl="1"/>
            <a:r>
              <a:rPr lang="en-US" altLang="en-US"/>
              <a:t>Provides </a:t>
            </a:r>
          </a:p>
          <a:p>
            <a:pPr lvl="2"/>
            <a:r>
              <a:rPr lang="en-US" altLang="en-US"/>
              <a:t>Transaction Persistence</a:t>
            </a:r>
          </a:p>
          <a:p>
            <a:pPr lvl="2"/>
            <a:r>
              <a:rPr lang="en-US" altLang="en-US"/>
              <a:t>Fault Tolerance and Recovery </a:t>
            </a:r>
          </a:p>
          <a:p>
            <a:pPr lvl="2"/>
            <a:r>
              <a:rPr lang="en-US" altLang="en-US"/>
              <a:t>Sharing by multiple Users</a:t>
            </a:r>
          </a:p>
          <a:p>
            <a:pPr lvl="2"/>
            <a:r>
              <a:rPr lang="en-US" altLang="en-US"/>
              <a:t>Security Controls</a:t>
            </a:r>
          </a:p>
          <a:p>
            <a:r>
              <a:rPr lang="en-US" altLang="en-US"/>
              <a:t>Many DBMS Models such as</a:t>
            </a:r>
          </a:p>
          <a:p>
            <a:pPr lvl="1"/>
            <a:r>
              <a:rPr lang="en-US" altLang="en-US"/>
              <a:t>Hierarchical, Network</a:t>
            </a:r>
          </a:p>
          <a:p>
            <a:pPr lvl="1"/>
            <a:r>
              <a:rPr lang="en-US" altLang="en-US"/>
              <a:t>Relational, Object-oriented </a:t>
            </a:r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3A0ADBE6-BFE9-4A91-C474-6BBFE9AFA3DF}"/>
              </a:ext>
            </a:extLst>
          </p:cNvPr>
          <p:cNvSpPr txBox="1">
            <a:spLocks noGrp="1"/>
          </p:cNvSpPr>
          <p:nvPr/>
        </p:nvSpPr>
        <p:spPr bwMode="auto">
          <a:xfrm>
            <a:off x="830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42AB7398-FACE-444B-BB1F-A7604C430B98}" type="slidenum">
              <a:rPr lang="zh-CN" altLang="en-US" sz="1400">
                <a:ea typeface="SimSun" panose="02010600030101010101" pitchFamily="2" charset="-122"/>
              </a:rPr>
              <a:pPr algn="r" eaLnBrk="1" hangingPunct="1"/>
              <a:t>11</a:t>
            </a:fld>
            <a:endParaRPr lang="en-US" altLang="zh-CN" sz="14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8AD801-7291-728F-0D4A-24277FD1BCF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Proxies</a:t>
            </a: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D12026FB-54D8-370F-EB5D-88D198299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3912" y="1808149"/>
            <a:ext cx="80010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7785EA4-AC9F-42F0-AA7A-740AC9DAC2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Fuzz Testing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46737DB-ABC7-8610-64C2-A35D38D2699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i="1" dirty="0"/>
              <a:t>Fuzz testing</a:t>
            </a:r>
            <a:r>
              <a:rPr lang="en-US" altLang="en-US" sz="2800" dirty="0"/>
              <a:t> consists of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Sending unexpected input.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Monitoring for exceptions.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0E13D4-F6FE-C2B1-2C0A-E30D370E43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491" y="1586399"/>
            <a:ext cx="5743598" cy="368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6E6B761-7FA1-AAEB-028D-DECB678A56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Application Firewalls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D412845-2B1D-86F6-010D-71006C04454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What is a WAF?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Web monitoring.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 control.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Behind SSL endpoint.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A/K/A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Deep packet inspection.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Web IDS/IPS.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Web App Proxy/Shield.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/>
              <a:t>mod_security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Open source.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Embeds in Apache.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Reverse proxy.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BFCE-5C62-AB92-FB78-0E08CDFDAA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9EB558AE-FE8D-44D2-F849-002707EE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600201"/>
            <a:ext cx="5027611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324DC2D-6BC9-9D49-F37F-E8F4494E7EA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Vulnerability Scanners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6C68162-C0BF-C9C2-7458-DA695CEEFEB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Spiders site.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Identifies inputs.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Sends list of malicious inputs to each input.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Monitors responses.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FE3096-B820-B8FA-8692-6445DFF024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01" y="1678359"/>
            <a:ext cx="6245290" cy="468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FA87-06F9-524B-629D-BB717755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8328-3A50-03A9-6F27-FC2801BB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 – S23 -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DB76-25F0-9B87-A725-7B9F5203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566B4-3502-92B3-AD58-750AF0B1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526"/>
            <a:ext cx="12192000" cy="338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04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49A44-9B9E-B89D-F1BE-8F8BBDF2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667-29C0-4853-A695-2D323707E37B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67660-EF79-D979-FF57-75F051B2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649EB-F1AF-EFCB-4031-FE08E975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8BA8F-0382-BA54-5B30-45F55396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902"/>
            <a:ext cx="12192000" cy="693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7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492D2-1908-9C83-57ED-B4555D6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667-29C0-4853-A695-2D323707E37B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07AB-9BC2-1BA5-7C44-DCD5E85A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9F9A6-4725-859C-C158-722F7845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6" y="-261"/>
            <a:ext cx="10586907" cy="685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85BE989-642F-5905-FE53-B7D09DD733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Firewalls Don’t Protect Web Apps</a:t>
            </a:r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8E1A024C-B5DC-D6CA-2848-EE905B92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903" y="2900494"/>
            <a:ext cx="1295400" cy="1828800"/>
          </a:xfrm>
          <a:prstGeom prst="can">
            <a:avLst>
              <a:gd name="adj" fmla="val 35294"/>
            </a:avLst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84" name="AutoShape 4">
            <a:extLst>
              <a:ext uri="{FF2B5EF4-FFF2-40B4-BE49-F238E27FC236}">
                <a16:creationId xmlns:a16="http://schemas.microsoft.com/office/drawing/2014/main" id="{4710FE4B-65BE-5CF6-5022-BBB4B3E9E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441" y="3589469"/>
            <a:ext cx="1143000" cy="12954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1F9A8BA9-90ED-384D-1381-4581B7F8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041" y="4046669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F64909D4-9385-9DBF-D4C8-9A71C8ACE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641" y="2141669"/>
            <a:ext cx="609600" cy="3810000"/>
          </a:xfrm>
          <a:prstGeom prst="cube">
            <a:avLst>
              <a:gd name="adj" fmla="val 71875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B7B6EEE2-4B5F-3009-2AEF-48753C0E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441" y="3970469"/>
            <a:ext cx="152400" cy="6858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88" name="AutoShape 8">
            <a:extLst>
              <a:ext uri="{FF2B5EF4-FFF2-40B4-BE49-F238E27FC236}">
                <a16:creationId xmlns:a16="http://schemas.microsoft.com/office/drawing/2014/main" id="{276EAA85-ED81-EC13-2DC5-391D70C7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641" y="4199069"/>
            <a:ext cx="1219200" cy="609600"/>
          </a:xfrm>
          <a:prstGeom prst="cube">
            <a:avLst>
              <a:gd name="adj" fmla="val 32292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89" name="AutoShape 9">
            <a:extLst>
              <a:ext uri="{FF2B5EF4-FFF2-40B4-BE49-F238E27FC236}">
                <a16:creationId xmlns:a16="http://schemas.microsoft.com/office/drawing/2014/main" id="{A611CAA2-D438-75C2-3A4B-F5C10631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641" y="3665669"/>
            <a:ext cx="1219200" cy="609600"/>
          </a:xfrm>
          <a:prstGeom prst="cube">
            <a:avLst>
              <a:gd name="adj" fmla="val 32292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A90416BD-FAB4-F57C-3A2C-81266BDD7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8641" y="45038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B7299DD6-12CC-D752-69BF-BE5B93FA0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8641" y="40466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3FB84E6C-E2FF-8E54-E08C-364AC5E38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441" y="2065469"/>
            <a:ext cx="1219200" cy="381000"/>
          </a:xfrm>
          <a:prstGeom prst="wedgeRectCallout">
            <a:avLst>
              <a:gd name="adj1" fmla="val -98046"/>
              <a:gd name="adj2" fmla="val 59167"/>
            </a:avLst>
          </a:pr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Firewall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71B73848-2F82-E774-7EEB-3B4EE9F5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641" y="5494469"/>
            <a:ext cx="1219200" cy="381000"/>
          </a:xfrm>
          <a:prstGeom prst="wedgeRectCallout">
            <a:avLst>
              <a:gd name="adj1" fmla="val -111069"/>
              <a:gd name="adj2" fmla="val -290000"/>
            </a:avLst>
          </a:pr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Port 80</a:t>
            </a: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3883A010-1221-6DE6-6458-D799538C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6" y="2570294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AD29494C-9F80-BA25-1373-C3467FED0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641" y="4275269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96" name="AutoShape 16">
            <a:extLst>
              <a:ext uri="{FF2B5EF4-FFF2-40B4-BE49-F238E27FC236}">
                <a16:creationId xmlns:a16="http://schemas.microsoft.com/office/drawing/2014/main" id="{3F87BCBC-D11A-DE27-4D3F-916BAB4248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38041" y="4275269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7253B45C-D744-4313-1EA7-04162880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241" y="3589469"/>
            <a:ext cx="1143000" cy="12954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CB582857-0B6A-7DFD-A946-F3CC1371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841" y="5418269"/>
            <a:ext cx="1676400" cy="381000"/>
          </a:xfrm>
          <a:prstGeom prst="wedgeRectCallout">
            <a:avLst>
              <a:gd name="adj1" fmla="val 63352"/>
              <a:gd name="adj2" fmla="val -318750"/>
            </a:avLst>
          </a:pr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HTTP Traffic</a:t>
            </a:r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E50C8ABC-45B7-5160-8741-8FB30917B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341" y="4122869"/>
            <a:ext cx="825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Web</a:t>
            </a:r>
            <a:b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id="{35766779-5A09-4CBA-A1AC-8F42E48CC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403" y="4122869"/>
            <a:ext cx="884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Web</a:t>
            </a:r>
            <a:b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0953A2B4-95ED-7B20-E111-6DB51C8FE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641" y="3894269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782E1931-2D90-4041-E865-B04ED7880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641" y="4427669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20503" name="Text Box 23">
            <a:extLst>
              <a:ext uri="{FF2B5EF4-FFF2-40B4-BE49-F238E27FC236}">
                <a16:creationId xmlns:a16="http://schemas.microsoft.com/office/drawing/2014/main" id="{AB374F0C-79CD-C6BC-F306-CC3277D0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9641" y="4046669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Database</a:t>
            </a:r>
            <a:b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15F7D5BD-C12A-25E9-6F26-4B62DC40A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841" y="40466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5F869E0C-F54D-23BD-07C6-77ED18CF8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841" y="45800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06" name="AutoShape 26">
            <a:extLst>
              <a:ext uri="{FF2B5EF4-FFF2-40B4-BE49-F238E27FC236}">
                <a16:creationId xmlns:a16="http://schemas.microsoft.com/office/drawing/2014/main" id="{633A4610-F896-8487-6058-A6037CDF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103" y="3103694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07" name="AutoShape 27">
            <a:extLst>
              <a:ext uri="{FF2B5EF4-FFF2-40B4-BE49-F238E27FC236}">
                <a16:creationId xmlns:a16="http://schemas.microsoft.com/office/drawing/2014/main" id="{EE2A9455-9B36-F047-BFA2-DC33AB05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341" y="4029207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23E6AD62-FE6B-78FB-29B9-468C05442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466" y="1886082"/>
            <a:ext cx="1219200" cy="381000"/>
          </a:xfrm>
          <a:prstGeom prst="wedgeRectCallout">
            <a:avLst>
              <a:gd name="adj1" fmla="val 51824"/>
              <a:gd name="adj2" fmla="val 141250"/>
            </a:avLst>
          </a:pr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chemeClr val="bg1"/>
                </a:solidFill>
                <a:latin typeface="Arial" panose="020B0604020202020204" pitchFamily="34" charset="0"/>
              </a:rPr>
              <a:t>telnet</a:t>
            </a:r>
          </a:p>
        </p:txBody>
      </p:sp>
      <p:sp>
        <p:nvSpPr>
          <p:cNvPr id="20509" name="AutoShape 29">
            <a:extLst>
              <a:ext uri="{FF2B5EF4-FFF2-40B4-BE49-F238E27FC236}">
                <a16:creationId xmlns:a16="http://schemas.microsoft.com/office/drawing/2014/main" id="{BD5C3D77-1736-FA9F-8CE9-828A3D26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253" y="2541719"/>
            <a:ext cx="1219200" cy="381000"/>
          </a:xfrm>
          <a:prstGeom prst="wedgeRectCallout">
            <a:avLst>
              <a:gd name="adj1" fmla="val 54296"/>
              <a:gd name="adj2" fmla="val 122500"/>
            </a:avLst>
          </a:pr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ftp</a:t>
            </a:r>
          </a:p>
        </p:txBody>
      </p:sp>
      <p:pic>
        <p:nvPicPr>
          <p:cNvPr id="20510" name="Picture 30">
            <a:extLst>
              <a:ext uri="{FF2B5EF4-FFF2-40B4-BE49-F238E27FC236}">
                <a16:creationId xmlns:a16="http://schemas.microsoft.com/office/drawing/2014/main" id="{857924F6-1901-2AB2-AE93-CC19F4AE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1" y="2567119"/>
            <a:ext cx="234950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1" name="Picture 31">
            <a:extLst>
              <a:ext uri="{FF2B5EF4-FFF2-40B4-BE49-F238E27FC236}">
                <a16:creationId xmlns:a16="http://schemas.microsoft.com/office/drawing/2014/main" id="{7E3CF499-EF07-A346-9F12-A96C69AF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66" y="3111632"/>
            <a:ext cx="234950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661F-F898-9F86-A1C7-B55787EB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C604-17C4-C63F-CC9D-0C6F74F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4628F-9116-75EA-C1D0-9DC1486D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378" y="-2032"/>
            <a:ext cx="7111243" cy="686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03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>
            <a:extLst>
              <a:ext uri="{FF2B5EF4-FFF2-40B4-BE49-F238E27FC236}">
                <a16:creationId xmlns:a16="http://schemas.microsoft.com/office/drawing/2014/main" id="{F9D085D5-2B63-310B-7B2B-ED2B0FAD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Protection</a:t>
            </a:r>
          </a:p>
        </p:txBody>
      </p:sp>
      <p:sp>
        <p:nvSpPr>
          <p:cNvPr id="148483" name="Content Placeholder 2">
            <a:extLst>
              <a:ext uri="{FF2B5EF4-FFF2-40B4-BE49-F238E27FC236}">
                <a16:creationId xmlns:a16="http://schemas.microsoft.com/office/drawing/2014/main" id="{CD39701B-7DB1-8981-A687-A1B66EED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Methodology of a System Development life Cycle:</a:t>
            </a:r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5EB4764B-AEB8-5609-301C-F8105E751A23}"/>
              </a:ext>
            </a:extLst>
          </p:cNvPr>
          <p:cNvSpPr txBox="1">
            <a:spLocks noGrp="1"/>
          </p:cNvSpPr>
          <p:nvPr/>
        </p:nvSpPr>
        <p:spPr bwMode="auto">
          <a:xfrm>
            <a:off x="830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31AB3A17-528D-4814-B834-BB1EB5B76889}" type="slidenum">
              <a:rPr lang="zh-CN" altLang="en-US" sz="1400">
                <a:ea typeface="SimSun" panose="02010600030101010101" pitchFamily="2" charset="-122"/>
              </a:rPr>
              <a:pPr algn="r" eaLnBrk="1" hangingPunct="1"/>
              <a:t>7</a:t>
            </a:fld>
            <a:endParaRPr lang="en-US" altLang="zh-CN" sz="1400">
              <a:ea typeface="SimSun" panose="02010600030101010101" pitchFamily="2" charset="-122"/>
            </a:endParaRPr>
          </a:p>
        </p:txBody>
      </p:sp>
      <p:pic>
        <p:nvPicPr>
          <p:cNvPr id="148485" name="Picture 3">
            <a:extLst>
              <a:ext uri="{FF2B5EF4-FFF2-40B4-BE49-F238E27FC236}">
                <a16:creationId xmlns:a16="http://schemas.microsoft.com/office/drawing/2014/main" id="{8B79C239-583F-475C-3CD7-508BDA564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80" y="2799943"/>
            <a:ext cx="7346440" cy="377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B467B181-5374-A33E-3DDA-B69C858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DED0-CDAD-C7B3-A30C-E00146FC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System Life cycle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Proper media Destruction or sanitization should be done</a:t>
            </a:r>
          </a:p>
          <a:p>
            <a:pPr>
              <a:lnSpc>
                <a:spcPct val="80000"/>
              </a:lnSpc>
            </a:pPr>
            <a:r>
              <a:rPr lang="en-US" altLang="en-US"/>
              <a:t>Software Development Methods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There are several methods that have evolved the following are some of the methods:</a:t>
            </a:r>
          </a:p>
          <a:p>
            <a:pPr lvl="2">
              <a:lnSpc>
                <a:spcPct val="80000"/>
              </a:lnSpc>
            </a:pPr>
            <a:r>
              <a:rPr lang="en-US" altLang="en-US" sz="1700"/>
              <a:t>Spiral</a:t>
            </a:r>
          </a:p>
          <a:p>
            <a:pPr lvl="2">
              <a:lnSpc>
                <a:spcPct val="80000"/>
              </a:lnSpc>
            </a:pPr>
            <a:r>
              <a:rPr lang="en-US" altLang="en-US" sz="1700"/>
              <a:t>Waterfall</a:t>
            </a:r>
          </a:p>
          <a:p>
            <a:pPr lvl="2">
              <a:lnSpc>
                <a:spcPct val="80000"/>
              </a:lnSpc>
            </a:pPr>
            <a:r>
              <a:rPr lang="en-US" altLang="en-US" sz="1700"/>
              <a:t>Computer Aided Software Engineering (CASE)</a:t>
            </a:r>
          </a:p>
          <a:p>
            <a:pPr lvl="2">
              <a:lnSpc>
                <a:spcPct val="80000"/>
              </a:lnSpc>
            </a:pPr>
            <a:r>
              <a:rPr lang="en-US" altLang="en-US" sz="1700"/>
              <a:t>Rapid Application Development</a:t>
            </a:r>
          </a:p>
          <a:p>
            <a:pPr lvl="2">
              <a:lnSpc>
                <a:spcPct val="80000"/>
              </a:lnSpc>
            </a:pPr>
            <a:r>
              <a:rPr lang="en-US" altLang="en-US" sz="1700"/>
              <a:t>Prototyping, etc </a:t>
            </a:r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A8597263-936D-8076-848E-53B14392E391}"/>
              </a:ext>
            </a:extLst>
          </p:cNvPr>
          <p:cNvSpPr txBox="1">
            <a:spLocks noGrp="1"/>
          </p:cNvSpPr>
          <p:nvPr/>
        </p:nvSpPr>
        <p:spPr bwMode="auto">
          <a:xfrm>
            <a:off x="830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A831414E-601F-4A10-AB50-DA5C1848C6FC}" type="slidenum">
              <a:rPr lang="zh-CN" altLang="en-US" sz="1400">
                <a:ea typeface="SimSun" panose="02010600030101010101" pitchFamily="2" charset="-122"/>
              </a:rPr>
              <a:pPr algn="r" eaLnBrk="1" hangingPunct="1"/>
              <a:t>8</a:t>
            </a:fld>
            <a:endParaRPr lang="en-US" altLang="zh-CN" sz="14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>
            <a:extLst>
              <a:ext uri="{FF2B5EF4-FFF2-40B4-BE49-F238E27FC236}">
                <a16:creationId xmlns:a16="http://schemas.microsoft.com/office/drawing/2014/main" id="{F0E88B8B-2A0E-E86D-6FCD-AE1E1E7A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Audit Assurance Mechanisms</a:t>
            </a:r>
          </a:p>
        </p:txBody>
      </p:sp>
      <p:sp>
        <p:nvSpPr>
          <p:cNvPr id="152579" name="Content Placeholder 2">
            <a:extLst>
              <a:ext uri="{FF2B5EF4-FFF2-40B4-BE49-F238E27FC236}">
                <a16:creationId xmlns:a16="http://schemas.microsoft.com/office/drawing/2014/main" id="{FC1853DD-AA8F-7890-8097-90CBB8DA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Assurance is important in system and application development</a:t>
            </a:r>
          </a:p>
          <a:p>
            <a:r>
              <a:rPr lang="en-US" altLang="en-US"/>
              <a:t>Mechanisms</a:t>
            </a:r>
          </a:p>
          <a:p>
            <a:pPr lvl="1"/>
            <a:r>
              <a:rPr lang="en-US" altLang="en-US"/>
              <a:t>Integrity of information</a:t>
            </a:r>
          </a:p>
          <a:p>
            <a:pPr lvl="1"/>
            <a:r>
              <a:rPr lang="en-US" altLang="en-US"/>
              <a:t>Information Auditing</a:t>
            </a:r>
          </a:p>
          <a:p>
            <a:pPr lvl="1"/>
            <a:r>
              <a:rPr lang="en-US" altLang="en-US"/>
              <a:t>Malware Assurance</a:t>
            </a:r>
          </a:p>
          <a:p>
            <a:pPr lvl="2"/>
            <a:r>
              <a:rPr lang="en-US" altLang="en-US"/>
              <a:t>Effective and workable policies are one of the best protections against malware of all kinds.</a:t>
            </a:r>
          </a:p>
          <a:p>
            <a:pPr lvl="1"/>
            <a:r>
              <a:rPr lang="en-US" altLang="en-US"/>
              <a:t>Change Management</a:t>
            </a:r>
          </a:p>
          <a:p>
            <a:pPr lvl="2"/>
            <a:r>
              <a:rPr lang="en-US" altLang="en-US"/>
              <a:t>Proper change management process is vital to continued software assurance</a:t>
            </a:r>
          </a:p>
          <a:p>
            <a:pPr lvl="2"/>
            <a:endParaRPr lang="en-US" altLang="en-US"/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D376094C-C113-191A-C903-9CC9131B7729}"/>
              </a:ext>
            </a:extLst>
          </p:cNvPr>
          <p:cNvSpPr txBox="1">
            <a:spLocks noGrp="1"/>
          </p:cNvSpPr>
          <p:nvPr/>
        </p:nvSpPr>
        <p:spPr bwMode="auto">
          <a:xfrm>
            <a:off x="830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4E49E00F-5C9E-4217-9469-17B7B7C3654C}" type="slidenum">
              <a:rPr lang="zh-CN" altLang="en-US" sz="1400">
                <a:ea typeface="SimSun" panose="02010600030101010101" pitchFamily="2" charset="-122"/>
              </a:rPr>
              <a:pPr algn="r" eaLnBrk="1" hangingPunct="1"/>
              <a:t>9</a:t>
            </a:fld>
            <a:endParaRPr lang="en-US" altLang="zh-CN" sz="14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0">
      <a:dk1>
        <a:sysClr val="windowText" lastClr="000000"/>
      </a:dk1>
      <a:lt1>
        <a:sysClr val="window" lastClr="FFFFFF"/>
      </a:lt1>
      <a:dk2>
        <a:srgbClr val="632E62"/>
      </a:dk2>
      <a:lt2>
        <a:srgbClr val="19141A"/>
      </a:lt2>
      <a:accent1>
        <a:srgbClr val="762EB1"/>
      </a:accent1>
      <a:accent2>
        <a:srgbClr val="762EB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E7CDE7"/>
      </a:hlink>
      <a:folHlink>
        <a:srgbClr val="D09BCF"/>
      </a:folHlink>
    </a:clrScheme>
    <a:fontScheme name="Custom 3">
      <a:majorFont>
        <a:latin typeface="Bahnschrift"/>
        <a:ea typeface=""/>
        <a:cs typeface=""/>
      </a:majorFont>
      <a:minorFont>
        <a:latin typeface="HelvLigh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370</Words>
  <Application>Microsoft Office PowerPoint</Application>
  <PresentationFormat>Widescreen</PresentationFormat>
  <Paragraphs>104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</vt:lpstr>
      <vt:lpstr>Calibri</vt:lpstr>
      <vt:lpstr>HelvLight</vt:lpstr>
      <vt:lpstr>Tahoma</vt:lpstr>
      <vt:lpstr>Times New Roman</vt:lpstr>
      <vt:lpstr>Wingdings</vt:lpstr>
      <vt:lpstr>Circuit</vt:lpstr>
      <vt:lpstr>Module One: Introduction</vt:lpstr>
      <vt:lpstr>PowerPoint Presentation</vt:lpstr>
      <vt:lpstr>PowerPoint Presentation</vt:lpstr>
      <vt:lpstr>PowerPoint Presentation</vt:lpstr>
      <vt:lpstr>Firewalls Don’t Protect Web Apps</vt:lpstr>
      <vt:lpstr>PowerPoint Presentation</vt:lpstr>
      <vt:lpstr>Software Protection</vt:lpstr>
      <vt:lpstr>Software Protection</vt:lpstr>
      <vt:lpstr>Audit Assurance Mechanisms</vt:lpstr>
      <vt:lpstr>Audit Assurance Mechanisms</vt:lpstr>
      <vt:lpstr>Database and Warehousing Environment</vt:lpstr>
      <vt:lpstr>Web Proxies</vt:lpstr>
      <vt:lpstr>Fuzz Testing</vt:lpstr>
      <vt:lpstr>Web Application Firewalls</vt:lpstr>
      <vt:lpstr>Vulnerability Scanners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One: The Role of Technology</dc:title>
  <dc:creator>Chad Johnson</dc:creator>
  <cp:lastModifiedBy>Johnson, Chad</cp:lastModifiedBy>
  <cp:revision>7</cp:revision>
  <dcterms:created xsi:type="dcterms:W3CDTF">2020-06-22T15:36:07Z</dcterms:created>
  <dcterms:modified xsi:type="dcterms:W3CDTF">2023-01-24T13:21:45Z</dcterms:modified>
</cp:coreProperties>
</file>